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2" r:id="rId4"/>
  </p:sldMasterIdLst>
  <p:notesMasterIdLst>
    <p:notesMasterId r:id="rId9"/>
  </p:notesMasterIdLst>
  <p:handoutMasterIdLst>
    <p:handoutMasterId r:id="rId10"/>
  </p:handoutMasterIdLst>
  <p:sldIdLst>
    <p:sldId id="2145727266" r:id="rId5"/>
    <p:sldId id="2145727268" r:id="rId6"/>
    <p:sldId id="2145727270" r:id="rId7"/>
    <p:sldId id="2145727269" r:id="rId8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B10B926-AD22-5AB7-3EF8-24A2FB8080B6}" name="Stacy A. Neylon" initials="SAN" userId="S::sneylon@trinity-health.org::4cb8d4c5-d4c2-403b-a7c4-f6f2cf42dc0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Stacy A. Neylon" initials="SAN" lastIdx="1" clrIdx="6">
    <p:extLst>
      <p:ext uri="{19B8F6BF-5375-455C-9EA6-DF929625EA0E}">
        <p15:presenceInfo xmlns:p15="http://schemas.microsoft.com/office/powerpoint/2012/main" userId="S::sneylon@trinity-health.org::4cb8d4c5-d4c2-403b-a7c4-f6f2cf42dc04" providerId="AD"/>
      </p:ext>
    </p:extLst>
  </p:cmAuthor>
  <p:cmAuthor id="1" name="Jodi Z Weiner" initials="JZW" lastIdx="12" clrIdx="0">
    <p:extLst>
      <p:ext uri="{19B8F6BF-5375-455C-9EA6-DF929625EA0E}">
        <p15:presenceInfo xmlns:p15="http://schemas.microsoft.com/office/powerpoint/2012/main" userId="S::WEINERJZ@trinity-health.org::c5fdb9eb-55c2-49c7-8a35-1da32c76e48d" providerId="AD"/>
      </p:ext>
    </p:extLst>
  </p:cmAuthor>
  <p:cmAuthor id="2" name="Tiana Y. Samuels" initials="TYS" lastIdx="16" clrIdx="1">
    <p:extLst>
      <p:ext uri="{19B8F6BF-5375-455C-9EA6-DF929625EA0E}">
        <p15:presenceInfo xmlns:p15="http://schemas.microsoft.com/office/powerpoint/2012/main" userId="S::Tiana.Samuels@trinity-health.org::4fc3816a-f184-4c71-a9f8-69e0ac1d418d" providerId="AD"/>
      </p:ext>
    </p:extLst>
  </p:cmAuthor>
  <p:cmAuthor id="3" name="Melissa Nussbaumer" initials="MN" lastIdx="13" clrIdx="2">
    <p:extLst>
      <p:ext uri="{19B8F6BF-5375-455C-9EA6-DF929625EA0E}">
        <p15:presenceInfo xmlns:p15="http://schemas.microsoft.com/office/powerpoint/2012/main" userId="S::Melissa.Nussbaumer@trinity-health.org::df9602a1-1dde-4d73-934a-8ce960327f2e" providerId="AD"/>
      </p:ext>
    </p:extLst>
  </p:cmAuthor>
  <p:cmAuthor id="4" name="La Tasha Frye" initials="LTF" lastIdx="16" clrIdx="3">
    <p:extLst>
      <p:ext uri="{19B8F6BF-5375-455C-9EA6-DF929625EA0E}">
        <p15:presenceInfo xmlns:p15="http://schemas.microsoft.com/office/powerpoint/2012/main" userId="S::fryel@trinity-health.org::6ad7a3a2-6f64-4c05-a8a0-c2f578996f4f" providerId="AD"/>
      </p:ext>
    </p:extLst>
  </p:cmAuthor>
  <p:cmAuthor id="5" name="Decker, Julie" initials="DJ" lastIdx="6" clrIdx="4">
    <p:extLst>
      <p:ext uri="{19B8F6BF-5375-455C-9EA6-DF929625EA0E}">
        <p15:presenceInfo xmlns:p15="http://schemas.microsoft.com/office/powerpoint/2012/main" userId="S::JDecker@trinity-health.org::634fcba6-5a5e-48d1-894a-a77a5cc28013" providerId="AD"/>
      </p:ext>
    </p:extLst>
  </p:cmAuthor>
  <p:cmAuthor id="6" name="Brandi Bonney" initials="BB" lastIdx="11" clrIdx="5">
    <p:extLst>
      <p:ext uri="{19B8F6BF-5375-455C-9EA6-DF929625EA0E}">
        <p15:presenceInfo xmlns:p15="http://schemas.microsoft.com/office/powerpoint/2012/main" userId="S::Brandi.Bonney@trinity-health.org::0ec9ea29-772f-4ef7-8fa0-966b54ddb4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D571"/>
    <a:srgbClr val="4C9D2F"/>
    <a:srgbClr val="D5CDD9"/>
    <a:srgbClr val="EBE8ED"/>
    <a:srgbClr val="E6E6E6"/>
    <a:srgbClr val="F3E4F8"/>
    <a:srgbClr val="6E2585"/>
    <a:srgbClr val="0000FF"/>
    <a:srgbClr val="CFEEC4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67098" autoAdjust="0"/>
  </p:normalViewPr>
  <p:slideViewPr>
    <p:cSldViewPr>
      <p:cViewPr varScale="1">
        <p:scale>
          <a:sx n="150" d="100"/>
          <a:sy n="150" d="100"/>
        </p:scale>
        <p:origin x="342" y="120"/>
      </p:cViewPr>
      <p:guideLst>
        <p:guide orient="horz" pos="3005"/>
        <p:guide pos="62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" d="2"/>
          <a:sy n="1" d="2"/>
        </p:scale>
        <p:origin x="2525" y="6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rinity PPT Cover New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5681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066" y="937849"/>
            <a:ext cx="2751893" cy="846737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98155" y="4097505"/>
            <a:ext cx="4374588" cy="197706"/>
          </a:xfrm>
        </p:spPr>
        <p:txBody>
          <a:bodyPr tIns="0" anchor="t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2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Presenter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986436" y="2707120"/>
            <a:ext cx="2639271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bg1">
                    <a:lumMod val="8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subtitle style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906985" y="2402896"/>
            <a:ext cx="4917203" cy="752215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/>
          </p:nvPr>
        </p:nvSpPr>
        <p:spPr>
          <a:xfrm>
            <a:off x="898044" y="3776879"/>
            <a:ext cx="4374700" cy="313498"/>
          </a:xfrm>
        </p:spPr>
        <p:txBody>
          <a:bodyPr anchor="ctr">
            <a:noAutofit/>
          </a:bodyPr>
          <a:lstStyle>
            <a:lvl1pPr marL="0" indent="0" algn="l">
              <a:buNone/>
              <a:defRPr sz="1400" b="1">
                <a:solidFill>
                  <a:schemeClr val="bg2"/>
                </a:solidFill>
              </a:defRPr>
            </a:lvl1pPr>
            <a:lvl2pPr algn="r">
              <a:defRPr sz="1600" b="1"/>
            </a:lvl2pPr>
            <a:lvl3pPr algn="r">
              <a:defRPr sz="1600" b="1"/>
            </a:lvl3pPr>
            <a:lvl4pPr algn="r">
              <a:defRPr sz="1600" b="1"/>
            </a:lvl4pPr>
            <a:lvl5pPr algn="r">
              <a:defRPr sz="1600" b="1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898155" y="4303517"/>
            <a:ext cx="3295138" cy="201168"/>
          </a:xfrm>
        </p:spPr>
        <p:txBody>
          <a:bodyPr tIns="0" anchor="t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2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526590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457200" y="4709547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75345" y="4725164"/>
            <a:ext cx="1782857" cy="260572"/>
          </a:xfrm>
          <a:prstGeom prst="rect">
            <a:avLst/>
          </a:prstGeom>
        </p:spPr>
      </p:pic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675">
                <a:solidFill>
                  <a:schemeClr val="tx1"/>
                </a:solidFill>
              </a:defRPr>
            </a:lvl1pPr>
          </a:lstStyle>
          <a:p>
            <a:fld id="{2083E393-C0BF-4ED8-8545-7E4C90AFF831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8"/>
            <a:ext cx="5277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450">
                <a:solidFill>
                  <a:schemeClr val="tx1"/>
                </a:solidFill>
              </a:defRPr>
            </a:lvl1pPr>
          </a:lstStyle>
          <a:p>
            <a:r>
              <a:rPr lang="en-US">
                <a:solidFill>
                  <a:prstClr val="black"/>
                </a:solidFill>
              </a:rPr>
              <a:t>© 2021 Willis Towers Watson. All rights reserved. Proprietary and Confidential. For Willis Towers Watson and Willis Towers Watson client use only.</a:t>
            </a:r>
          </a:p>
        </p:txBody>
      </p:sp>
    </p:spTree>
    <p:extLst>
      <p:ext uri="{BB962C8B-B14F-4D97-AF65-F5344CB8AC3E}">
        <p14:creationId xmlns:p14="http://schemas.microsoft.com/office/powerpoint/2010/main" val="1781158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reak Page Blu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56817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02825" y="2130901"/>
            <a:ext cx="5907382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924" y="4666950"/>
            <a:ext cx="1096656" cy="337432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CD2EB460-1DCA-4BD5-B3A8-1EA4418A21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50869" y="4855205"/>
            <a:ext cx="1759150" cy="186901"/>
          </a:xfrm>
          <a:prstGeom prst="rect">
            <a:avLst/>
          </a:prstGeom>
        </p:spPr>
        <p:txBody>
          <a:bodyPr anchor="ctr"/>
          <a:lstStyle>
            <a:lvl1pPr algn="r">
              <a:defRPr sz="525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B55A7FBA-5918-4C48-A967-7C34BF26EA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77823" y="4811733"/>
            <a:ext cx="270066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126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eak Page Green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568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924" y="4666950"/>
            <a:ext cx="1096656" cy="337432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02825" y="2130901"/>
            <a:ext cx="5907382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4649F1D1-0825-4B50-8BEF-95AF45F2C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50869" y="4855205"/>
            <a:ext cx="1759150" cy="186901"/>
          </a:xfrm>
          <a:prstGeom prst="rect">
            <a:avLst/>
          </a:prstGeom>
        </p:spPr>
        <p:txBody>
          <a:bodyPr anchor="ctr"/>
          <a:lstStyle>
            <a:lvl1pPr algn="r">
              <a:defRPr sz="525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7179AF69-5C46-4D9B-8CC7-E77757A2CA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77823" y="4811733"/>
            <a:ext cx="270066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381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reak Page Purpl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634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924" y="4666950"/>
            <a:ext cx="1096656" cy="337432"/>
          </a:xfrm>
          <a:prstGeom prst="rect">
            <a:avLst/>
          </a:prstGeom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02825" y="2130901"/>
            <a:ext cx="5907382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788AB69C-732E-49AE-BECB-8D378F23FB4F}"/>
              </a:ext>
            </a:extLst>
          </p:cNvPr>
          <p:cNvSpPr txBox="1">
            <a:spLocks/>
          </p:cNvSpPr>
          <p:nvPr userDrawn="1"/>
        </p:nvSpPr>
        <p:spPr>
          <a:xfrm>
            <a:off x="6950869" y="4855205"/>
            <a:ext cx="1759150" cy="186901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7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25"/>
              <a:t>©Trinity Health 2020, All Rights Reserved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56A3372C-AC36-43E8-8BC7-39A5D9545FCB}"/>
              </a:ext>
            </a:extLst>
          </p:cNvPr>
          <p:cNvSpPr txBox="1">
            <a:spLocks/>
          </p:cNvSpPr>
          <p:nvPr userDrawn="1"/>
        </p:nvSpPr>
        <p:spPr>
          <a:xfrm>
            <a:off x="8677823" y="4811733"/>
            <a:ext cx="270066" cy="273844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89F9553-C816-6842-8939-EE75ECF7EB2B}" type="slidenum">
              <a:rPr lang="en-US" sz="600" smtClean="0"/>
              <a:pPr/>
              <a:t>‹#›</a:t>
            </a:fld>
            <a:endParaRPr lang="en-US" sz="600"/>
          </a:p>
        </p:txBody>
      </p:sp>
    </p:spTree>
    <p:extLst>
      <p:ext uri="{BB962C8B-B14F-4D97-AF65-F5344CB8AC3E}">
        <p14:creationId xmlns:p14="http://schemas.microsoft.com/office/powerpoint/2010/main" val="2192379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ack Pag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5681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8173" y="3125329"/>
            <a:ext cx="1081302" cy="332709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A019F75-2784-4ED4-AB73-BC8C9081E7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50869" y="4855205"/>
            <a:ext cx="1759150" cy="186901"/>
          </a:xfrm>
          <a:prstGeom prst="rect">
            <a:avLst/>
          </a:prstGeom>
        </p:spPr>
        <p:txBody>
          <a:bodyPr anchor="ctr"/>
          <a:lstStyle>
            <a:lvl1pPr algn="r">
              <a:defRPr sz="525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E35032-33D2-4DE1-8067-D8B536D804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77823" y="4811733"/>
            <a:ext cx="270066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18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9" y="999055"/>
            <a:ext cx="8236688" cy="3601521"/>
          </a:xfrm>
        </p:spPr>
        <p:txBody>
          <a:bodyPr/>
          <a:lstStyle>
            <a:lvl1pPr marL="285743" indent="-285743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899" indent="-225419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68" indent="-174621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40" indent="-173034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5943" indent="-225419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2BB93D72-3698-4A30-9E1B-0CB54CDA0F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50869" y="4855205"/>
            <a:ext cx="1759150" cy="186901"/>
          </a:xfrm>
          <a:prstGeom prst="rect">
            <a:avLst/>
          </a:prstGeom>
        </p:spPr>
        <p:txBody>
          <a:bodyPr anchor="ctr"/>
          <a:lstStyle>
            <a:lvl1pPr algn="r">
              <a:defRPr sz="52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649E196-A228-4709-9F4F-A042ED8439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77823" y="4811733"/>
            <a:ext cx="270066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69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7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7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4BDDC7F-865E-46EF-A23B-8D3BBF7DB0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50869" y="4855205"/>
            <a:ext cx="1759150" cy="186901"/>
          </a:xfrm>
          <a:prstGeom prst="rect">
            <a:avLst/>
          </a:prstGeom>
        </p:spPr>
        <p:txBody>
          <a:bodyPr anchor="ctr"/>
          <a:lstStyle>
            <a:lvl1pPr algn="r">
              <a:defRPr sz="52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D3AF8A0B-A75A-4D68-980D-8D2FDA864C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77823" y="4811733"/>
            <a:ext cx="270066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41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7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7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3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3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81353B21-52B0-4953-B276-A3669209A8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50869" y="4855205"/>
            <a:ext cx="1759150" cy="186901"/>
          </a:xfrm>
          <a:prstGeom prst="rect">
            <a:avLst/>
          </a:prstGeom>
        </p:spPr>
        <p:txBody>
          <a:bodyPr anchor="ctr"/>
          <a:lstStyle>
            <a:lvl1pPr algn="r">
              <a:defRPr sz="52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D29E40A1-E341-41AC-B2EE-5B0709804A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77823" y="4811733"/>
            <a:ext cx="270066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0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7E9CD15A-4B6B-4409-BE7B-1BCE414449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50869" y="4855205"/>
            <a:ext cx="1759150" cy="186901"/>
          </a:xfrm>
          <a:prstGeom prst="rect">
            <a:avLst/>
          </a:prstGeom>
        </p:spPr>
        <p:txBody>
          <a:bodyPr anchor="ctr"/>
          <a:lstStyle>
            <a:lvl1pPr algn="r">
              <a:defRPr sz="52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7B916BB7-1B61-4A5F-BB48-E5040D046D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77823" y="4811733"/>
            <a:ext cx="270066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343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6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3408" y="4686569"/>
            <a:ext cx="1081302" cy="332709"/>
          </a:xfrm>
          <a:prstGeom prst="rect">
            <a:avLst/>
          </a:prstGeom>
        </p:spPr>
      </p:pic>
      <p:sp>
        <p:nvSpPr>
          <p:cNvPr id="1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950869" y="4855205"/>
            <a:ext cx="1759150" cy="186901"/>
          </a:xfrm>
          <a:prstGeom prst="rect">
            <a:avLst/>
          </a:prstGeom>
        </p:spPr>
        <p:txBody>
          <a:bodyPr anchor="ctr"/>
          <a:lstStyle>
            <a:lvl1pPr algn="r">
              <a:defRPr sz="52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677823" y="4811733"/>
            <a:ext cx="270066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Base Page Opt 2.jpg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040613"/>
            <a:ext cx="9144000" cy="12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22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707" r:id="rId10"/>
  </p:sldLayoutIdLst>
  <p:hf hdr="0" ftr="0" dt="0"/>
  <p:txStyles>
    <p:titleStyle>
      <a:lvl1pPr algn="l" defTabSz="457189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43" indent="-285743" algn="l" defTabSz="45718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899" indent="-225419" algn="l" defTabSz="45718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68" indent="-174621" algn="l" defTabSz="45718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378" indent="-16668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48" indent="-168271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53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00" indent="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00" indent="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00" indent="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83F2D4-D81B-4A8D-91B6-FF61D9A2F9D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n-US" b="1" dirty="0"/>
              <a:t>Go-live: May 1, 2023</a:t>
            </a:r>
          </a:p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n-US" dirty="0"/>
              <a:t>Powered by Spring Health</a:t>
            </a:r>
          </a:p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n-US" dirty="0"/>
              <a:t>To provide colleagues and their families (age 6+) access to high-quality mental well-being support</a:t>
            </a:r>
          </a:p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n-US" dirty="0"/>
              <a:t>Benefit will enhance and replace current services provided by </a:t>
            </a:r>
            <a:r>
              <a:rPr lang="en-US" dirty="0" err="1"/>
              <a:t>Carebridge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3CF97A4-B0ED-4CA6-AF17-A660E288E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mental well-being benefit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75786-DFAF-4048-9FFC-BE22853272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63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BBDC915-833A-4BCA-BD86-C8CA8DB6D42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pPr marL="342900" marR="0" lvl="0" indent="-34290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+mn-lt"/>
                <a:ea typeface="Times New Roman" panose="02020603050405020304" pitchFamily="18" charset="0"/>
              </a:rPr>
              <a:t>Convenient therapy, including medication management – up to six (6) free sessions per calendar year</a:t>
            </a:r>
          </a:p>
          <a:p>
            <a:pPr marL="627056" lvl="1" indent="-342900">
              <a:lnSpc>
                <a:spcPct val="105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dirty="0"/>
              <a:t>Providers are fully-integrated with the Trinity Health Colleague Health Plan </a:t>
            </a:r>
            <a:endParaRPr lang="en-US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marR="0" lvl="0" indent="-34290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Personalized, confidential care</a:t>
            </a:r>
          </a:p>
          <a:p>
            <a:pPr marL="342900" marR="0" lvl="0" indent="-34290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+mn-lt"/>
                <a:ea typeface="Times New Roman" panose="02020603050405020304" pitchFamily="18" charset="0"/>
              </a:rPr>
              <a:t>Dedicated support with a licensed clinical care navigator to provide guidance, schedule appointments and check in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90867DD-AB13-4363-8921-A0FBCAE52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well-being benefit highlights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F5C43A-A322-40D7-8137-334C447E50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288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9040A7-B53C-E1BB-7121-14A0601BE09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Diverse providers to align with member preferences and unique needs</a:t>
            </a:r>
          </a:p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On-demand digital library of self-guided exercises called </a:t>
            </a:r>
            <a:r>
              <a:rPr lang="en-US" i="1" dirty="0">
                <a:latin typeface="+mn-lt"/>
                <a:ea typeface="Times New Roman" panose="02020603050405020304" pitchFamily="18" charset="0"/>
              </a:rPr>
              <a:t>Moments</a:t>
            </a:r>
            <a:endParaRPr lang="en-US" dirty="0">
              <a:effectLst/>
              <a:latin typeface="+mn-lt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n-US" dirty="0"/>
              <a:t>Coaching to set and achieve personal goals – up to six (6) free sessions per calendar year</a:t>
            </a:r>
          </a:p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n-US" dirty="0"/>
              <a:t>Work-life services for assistance finding legal assistance, financial services, child or elder care, and more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10A148F-E786-92BB-D934-A26C5038F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well-being benefit highlights (cont’d)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809451-2CA2-0838-B534-381F6CA4B9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24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40A60C4-68EC-7721-2AE3-2910CF021539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878325529"/>
              </p:ext>
            </p:extLst>
          </p:nvPr>
        </p:nvGraphicFramePr>
        <p:xfrm>
          <a:off x="393700" y="998538"/>
          <a:ext cx="8235950" cy="22250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949700">
                  <a:extLst>
                    <a:ext uri="{9D8B030D-6E8A-4147-A177-3AD203B41FA5}">
                      <a16:colId xmlns:a16="http://schemas.microsoft.com/office/drawing/2014/main" val="83853168"/>
                    </a:ext>
                  </a:extLst>
                </a:gridCol>
                <a:gridCol w="4286250">
                  <a:extLst>
                    <a:ext uri="{9D8B030D-6E8A-4147-A177-3AD203B41FA5}">
                      <a16:colId xmlns:a16="http://schemas.microsoft.com/office/drawing/2014/main" val="208501244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1600" dirty="0"/>
                        <a:t>Spring Health 101*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30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</a:rPr>
                        <a:t>Tuesday, May 2 from 9 – 10 a.m. ET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</a:rPr>
                        <a:t>Thursday, May 18 from 3 – 4 p.m. ET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430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</a:rPr>
                        <a:t>Thursday, May 4 from 3 – 4 p.m. ET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</a:rPr>
                        <a:t>Tuesday, May 23 from 11 a.m. – 12 p.m. ET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275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</a:rPr>
                        <a:t>Tuesday, May 9 from 8 – 9 a.m. ET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</a:rPr>
                        <a:t>Thursday, May 25 from 1 – 2 p.m.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53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</a:rPr>
                        <a:t>Thursday, May 11 from 9 – 10 a.m. ET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</a:rPr>
                        <a:t>Tuesday, May 30 from 6 – 7 p.m. ET 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3629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</a:rPr>
                        <a:t>Tuesday, May 16 from 7 – 8 a.m. ET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646801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00174EEB-E374-0DCF-0FD6-AC88C935A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Colleague webinar opportunities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BB7FB6-D1CF-1295-45BC-E263939F82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400BA5-6A35-6466-B12B-56E6FFAB33DF}"/>
              </a:ext>
            </a:extLst>
          </p:cNvPr>
          <p:cNvSpPr/>
          <p:nvPr/>
        </p:nvSpPr>
        <p:spPr>
          <a:xfrm>
            <a:off x="4959350" y="4095750"/>
            <a:ext cx="4184650" cy="609600"/>
          </a:xfrm>
          <a:prstGeom prst="rect">
            <a:avLst/>
          </a:prstGeom>
          <a:solidFill>
            <a:schemeClr val="tx2"/>
          </a:solidFill>
          <a:ln w="381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effectLst/>
              </a:rPr>
              <a:t>OneSource: Search ‘Live Your Whole Life’ and click ‘Upcoming Events’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BE0BF2-35AC-A8CC-2779-03740CDC2CF0}"/>
              </a:ext>
            </a:extLst>
          </p:cNvPr>
          <p:cNvSpPr txBox="1"/>
          <p:nvPr/>
        </p:nvSpPr>
        <p:spPr>
          <a:xfrm>
            <a:off x="4572000" y="3223578"/>
            <a:ext cx="4105823" cy="329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100"/>
              </a:lnSpc>
              <a:spcAft>
                <a:spcPts val="600"/>
              </a:spcAft>
            </a:pPr>
            <a:r>
              <a:rPr lang="en-US" sz="1200" i="1" dirty="0">
                <a:solidFill>
                  <a:srgbClr val="443D3E"/>
                </a:solidFill>
              </a:rPr>
              <a:t>*All sessions will be recorded and available on OneSource</a:t>
            </a:r>
          </a:p>
        </p:txBody>
      </p:sp>
    </p:spTree>
    <p:extLst>
      <p:ext uri="{BB962C8B-B14F-4D97-AF65-F5344CB8AC3E}">
        <p14:creationId xmlns:p14="http://schemas.microsoft.com/office/powerpoint/2010/main" val="823484132"/>
      </p:ext>
    </p:extLst>
  </p:cSld>
  <p:clrMapOvr>
    <a:masterClrMapping/>
  </p:clrMapOvr>
</p:sld>
</file>

<file path=ppt/theme/theme1.xml><?xml version="1.0" encoding="utf-8"?>
<a:theme xmlns:a="http://schemas.openxmlformats.org/drawingml/2006/main" name="5_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D0EE9C4DCD874288EE9235CCA7AE5B" ma:contentTypeVersion="2" ma:contentTypeDescription="Create a new document." ma:contentTypeScope="" ma:versionID="ff5f73689059b04d10292ef531427d4c">
  <xsd:schema xmlns:xsd="http://www.w3.org/2001/XMLSchema" xmlns:xs="http://www.w3.org/2001/XMLSchema" xmlns:p="http://schemas.microsoft.com/office/2006/metadata/properties" xmlns:ns2="705cdd0d-969f-4e9e-bf19-6a801ca67960" targetNamespace="http://schemas.microsoft.com/office/2006/metadata/properties" ma:root="true" ma:fieldsID="14d0551ec6176a0e2d57e69aae266979" ns2:_="">
    <xsd:import namespace="705cdd0d-969f-4e9e-bf19-6a801ca67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5cdd0d-969f-4e9e-bf19-6a801ca679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89451C-B86D-43F5-AA06-34D722258368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elements/1.1/"/>
    <ds:schemaRef ds:uri="705cdd0d-969f-4e9e-bf19-6a801ca67960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AB593E1-4446-4D6E-8D79-117CA2E74C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5cdd0d-969f-4e9e-bf19-6a801ca679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17931</TotalTime>
  <Words>312</Words>
  <Application>Microsoft Office PowerPoint</Application>
  <PresentationFormat>On-screen Show (16:9)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Symbol</vt:lpstr>
      <vt:lpstr>5_Main Content Slide Layout</vt:lpstr>
      <vt:lpstr>NEW mental well-being benefit</vt:lpstr>
      <vt:lpstr>Mental well-being benefit highlights </vt:lpstr>
      <vt:lpstr>Mental well-being benefit highlights (cont’d)</vt:lpstr>
      <vt:lpstr>Colleague webinar opportunities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and Well-being Ministry Annual Review THSC, THAH, PACE</dc:title>
  <dc:creator>Molly Coats</dc:creator>
  <cp:lastModifiedBy>Julie Decker</cp:lastModifiedBy>
  <cp:revision>547</cp:revision>
  <dcterms:created xsi:type="dcterms:W3CDTF">2021-06-01T13:56:19Z</dcterms:created>
  <dcterms:modified xsi:type="dcterms:W3CDTF">2023-03-17T14:18:27Z</dcterms:modified>
</cp:coreProperties>
</file>