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9/25/2020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9/25/2020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September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25</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4112824048"/>
              </p:ext>
            </p:extLst>
          </p:nvPr>
        </p:nvGraphicFramePr>
        <p:xfrm>
          <a:off x="159833" y="803141"/>
          <a:ext cx="8873553" cy="3556138"/>
        </p:xfrm>
        <a:graphic>
          <a:graphicData uri="http://schemas.openxmlformats.org/drawingml/2006/table">
            <a:tbl>
              <a:tblPr firstRow="1" firstCol="1" bandRow="1"/>
              <a:tblGrid>
                <a:gridCol w="4362128">
                  <a:extLst>
                    <a:ext uri="{9D8B030D-6E8A-4147-A177-3AD203B41FA5}">
                      <a16:colId xmlns:a16="http://schemas.microsoft.com/office/drawing/2014/main" val="2472197640"/>
                    </a:ext>
                  </a:extLst>
                </a:gridCol>
                <a:gridCol w="138191">
                  <a:extLst>
                    <a:ext uri="{9D8B030D-6E8A-4147-A177-3AD203B41FA5}">
                      <a16:colId xmlns:a16="http://schemas.microsoft.com/office/drawing/2014/main" val="1379072303"/>
                    </a:ext>
                  </a:extLst>
                </a:gridCol>
                <a:gridCol w="4373234">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r>
                        <a:rPr lang="en-US" sz="1000" kern="1200" dirty="0">
                          <a:solidFill>
                            <a:schemeClr val="tx1"/>
                          </a:solidFill>
                          <a:effectLst/>
                          <a:latin typeface="+mn-lt"/>
                          <a:ea typeface="+mn-ea"/>
                          <a:cs typeface="+mn-cs"/>
                        </a:rPr>
                        <a:t>Trinity Health is committed to Community Health and Well-Being. The health outcomes for the people we serve are </a:t>
                      </a:r>
                      <a:r>
                        <a:rPr lang="en-US" sz="1000" kern="1200">
                          <a:solidFill>
                            <a:schemeClr val="tx1"/>
                          </a:solidFill>
                          <a:effectLst/>
                          <a:latin typeface="+mn-lt"/>
                          <a:ea typeface="+mn-ea"/>
                          <a:cs typeface="+mn-cs"/>
                        </a:rPr>
                        <a:t>impacted by social </a:t>
                      </a:r>
                      <a:r>
                        <a:rPr lang="en-US" sz="1000" kern="1200" dirty="0">
                          <a:solidFill>
                            <a:schemeClr val="tx1"/>
                          </a:solidFill>
                          <a:effectLst/>
                          <a:latin typeface="+mn-lt"/>
                          <a:ea typeface="+mn-ea"/>
                          <a:cs typeface="+mn-cs"/>
                        </a:rPr>
                        <a:t>influencers of health. They are factors that affect health due to the environment in which people live. These factors include safe housing, access to healthy food, employment, poverty and mental health, to name a few. We are actively referring patients who have these needs to a variety of social services, which we call social care encounters. We are currently making about 25,000 social care connections per month.</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i="0" kern="1200" dirty="0">
                          <a:solidFill>
                            <a:schemeClr val="tx1"/>
                          </a:solidFill>
                          <a:effectLst/>
                          <a:latin typeface="+mn-lt"/>
                          <a:ea typeface="+mn-ea"/>
                          <a:cs typeface="+mn-cs"/>
                        </a:rPr>
                        <a:t>Colleague Care Web Page Provides Well-being Resources                                 </a:t>
                      </a:r>
                      <a:r>
                        <a:rPr lang="en-US" sz="1000" b="0" i="0" kern="1200" dirty="0">
                          <a:solidFill>
                            <a:schemeClr val="tx1"/>
                          </a:solidFill>
                          <a:effectLst/>
                          <a:latin typeface="+mn-lt"/>
                          <a:ea typeface="+mn-ea"/>
                          <a:cs typeface="+mn-cs"/>
                        </a:rPr>
                        <a:t>The safety, health and well-being of our colleagues are a top priority for Trinity Health. The Colleague Care teams built a system-wide web page where all colleagues can access information and resources to support their body-mind-spirit resilience and mental health. </a:t>
                      </a:r>
                    </a:p>
                    <a:p>
                      <a:r>
                        <a:rPr lang="en-US" sz="1000" b="0" i="0" kern="1200" dirty="0">
                          <a:solidFill>
                            <a:schemeClr val="tx1"/>
                          </a:solidFill>
                          <a:effectLst/>
                          <a:latin typeface="+mn-lt"/>
                          <a:ea typeface="+mn-ea"/>
                          <a:cs typeface="+mn-cs"/>
                        </a:rPr>
                        <a:t>Visit: https://www.trinity-health.org/colleague-care/</a:t>
                      </a:r>
                      <a:endParaRPr lang="en-US" sz="1000" b="0" kern="1200" dirty="0">
                        <a:solidFill>
                          <a:schemeClr val="tx1"/>
                        </a:solidFill>
                        <a:effectLst/>
                        <a:highlight>
                          <a:srgbClr val="FFFF00"/>
                        </a:highligh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5D7CE4F925BF40A6DD841EA3A42BA7" ma:contentTypeVersion="10" ma:contentTypeDescription="Create a new document." ma:contentTypeScope="" ma:versionID="e2aec267f832341875e2ebf6dea2d2fc">
  <xsd:schema xmlns:xsd="http://www.w3.org/2001/XMLSchema" xmlns:xs="http://www.w3.org/2001/XMLSchema" xmlns:p="http://schemas.microsoft.com/office/2006/metadata/properties" xmlns:ns3="2f9963b4-3c35-4578-b1ba-a166f880c2d2" xmlns:ns4="e6ab4244-9723-42db-8dd8-af501f8ebc00" targetNamespace="http://schemas.microsoft.com/office/2006/metadata/properties" ma:root="true" ma:fieldsID="82cec65a72cbc3b2196468b7f4892f1c" ns3:_="" ns4:_="">
    <xsd:import namespace="2f9963b4-3c35-4578-b1ba-a166f880c2d2"/>
    <xsd:import namespace="e6ab4244-9723-42db-8dd8-af501f8ebc0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9963b4-3c35-4578-b1ba-a166f880c2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ab4244-9723-42db-8dd8-af501f8ebc0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D04A881-B752-402D-9A42-90C6D54561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9963b4-3c35-4578-b1ba-a166f880c2d2"/>
    <ds:schemaRef ds:uri="e6ab4244-9723-42db-8dd8-af501f8ebc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A189451C-B86D-43F5-AA06-34D722258368}">
  <ds:schemaRefs>
    <ds:schemaRef ds:uri="http://purl.org/dc/dcmitype/"/>
    <ds:schemaRef ds:uri="http://purl.org/dc/terms/"/>
    <ds:schemaRef ds:uri="e6ab4244-9723-42db-8dd8-af501f8ebc00"/>
    <ds:schemaRef ds:uri="http://www.w3.org/XML/1998/namespace"/>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2f9963b4-3c35-4578-b1ba-a166f880c2d2"/>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2980</TotalTime>
  <Words>260</Words>
  <Application>Microsoft Office PowerPoint</Application>
  <PresentationFormat>On-screen Show (16:9)</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303</cp:revision>
  <cp:lastPrinted>2015-03-20T16:41:08Z</cp:lastPrinted>
  <dcterms:created xsi:type="dcterms:W3CDTF">2015-06-01T18:54:58Z</dcterms:created>
  <dcterms:modified xsi:type="dcterms:W3CDTF">2020-09-25T18:56:30Z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0x010100E65D7CE4F925BF40A6DD841EA3A42BA7</vt:lpwstr>
  </property>
  <property fmtid="{D5CDD505-2E9C-101B-9397-08002B2CF9AE}" pid="3" name="_dlc_DocIdItemGuid">
    <vt:lpwstr>13334aa1-c854-4350-9b84-cf13f57fa411</vt:lpwstr>
  </property>
</Properties>
</file>