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 id="4" name="Stefanie Frenkel" initials="SF" lastIdx="1" clrIdx="3">
    <p:extLst>
      <p:ext uri="{19B8F6BF-5375-455C-9EA6-DF929625EA0E}">
        <p15:presenceInfo xmlns:p15="http://schemas.microsoft.com/office/powerpoint/2012/main" userId="S::Stefanie.Frenkel@trinity-health.org::60c68471-5605-4ab7-a0ff-99f70689cff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5232" autoAdjust="0"/>
  </p:normalViewPr>
  <p:slideViewPr>
    <p:cSldViewPr snapToGrid="0">
      <p:cViewPr varScale="1">
        <p:scale>
          <a:sx n="104" d="100"/>
          <a:sy n="104" d="100"/>
        </p:scale>
        <p:origin x="1190" y="72"/>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8/21/2020</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dirty="0"/>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8/21/2020</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dirty="0"/>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dirty="0"/>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682711" y="111764"/>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4425871" y="204103"/>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523130"/>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August 21,</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1255686094"/>
              </p:ext>
            </p:extLst>
          </p:nvPr>
        </p:nvGraphicFramePr>
        <p:xfrm>
          <a:off x="110617" y="784360"/>
          <a:ext cx="8937521" cy="3340492"/>
        </p:xfrm>
        <a:graphic>
          <a:graphicData uri="http://schemas.openxmlformats.org/drawingml/2006/table">
            <a:tbl>
              <a:tblPr firstRow="1" firstCol="1" bandRow="1"/>
              <a:tblGrid>
                <a:gridCol w="4395337">
                  <a:extLst>
                    <a:ext uri="{9D8B030D-6E8A-4147-A177-3AD203B41FA5}">
                      <a16:colId xmlns:a16="http://schemas.microsoft.com/office/drawing/2014/main" val="2472197640"/>
                    </a:ext>
                  </a:extLst>
                </a:gridCol>
                <a:gridCol w="137424">
                  <a:extLst>
                    <a:ext uri="{9D8B030D-6E8A-4147-A177-3AD203B41FA5}">
                      <a16:colId xmlns:a16="http://schemas.microsoft.com/office/drawing/2014/main" val="1379072303"/>
                    </a:ext>
                  </a:extLst>
                </a:gridCol>
                <a:gridCol w="4404760">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Leader Please 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183438">
                <a:tc>
                  <a:txBody>
                    <a:bodyPr/>
                    <a:lstStyle/>
                    <a:p>
                      <a:r>
                        <a:rPr lang="en-US" sz="1000" b="1" i="0" kern="1200" dirty="0">
                          <a:solidFill>
                            <a:schemeClr val="tx1"/>
                          </a:solidFill>
                          <a:effectLst/>
                          <a:latin typeface="+mn-lt"/>
                          <a:ea typeface="+mn-ea"/>
                          <a:cs typeface="+mn-cs"/>
                        </a:rPr>
                        <a:t>COVID-19 Serology (antibody) Testing for Colleagues Runs Through Dec. 31 </a:t>
                      </a:r>
                    </a:p>
                    <a:p>
                      <a:r>
                        <a:rPr lang="en-US" sz="1000" b="0" i="0" kern="1200" dirty="0">
                          <a:solidFill>
                            <a:schemeClr val="tx1"/>
                          </a:solidFill>
                          <a:effectLst/>
                          <a:latin typeface="+mn-lt"/>
                          <a:ea typeface="+mn-ea"/>
                          <a:cs typeface="+mn-cs"/>
                        </a:rPr>
                        <a:t>Trinity Health is offering testing to colleagues who would like to have the test done now through Dec. 31, 2020. The test can determine if someone has been infected with SARS-CoV-2 because antibodies develop after infection.</a:t>
                      </a:r>
                      <a:r>
                        <a:rPr lang="en-US" sz="1000" b="0" i="0" kern="1200">
                          <a:solidFill>
                            <a:schemeClr val="tx1"/>
                          </a:solidFill>
                          <a:effectLst/>
                          <a:latin typeface="+mn-lt"/>
                          <a:ea typeface="+mn-ea"/>
                          <a:cs typeface="+mn-cs"/>
                        </a:rPr>
                        <a:t> See </a:t>
                      </a:r>
                      <a:r>
                        <a:rPr lang="en-US" sz="1000" b="0" i="0" kern="1200" dirty="0">
                          <a:solidFill>
                            <a:schemeClr val="tx1"/>
                          </a:solidFill>
                          <a:effectLst/>
                          <a:latin typeface="+mn-lt"/>
                          <a:ea typeface="+mn-ea"/>
                          <a:cs typeface="+mn-cs"/>
                        </a:rPr>
                        <a:t>more info shared in recent communications.</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290127">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b="1" i="0" kern="1200" dirty="0">
                          <a:solidFill>
                            <a:schemeClr val="tx1"/>
                          </a:solidFill>
                          <a:effectLst/>
                          <a:latin typeface="+mn-lt"/>
                          <a:ea typeface="+mn-ea"/>
                          <a:cs typeface="+mn-cs"/>
                        </a:rPr>
                        <a:t>Connect with </a:t>
                      </a:r>
                      <a:r>
                        <a:rPr lang="en-US" sz="1000" b="1" i="0" kern="1200" dirty="0" err="1">
                          <a:solidFill>
                            <a:schemeClr val="tx1"/>
                          </a:solidFill>
                          <a:effectLst/>
                          <a:latin typeface="+mn-lt"/>
                          <a:ea typeface="+mn-ea"/>
                          <a:cs typeface="+mn-cs"/>
                        </a:rPr>
                        <a:t>Carebridge</a:t>
                      </a:r>
                      <a:r>
                        <a:rPr lang="en-US" sz="1000" b="1" i="0" kern="1200" dirty="0">
                          <a:solidFill>
                            <a:schemeClr val="tx1"/>
                          </a:solidFill>
                          <a:effectLst/>
                          <a:latin typeface="+mn-lt"/>
                          <a:ea typeface="+mn-ea"/>
                          <a:cs typeface="+mn-cs"/>
                        </a:rPr>
                        <a:t> for COVID-19 Support and Resources </a:t>
                      </a:r>
                    </a:p>
                    <a:p>
                      <a:r>
                        <a:rPr lang="en-US" sz="1000" b="0" i="0" kern="1200" dirty="0" err="1">
                          <a:solidFill>
                            <a:schemeClr val="tx1"/>
                          </a:solidFill>
                          <a:effectLst/>
                          <a:latin typeface="+mn-lt"/>
                          <a:ea typeface="+mn-ea"/>
                          <a:cs typeface="+mn-cs"/>
                        </a:rPr>
                        <a:t>Carebridge</a:t>
                      </a:r>
                      <a:r>
                        <a:rPr lang="en-US" sz="1000" b="0" i="0" kern="1200" dirty="0">
                          <a:solidFill>
                            <a:schemeClr val="tx1"/>
                          </a:solidFill>
                          <a:effectLst/>
                          <a:latin typeface="+mn-lt"/>
                          <a:ea typeface="+mn-ea"/>
                          <a:cs typeface="+mn-cs"/>
                        </a:rPr>
                        <a:t>, our Employee Assistance Program (EAP) provider, has several resources to help colleagues manage COVID-19-related stressors. Please visit the </a:t>
                      </a:r>
                      <a:r>
                        <a:rPr lang="en-US" sz="1000" b="0" i="0" kern="1200" dirty="0" err="1">
                          <a:solidFill>
                            <a:schemeClr val="tx1"/>
                          </a:solidFill>
                          <a:effectLst/>
                          <a:latin typeface="+mn-lt"/>
                          <a:ea typeface="+mn-ea"/>
                          <a:cs typeface="+mn-cs"/>
                        </a:rPr>
                        <a:t>Carebridge</a:t>
                      </a:r>
                      <a:r>
                        <a:rPr lang="en-US" sz="1000" b="0" i="0" kern="1200" dirty="0">
                          <a:solidFill>
                            <a:schemeClr val="tx1"/>
                          </a:solidFill>
                          <a:effectLst/>
                          <a:latin typeface="+mn-lt"/>
                          <a:ea typeface="+mn-ea"/>
                          <a:cs typeface="+mn-cs"/>
                        </a:rPr>
                        <a:t> website at www.myliferesource.com or call 1-800-437-0911, 24 hours a day.</a:t>
                      </a:r>
                      <a:endParaRPr lang="en-US" sz="1000" b="0" i="0" kern="1200" dirty="0">
                        <a:solidFill>
                          <a:schemeClr val="tx1"/>
                        </a:solidFill>
                        <a:effectLst/>
                        <a:highlight>
                          <a:srgbClr val="00FFFF"/>
                        </a:highlight>
                        <a:latin typeface="+mn-lt"/>
                        <a:ea typeface="+mn-ea"/>
                        <a:cs typeface="+mn-cs"/>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2.xml><?xml version="1.0" encoding="utf-8"?>
<ds:datastoreItem xmlns:ds="http://schemas.openxmlformats.org/officeDocument/2006/customXml" ds:itemID="{A189451C-B86D-43F5-AA06-34D722258368}">
  <ds:schemaRefs>
    <ds:schemaRef ds:uri="2f9963b4-3c35-4578-b1ba-a166f880c2d2"/>
    <ds:schemaRef ds:uri="http://www.w3.org/XML/1998/namespace"/>
    <ds:schemaRef ds:uri="http://purl.org/dc/terms/"/>
    <ds:schemaRef ds:uri="http://schemas.microsoft.com/office/2006/documentManagement/types"/>
    <ds:schemaRef ds:uri="http://schemas.openxmlformats.org/package/2006/metadata/core-properties"/>
    <ds:schemaRef ds:uri="http://purl.org/dc/elements/1.1/"/>
    <ds:schemaRef ds:uri="http://schemas.microsoft.com/office/2006/metadata/properties"/>
    <ds:schemaRef ds:uri="http://schemas.microsoft.com/office/infopath/2007/PartnerControls"/>
    <ds:schemaRef ds:uri="e6ab4244-9723-42db-8dd8-af501f8ebc00"/>
    <ds:schemaRef ds:uri="http://purl.org/dc/dcmitype/"/>
  </ds:schemaRefs>
</ds:datastoreItem>
</file>

<file path=customXml/itemProps3.xml><?xml version="1.0" encoding="utf-8"?>
<ds:datastoreItem xmlns:ds="http://schemas.openxmlformats.org/officeDocument/2006/customXml" ds:itemID="{23979E50-795A-42A3-84D5-F20041EA94BC}"/>
</file>

<file path=docProps/app.xml><?xml version="1.0" encoding="utf-8"?>
<Properties xmlns="http://schemas.openxmlformats.org/officeDocument/2006/extended-properties" xmlns:vt="http://schemas.openxmlformats.org/officeDocument/2006/docPropsVTypes">
  <Template>TrinityHealth_PPTtemplate.potx</Template>
  <TotalTime>3974</TotalTime>
  <Words>153</Words>
  <Application>Microsoft Office PowerPoint</Application>
  <PresentationFormat>On-screen Show (16:9)</PresentationFormat>
  <Paragraphs>29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386</cp:revision>
  <cp:lastPrinted>2015-03-20T16:41:08Z</cp:lastPrinted>
  <dcterms:created xsi:type="dcterms:W3CDTF">2015-06-01T18:54:58Z</dcterms:created>
  <dcterms:modified xsi:type="dcterms:W3CDTF">2020-08-21T16:09:28Z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