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7"/>
    <p:restoredTop sz="94694"/>
  </p:normalViewPr>
  <p:slideViewPr>
    <p:cSldViewPr>
      <p:cViewPr varScale="1">
        <p:scale>
          <a:sx n="61" d="100"/>
          <a:sy n="61" d="100"/>
        </p:scale>
        <p:origin x="2486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ED1FF1-D6CD-4DD5-A662-084670F8CC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4D5B91-D8F6-4132-8FD4-C9404867223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E8572BA-C834-4DAE-8395-743D4C5C60FF}" type="datetimeFigureOut">
              <a:rPr lang="en-US"/>
              <a:pPr>
                <a:defRPr/>
              </a:pPr>
              <a:t>3/24/2020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56F0D08-0FAC-4A76-81D3-F2D7C9CCD2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DBE1264-536F-4EC1-8EA7-43DF19BF1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290E5-3FEC-4879-9E9C-32E9A743B9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AC155-B825-40BB-BA19-5985B7CCA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7E79F1-21B0-44CE-8348-1ACD854CAF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2C505901-F051-42D6-94CC-264CBE83E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2296C324-41C6-43DF-88FF-43BEC3947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CB9DEDBD-59EA-46DF-91E4-ECC6F7ACB7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07E822-1AC4-4884-BD58-789F602DB2DE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B6B5AD-854E-42F5-BCD4-1DFDC4FE0D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41FDF0-E6F7-4B7A-AAA9-8E086947BB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C03202-EDA7-4056-BE96-C8A1E3399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C20A8B-502B-46BD-AE52-1D72A4A02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41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A65760-D2F9-46D6-A3A4-84E84FA10E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480E23-3482-4E3D-A601-52A02F7AF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9EEE5B-F7AF-485A-A2E6-73FE0C10FD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88B107-A488-4E34-9B5C-D0F1FB58BA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66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2ECE4B-B01E-4806-AA81-AAB837014B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3A1658-D0E3-409B-BB9F-804EE5CF3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75C4E2-D325-47C1-B2A7-387F71CB56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400A0-043E-4150-9BC3-BADA3241F8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39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D7B21E-9D40-46C1-9A03-44B7069B4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C4804E-60F2-4AD7-901A-F2227F1D0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A29A5B-1AB2-49E4-96F3-A581ED984E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74195-E41B-4774-88FD-E81F91491C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0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2991FE-301C-411E-B156-BE6F875904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FBBF8E-E284-4C2A-B8C8-CD0CE44E40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9FCEF8-7A93-40C8-B4B3-1CAABB8C92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39135-6DBF-4CA9-85F0-8F0C0FE37B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51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EA0536-1881-4738-A6F4-DA4DDAE272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8163BB-94C9-4A40-A6D4-5531027C1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5DAB4D-7C44-45B8-85BF-A7DE520E3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F9CAA-ECB8-4D80-B822-DF9992638A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0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515442-7C19-4D0F-ACAF-367DE59AE3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F19FE3-220D-4052-8774-951B0AA207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838258-10FE-439B-894E-32A9B89199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02BB2-A9B1-40DB-9128-F7FFF1F58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50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1B0292-EB47-4B9C-9825-9BDB4E6020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84A61E-D9E1-470F-B1EA-8EBABD0528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FC55F81-2545-4693-BB0E-5D487A529C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4FA05-0B2F-4540-8586-39F3A8C4C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08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8957FC7-985C-4845-A1D4-90D680AAD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4D51DA-2C25-4668-9111-76C0C18F9F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AF3F96-2CD3-4D18-A6DA-9C974204E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5C19EB-BDCC-4E76-8C96-B3279400BD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31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7E28A-CE1C-4B8B-BF5B-6F367F45BE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F1EB1-B87C-4A97-883C-8A51532017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1E9515-2B58-451F-9CE7-8D3D3FC601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4FC99-A87A-45D8-BC9F-A969C5D96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83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8AA001-25AD-4A7F-A55E-50C23E6E2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CDD44-369F-4A83-9985-CA3963266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DFF6F0-F4B7-4C3E-86B6-C4FF7B7049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47580B-524E-4FFB-8182-610378D031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08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871AD64-1549-43A5-A8E8-9D809A706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CDD32F-6724-459E-A775-EA161BFA5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BB86F2-79BC-4855-810E-6F31A46D37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E1E326-2DD6-40C3-9EF3-18E53FC01A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B032A9-3F06-41B1-ACB0-09AD707D14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967E92F4-99E4-4C14-85DE-E83F48D0D9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9">
            <a:extLst>
              <a:ext uri="{FF2B5EF4-FFF2-40B4-BE49-F238E27FC236}">
                <a16:creationId xmlns:a16="http://schemas.microsoft.com/office/drawing/2014/main" id="{4008C41B-1E8D-4E13-8274-763ABD26D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935663"/>
            <a:ext cx="151447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0">
            <a:extLst>
              <a:ext uri="{FF2B5EF4-FFF2-40B4-BE49-F238E27FC236}">
                <a16:creationId xmlns:a16="http://schemas.microsoft.com/office/drawing/2014/main" id="{6B987FC7-410B-4C5A-A0E4-A6E07D7B3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879600"/>
            <a:ext cx="4724400" cy="125413"/>
          </a:xfrm>
          <a:prstGeom prst="rect">
            <a:avLst/>
          </a:prstGeom>
          <a:solidFill>
            <a:srgbClr val="DE09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400"/>
          </a:p>
        </p:txBody>
      </p:sp>
      <p:pic>
        <p:nvPicPr>
          <p:cNvPr id="14339" name="Picture 2" descr="Hand Hygiene">
            <a:extLst>
              <a:ext uri="{FF2B5EF4-FFF2-40B4-BE49-F238E27FC236}">
                <a16:creationId xmlns:a16="http://schemas.microsoft.com/office/drawing/2014/main" id="{FA2FD126-D5E3-4968-9D4A-7955D06ED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2944813"/>
            <a:ext cx="1612900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0" name="Group 2">
            <a:extLst>
              <a:ext uri="{FF2B5EF4-FFF2-40B4-BE49-F238E27FC236}">
                <a16:creationId xmlns:a16="http://schemas.microsoft.com/office/drawing/2014/main" id="{B13739D8-928D-4A95-A873-73C016088E9D}"/>
              </a:ext>
            </a:extLst>
          </p:cNvPr>
          <p:cNvGrpSpPr>
            <a:grpSpLocks/>
          </p:cNvGrpSpPr>
          <p:nvPr/>
        </p:nvGrpSpPr>
        <p:grpSpPr bwMode="auto">
          <a:xfrm>
            <a:off x="255588" y="6211888"/>
            <a:ext cx="2203450" cy="1133475"/>
            <a:chOff x="2105754" y="6218238"/>
            <a:chExt cx="2578744" cy="1327150"/>
          </a:xfrm>
        </p:grpSpPr>
        <p:pic>
          <p:nvPicPr>
            <p:cNvPr id="14357" name="Picture 2" descr="N95 pic">
              <a:extLst>
                <a:ext uri="{FF2B5EF4-FFF2-40B4-BE49-F238E27FC236}">
                  <a16:creationId xmlns:a16="http://schemas.microsoft.com/office/drawing/2014/main" id="{9FB3E156-3F6A-473A-AB62-F5063B9CF0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5754" y="6218238"/>
              <a:ext cx="1220788" cy="1327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8" name="Picture 2" descr="Image result for face shield icon">
              <a:extLst>
                <a:ext uri="{FF2B5EF4-FFF2-40B4-BE49-F238E27FC236}">
                  <a16:creationId xmlns:a16="http://schemas.microsoft.com/office/drawing/2014/main" id="{2234750D-8694-481B-9012-2A2537DD46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5" t="681" r="3542" b="5415"/>
            <a:stretch>
              <a:fillRect/>
            </a:stretch>
          </p:blipFill>
          <p:spPr bwMode="auto">
            <a:xfrm>
              <a:off x="3369331" y="6280721"/>
              <a:ext cx="1315167" cy="115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341" name="Picture 4" descr="gown">
            <a:extLst>
              <a:ext uri="{FF2B5EF4-FFF2-40B4-BE49-F238E27FC236}">
                <a16:creationId xmlns:a16="http://schemas.microsoft.com/office/drawing/2014/main" id="{8F5A8E39-E1FA-4824-AE5D-30DA9C781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16011"/>
          <a:stretch>
            <a:fillRect/>
          </a:stretch>
        </p:blipFill>
        <p:spPr bwMode="auto">
          <a:xfrm>
            <a:off x="255588" y="4483100"/>
            <a:ext cx="1709737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5" descr="gloves">
            <a:extLst>
              <a:ext uri="{FF2B5EF4-FFF2-40B4-BE49-F238E27FC236}">
                <a16:creationId xmlns:a16="http://schemas.microsoft.com/office/drawing/2014/main" id="{BEAFA2A9-39FD-4655-B7D9-DE65BEF07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4559300"/>
            <a:ext cx="895350" cy="1069975"/>
          </a:xfrm>
          <a:prstGeom prst="rect">
            <a:avLst/>
          </a:prstGeom>
          <a:noFill/>
          <a:ln w="6350">
            <a:solidFill>
              <a:srgbClr val="7F7F7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01D7302-0991-4EA1-B8F5-A5E9F7CD0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76200"/>
            <a:ext cx="4724400" cy="615950"/>
          </a:xfrm>
          <a:solidFill>
            <a:srgbClr val="DE090A"/>
          </a:solidFill>
        </p:spPr>
        <p:txBody>
          <a:bodyPr/>
          <a:lstStyle/>
          <a:p>
            <a:pPr>
              <a:defRPr/>
            </a:pPr>
            <a:r>
              <a:rPr lang="es-US" sz="2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"/>
                <a:cs typeface="Arial"/>
              </a:rPr>
              <a:t>PRECAUCIONES DE CONTACTO</a:t>
            </a:r>
          </a:p>
        </p:txBody>
      </p:sp>
      <p:sp>
        <p:nvSpPr>
          <p:cNvPr id="13320" name="Title 1">
            <a:extLst>
              <a:ext uri="{FF2B5EF4-FFF2-40B4-BE49-F238E27FC236}">
                <a16:creationId xmlns:a16="http://schemas.microsoft.com/office/drawing/2014/main" id="{1966B685-E947-42C9-8600-7A3BA6664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150225"/>
            <a:ext cx="6858000" cy="609600"/>
          </a:xfrm>
          <a:prstGeom prst="rect">
            <a:avLst/>
          </a:prstGeom>
          <a:solidFill>
            <a:srgbClr val="DD05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20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</a:rPr>
              <a:t>NO</a:t>
            </a:r>
            <a:r>
              <a:rPr lang="es-US" sz="200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 SE ACEPTARÁN VISITAS SIN APROBACIÓN</a:t>
            </a:r>
          </a:p>
        </p:txBody>
      </p:sp>
      <p:sp>
        <p:nvSpPr>
          <p:cNvPr id="14345" name="Rectangle 12">
            <a:extLst>
              <a:ext uri="{FF2B5EF4-FFF2-40B4-BE49-F238E27FC236}">
                <a16:creationId xmlns:a16="http://schemas.microsoft.com/office/drawing/2014/main" id="{0F830DA9-9162-4ECA-A663-CCA6B1C6E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55963"/>
            <a:ext cx="4525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altLang="en-US" sz="2000">
                <a:solidFill>
                  <a:srgbClr val="000000"/>
                </a:solidFill>
                <a:cs typeface="Arial" panose="020B0604020202020204" pitchFamily="34" charset="0"/>
              </a:rPr>
              <a:t>Lávese las manos </a:t>
            </a:r>
            <a:r>
              <a:rPr lang="es-US" altLang="en-US" sz="2000" b="0">
                <a:solidFill>
                  <a:srgbClr val="000000"/>
                </a:solidFill>
                <a:cs typeface="Arial" panose="020B0604020202020204" pitchFamily="34" charset="0"/>
              </a:rPr>
              <a:t>al entrar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altLang="en-US" sz="2000" b="0">
                <a:solidFill>
                  <a:srgbClr val="000000"/>
                </a:solidFill>
                <a:cs typeface="Arial" panose="020B0604020202020204" pitchFamily="34" charset="0"/>
              </a:rPr>
              <a:t>Use desinfectante o jabón y agua</a:t>
            </a:r>
          </a:p>
        </p:txBody>
      </p:sp>
      <p:sp>
        <p:nvSpPr>
          <p:cNvPr id="2057" name="Title 1">
            <a:extLst>
              <a:ext uri="{FF2B5EF4-FFF2-40B4-BE49-F238E27FC236}">
                <a16:creationId xmlns:a16="http://schemas.microsoft.com/office/drawing/2014/main" id="{8E9210A9-5830-4D1D-866F-CF0BBFDD0746}"/>
              </a:ext>
            </a:extLst>
          </p:cNvPr>
          <p:cNvSpPr txBox="1">
            <a:spLocks/>
          </p:cNvSpPr>
          <p:nvPr/>
        </p:nvSpPr>
        <p:spPr bwMode="auto">
          <a:xfrm>
            <a:off x="2133600" y="685800"/>
            <a:ext cx="4724400" cy="647700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+ TRANSMISIÓN AÉREA</a:t>
            </a:r>
            <a:endParaRPr lang="es-US" sz="2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</a:endParaRPr>
          </a:p>
        </p:txBody>
      </p:sp>
      <p:sp>
        <p:nvSpPr>
          <p:cNvPr id="14347" name="Rectangle 21">
            <a:extLst>
              <a:ext uri="{FF2B5EF4-FFF2-40B4-BE49-F238E27FC236}">
                <a16:creationId xmlns:a16="http://schemas.microsoft.com/office/drawing/2014/main" id="{D25D3692-496D-4ABE-AE9A-A7E47DD2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05838"/>
            <a:ext cx="6858000" cy="400050"/>
          </a:xfrm>
          <a:prstGeom prst="rect">
            <a:avLst/>
          </a:prstGeom>
          <a:solidFill>
            <a:srgbClr val="DD05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S" altLang="en-US" sz="2000">
                <a:solidFill>
                  <a:srgbClr val="FFFFFF"/>
                </a:solidFill>
                <a:cs typeface="Arial" panose="020B0604020202020204" pitchFamily="34" charset="0"/>
              </a:rPr>
              <a:t> PREVIA MANTENER LA PUERTA CERRADA</a:t>
            </a: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13324" name="Rectangle 15">
            <a:extLst>
              <a:ext uri="{FF2B5EF4-FFF2-40B4-BE49-F238E27FC236}">
                <a16:creationId xmlns:a16="http://schemas.microsoft.com/office/drawing/2014/main" id="{2E72A315-3A43-41FB-BE9D-4711E3A4A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759450"/>
            <a:ext cx="3027363" cy="1631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US" sz="2000" b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Use un </a:t>
            </a:r>
            <a:r>
              <a:rPr lang="es-US" sz="2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N95</a:t>
            </a:r>
            <a:r>
              <a:rPr lang="es-US" sz="2000" b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US" sz="2000" b="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</a:rPr>
              <a:t>Y</a:t>
            </a:r>
            <a:r>
              <a:rPr lang="es-US" sz="2000" b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un </a:t>
            </a:r>
            <a:r>
              <a:rPr lang="es-US" sz="2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protector facial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US" sz="2000" b="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</a:rPr>
              <a:t>O</a:t>
            </a:r>
            <a:r>
              <a:rPr lang="es-US" sz="2000" b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un </a:t>
            </a:r>
            <a:r>
              <a:rPr lang="es-US" sz="2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respirador eléctrico purificador   de aire</a:t>
            </a:r>
          </a:p>
        </p:txBody>
      </p:sp>
      <p:sp>
        <p:nvSpPr>
          <p:cNvPr id="2065" name="Title 1">
            <a:extLst>
              <a:ext uri="{FF2B5EF4-FFF2-40B4-BE49-F238E27FC236}">
                <a16:creationId xmlns:a16="http://schemas.microsoft.com/office/drawing/2014/main" id="{FAC3379C-E278-4B81-8044-A3363AEB8365}"/>
              </a:ext>
            </a:extLst>
          </p:cNvPr>
          <p:cNvSpPr txBox="1">
            <a:spLocks/>
          </p:cNvSpPr>
          <p:nvPr/>
        </p:nvSpPr>
        <p:spPr bwMode="auto">
          <a:xfrm>
            <a:off x="2133600" y="1295400"/>
            <a:ext cx="4724400" cy="615950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+ PROTECCIÓN PARA </a:t>
            </a:r>
            <a:r>
              <a:rPr lang="es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LOS OJOS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B248D6E-768A-4452-BCBC-5D335B5AF571}"/>
              </a:ext>
            </a:extLst>
          </p:cNvPr>
          <p:cNvSpPr txBox="1">
            <a:spLocks/>
          </p:cNvSpPr>
          <p:nvPr/>
        </p:nvSpPr>
        <p:spPr bwMode="auto">
          <a:xfrm>
            <a:off x="0" y="1992313"/>
            <a:ext cx="6858000" cy="833437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2000" cap="all" dirty="0">
                <a:solidFill>
                  <a:srgbClr val="000000"/>
                </a:solidFill>
                <a:effectLst>
                  <a:outerShdw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Solo el personal necesario para la atención puede ingresar a la habitación</a:t>
            </a:r>
          </a:p>
        </p:txBody>
      </p:sp>
      <p:sp>
        <p:nvSpPr>
          <p:cNvPr id="14351" name="Rectangle 13">
            <a:extLst>
              <a:ext uri="{FF2B5EF4-FFF2-40B4-BE49-F238E27FC236}">
                <a16:creationId xmlns:a16="http://schemas.microsoft.com/office/drawing/2014/main" id="{44F43561-A83D-4852-8CE5-2F4DD9234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491038"/>
            <a:ext cx="3990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altLang="en-US" sz="2000" b="0">
                <a:solidFill>
                  <a:srgbClr val="000000"/>
                </a:solidFill>
                <a:cs typeface="Arial" panose="020B0604020202020204" pitchFamily="34" charset="0"/>
              </a:rPr>
              <a:t>Use una bata de </a:t>
            </a:r>
            <a:r>
              <a:rPr lang="es-US" altLang="en-US" sz="2000">
                <a:solidFill>
                  <a:srgbClr val="000000"/>
                </a:solidFill>
                <a:cs typeface="Arial" panose="020B0604020202020204" pitchFamily="34" charset="0"/>
              </a:rPr>
              <a:t>aislamiento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S" altLang="en-US" sz="2000">
                <a:solidFill>
                  <a:srgbClr val="000000"/>
                </a:solidFill>
                <a:cs typeface="Arial" panose="020B0604020202020204" pitchFamily="34" charset="0"/>
              </a:rPr>
              <a:t>y guantes</a:t>
            </a:r>
            <a:r>
              <a:rPr lang="es-US" altLang="en-US" sz="2000" b="0">
                <a:solidFill>
                  <a:srgbClr val="000000"/>
                </a:solidFill>
                <a:cs typeface="Arial" panose="020B0604020202020204" pitchFamily="34" charset="0"/>
              </a:rPr>
              <a:t> al ingresar</a:t>
            </a:r>
          </a:p>
        </p:txBody>
      </p:sp>
      <p:sp>
        <p:nvSpPr>
          <p:cNvPr id="14352" name="Rectangle 3">
            <a:extLst>
              <a:ext uri="{FF2B5EF4-FFF2-40B4-BE49-F238E27FC236}">
                <a16:creationId xmlns:a16="http://schemas.microsoft.com/office/drawing/2014/main" id="{542831B2-9E52-4ED7-BD7C-89F1ABF83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0"/>
            <a:ext cx="4724400" cy="242888"/>
          </a:xfrm>
          <a:prstGeom prst="rect">
            <a:avLst/>
          </a:prstGeom>
          <a:solidFill>
            <a:srgbClr val="DE09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400"/>
          </a:p>
        </p:txBody>
      </p:sp>
      <p:pic>
        <p:nvPicPr>
          <p:cNvPr id="5" name="Picture 5" descr="A close up of a stop sign&#10;&#10;Description automatically generated">
            <a:extLst>
              <a:ext uri="{FF2B5EF4-FFF2-40B4-BE49-F238E27FC236}">
                <a16:creationId xmlns:a16="http://schemas.microsoft.com/office/drawing/2014/main" id="{A892E81E-C651-4B15-9417-6E6379A7C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152400"/>
            <a:ext cx="1763712" cy="17272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4" name="Rectangle 1">
            <a:extLst>
              <a:ext uri="{FF2B5EF4-FFF2-40B4-BE49-F238E27FC236}">
                <a16:creationId xmlns:a16="http://schemas.microsoft.com/office/drawing/2014/main" id="{3B9297D9-B057-4B0D-9932-B6391818E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991600"/>
            <a:ext cx="6858000" cy="161925"/>
          </a:xfrm>
          <a:prstGeom prst="rect">
            <a:avLst/>
          </a:prstGeom>
          <a:solidFill>
            <a:srgbClr val="DD05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40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1588BC8-965D-4FD1-9BE4-68F5BE3288B0}"/>
              </a:ext>
            </a:extLst>
          </p:cNvPr>
          <p:cNvSpPr txBox="1">
            <a:spLocks/>
          </p:cNvSpPr>
          <p:nvPr/>
        </p:nvSpPr>
        <p:spPr bwMode="auto">
          <a:xfrm>
            <a:off x="0" y="7396163"/>
            <a:ext cx="6858000" cy="833437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1500" dirty="0">
                <a:solidFill>
                  <a:srgbClr val="000000"/>
                </a:solidFill>
                <a:effectLst>
                  <a:outerShdw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Sáquese la bata, los guantes, la máscara de protección facial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US" sz="1500" dirty="0">
                <a:solidFill>
                  <a:srgbClr val="000000"/>
                </a:solidFill>
                <a:effectLst>
                  <a:outerShdw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</a:rPr>
              <a:t>o el respirador eléctrico purificador de aire, y lávese las                        manos despuésde salir de la habitación del paciente</a:t>
            </a:r>
          </a:p>
        </p:txBody>
      </p:sp>
      <p:sp>
        <p:nvSpPr>
          <p:cNvPr id="14356" name="TextBox 22">
            <a:extLst>
              <a:ext uri="{FF2B5EF4-FFF2-40B4-BE49-F238E27FC236}">
                <a16:creationId xmlns:a16="http://schemas.microsoft.com/office/drawing/2014/main" id="{63782A48-0A05-4E50-ADD7-5F09C8239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685800"/>
            <a:ext cx="1455737" cy="646113"/>
          </a:xfrm>
          <a:prstGeom prst="rect">
            <a:avLst/>
          </a:prstGeom>
          <a:solidFill>
            <a:srgbClr val="DE09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US" altLang="en-US" sz="4200">
                <a:solidFill>
                  <a:srgbClr val="FFFFFF"/>
                </a:solidFill>
                <a:ea typeface="AG_Helvetica"/>
                <a:cs typeface="Arial" panose="020B0604020202020204" pitchFamily="34" charset="0"/>
              </a:rPr>
              <a:t>ALTO</a:t>
            </a:r>
            <a:endParaRPr lang="en-US" altLang="en-US" sz="4200">
              <a:solidFill>
                <a:schemeClr val="bg1"/>
              </a:solidFill>
              <a:ea typeface="AG_Helvetic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91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AG_Helvetica</vt:lpstr>
      <vt:lpstr>Default Design</vt:lpstr>
      <vt:lpstr>PRECAUCIONES DE CONTACTO</vt:lpstr>
    </vt:vector>
  </TitlesOfParts>
  <Company>Adventist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 ISOLATION</dc:title>
  <dc:creator>kev138</dc:creator>
  <cp:lastModifiedBy>Paul Girard</cp:lastModifiedBy>
  <cp:revision>111</cp:revision>
  <cp:lastPrinted>2020-03-04T17:36:34Z</cp:lastPrinted>
  <dcterms:created xsi:type="dcterms:W3CDTF">2008-05-08T15:45:39Z</dcterms:created>
  <dcterms:modified xsi:type="dcterms:W3CDTF">2020-03-24T14:04:03Z</dcterms:modified>
</cp:coreProperties>
</file>