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38" d="100"/>
          <a:sy n="138" d="100"/>
        </p:scale>
        <p:origin x="1272" y="120"/>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7/28/2020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July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28,</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055703855"/>
              </p:ext>
            </p:extLst>
          </p:nvPr>
        </p:nvGraphicFramePr>
        <p:xfrm>
          <a:off x="110617" y="813856"/>
          <a:ext cx="8937521" cy="3560708"/>
        </p:xfrm>
        <a:graphic>
          <a:graphicData uri="http://schemas.openxmlformats.org/drawingml/2006/table">
            <a:tbl>
              <a:tblPr firstRow="1" firstCol="1" bandRow="1"/>
              <a:tblGrid>
                <a:gridCol w="4393574">
                  <a:extLst>
                    <a:ext uri="{9D8B030D-6E8A-4147-A177-3AD203B41FA5}">
                      <a16:colId xmlns:a16="http://schemas.microsoft.com/office/drawing/2014/main" val="2472197640"/>
                    </a:ext>
                  </a:extLst>
                </a:gridCol>
                <a:gridCol w="139187">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0" i="0" kern="1200" dirty="0">
                          <a:solidFill>
                            <a:schemeClr val="tx1"/>
                          </a:solidFill>
                          <a:effectLst/>
                          <a:latin typeface="+mn-lt"/>
                          <a:ea typeface="+mn-ea"/>
                          <a:cs typeface="+mn-cs"/>
                        </a:rPr>
                        <a:t>The Trinity Health PPE Guide Booklet has been reorganized and a glossary has been added to make it easier to find specific guidance Version 18 changes and updates include:</a:t>
                      </a:r>
                    </a:p>
                    <a:p>
                      <a:pPr marL="227013" marR="0" lvl="0" indent="-109538" algn="l" defTabSz="457200" rtl="0" eaLnBrk="1" fontAlgn="auto" latinLnBrk="0" hangingPunct="1">
                        <a:lnSpc>
                          <a:spcPct val="110000"/>
                        </a:lnSpc>
                        <a:spcBef>
                          <a:spcPts val="0"/>
                        </a:spcBef>
                        <a:spcAft>
                          <a:spcPts val="0"/>
                        </a:spcAft>
                        <a:buClrTx/>
                        <a:buSzTx/>
                        <a:buFont typeface="Symbol" panose="05050102010706020507" pitchFamily="18" charset="2"/>
                        <a:buChar char=""/>
                        <a:tabLst/>
                        <a:defRPr/>
                      </a:pPr>
                      <a:r>
                        <a:rPr lang="en-US" sz="1000" b="0" i="0" kern="1200" dirty="0">
                          <a:solidFill>
                            <a:schemeClr val="tx1"/>
                          </a:solidFill>
                          <a:effectLst/>
                          <a:latin typeface="+mn-lt"/>
                          <a:ea typeface="+mn-ea"/>
                          <a:cs typeface="+mn-cs"/>
                        </a:rPr>
                        <a:t>Policy on PPE purchased by colleagues</a:t>
                      </a:r>
                      <a:endParaRPr lang="en-US" sz="1000" dirty="0">
                        <a:solidFill>
                          <a:schemeClr val="tx1"/>
                        </a:solidFill>
                        <a:effectLst/>
                        <a:latin typeface="+mn-lt"/>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Selecting eye protection</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Instructions not to wear a mask or face cover over an N95 respirator </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Shoe covers</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i="0" kern="1200" dirty="0">
                          <a:solidFill>
                            <a:schemeClr val="tx1"/>
                          </a:solidFill>
                          <a:effectLst/>
                          <a:latin typeface="+mn-lt"/>
                          <a:ea typeface="+mn-ea"/>
                          <a:cs typeface="+mn-cs"/>
                        </a:rPr>
                        <a:t>Preparing Yourself for the Day or the Task</a:t>
                      </a:r>
                    </a:p>
                    <a:p>
                      <a:r>
                        <a:rPr lang="en-US" sz="1000" b="0" i="0" kern="1200" dirty="0">
                          <a:solidFill>
                            <a:schemeClr val="tx1"/>
                          </a:solidFill>
                          <a:effectLst/>
                          <a:latin typeface="+mn-lt"/>
                          <a:ea typeface="+mn-ea"/>
                          <a:cs typeface="+mn-cs"/>
                        </a:rPr>
                        <a:t>Always brief with the team before progressing with an activity or task. Prepare yourself and your team before every shift, by looking ahead and looking back. Use the briefing and de-briefing tactics as much as you can. Prepare your team the best you can for events that may occur and help them think clearly to be ready for the task. Be aware of risks ahead and the need for help. Offer assistance to those who may be facing extra risks</a:t>
                      </a:r>
                      <a:r>
                        <a:rPr lang="en-US" sz="1000" b="0" i="0" kern="1200">
                          <a:solidFill>
                            <a:schemeClr val="tx1"/>
                          </a:solidFill>
                          <a:effectLst/>
                          <a:latin typeface="+mn-lt"/>
                          <a:ea typeface="+mn-ea"/>
                          <a:cs typeface="+mn-cs"/>
                        </a:rPr>
                        <a:t>, at </a:t>
                      </a:r>
                      <a:r>
                        <a:rPr lang="en-US" sz="1000" b="0" i="0" kern="1200" dirty="0">
                          <a:solidFill>
                            <a:schemeClr val="tx1"/>
                          </a:solidFill>
                          <a:effectLst/>
                          <a:latin typeface="+mn-lt"/>
                          <a:ea typeface="+mn-ea"/>
                          <a:cs typeface="+mn-cs"/>
                        </a:rPr>
                        <a:t>work or personally. Do not hesitate to ask for help if you feel you might need it yourself.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3EA53F13-5F91-48E8-9DB1-82478E648A90}"/>
</file>

<file path=customXml/itemProps3.xml><?xml version="1.0" encoding="utf-8"?>
<ds:datastoreItem xmlns:ds="http://schemas.openxmlformats.org/officeDocument/2006/customXml" ds:itemID="{A189451C-B86D-43F5-AA06-34D722258368}">
  <ds:schemaRefs>
    <ds:schemaRef ds:uri="http://schemas.microsoft.com/office/2006/documentManagement/types"/>
    <ds:schemaRef ds:uri="http://schemas.microsoft.com/office/infopath/2007/PartnerControls"/>
    <ds:schemaRef ds:uri="http://www.w3.org/XML/1998/namespace"/>
    <ds:schemaRef ds:uri="http://purl.org/dc/dcmitype/"/>
    <ds:schemaRef ds:uri="http://schemas.openxmlformats.org/package/2006/metadata/core-properties"/>
    <ds:schemaRef ds:uri="http://schemas.microsoft.com/office/2006/metadata/properties"/>
    <ds:schemaRef ds:uri="http://purl.org/dc/terms/"/>
    <ds:schemaRef ds:uri="http://purl.org/dc/elements/1.1/"/>
    <ds:schemaRef ds:uri="e6ab4244-9723-42db-8dd8-af501f8ebc00"/>
    <ds:schemaRef ds:uri="2f9963b4-3c35-4578-b1ba-a166f880c2d2"/>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3470</TotalTime>
  <Words>269</Words>
  <Application>Microsoft Office PowerPoint</Application>
  <PresentationFormat>On-screen Show (16:9)</PresentationFormat>
  <Paragraphs>32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Rachel L. Nelson</cp:lastModifiedBy>
  <cp:revision>315</cp:revision>
  <cp:lastPrinted>2015-03-20T16:41:08Z</cp:lastPrinted>
  <dcterms:created xsi:type="dcterms:W3CDTF">2015-06-01T18:54:58Z</dcterms:created>
  <dcterms:modified xsi:type="dcterms:W3CDTF">2020-07-28T13:56:13Z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