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9"/>
  </p:notesMasterIdLst>
  <p:handoutMasterIdLst>
    <p:handoutMasterId r:id="rId20"/>
  </p:handoutMasterIdLst>
  <p:sldIdLst>
    <p:sldId id="306" r:id="rId6"/>
    <p:sldId id="320" r:id="rId7"/>
    <p:sldId id="290" r:id="rId8"/>
    <p:sldId id="321" r:id="rId9"/>
    <p:sldId id="328" r:id="rId10"/>
    <p:sldId id="323" r:id="rId11"/>
    <p:sldId id="332" r:id="rId12"/>
    <p:sldId id="330" r:id="rId13"/>
    <p:sldId id="324" r:id="rId14"/>
    <p:sldId id="326" r:id="rId15"/>
    <p:sldId id="423" r:id="rId16"/>
    <p:sldId id="424" r:id="rId17"/>
    <p:sldId id="42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3" clrIdx="0">
    <p:extLst>
      <p:ext uri="{19B8F6BF-5375-455C-9EA6-DF929625EA0E}">
        <p15:presenceInfo xmlns:p15="http://schemas.microsoft.com/office/powerpoint/2012/main" userId="S::tolasuz@trinity-health.org::13a69b62-492e-47ac-bdfa-d669fbf05b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96357" autoAdjust="0"/>
  </p:normalViewPr>
  <p:slideViewPr>
    <p:cSldViewPr snapToGrid="0" snapToObjects="1" showGuides="1">
      <p:cViewPr varScale="1">
        <p:scale>
          <a:sx n="140" d="100"/>
          <a:sy n="140" d="100"/>
        </p:scale>
        <p:origin x="888" y="120"/>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8/11/2021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8/11/2021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Duración aproximada = 6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Estas son algunas otras cosas importantes que debe saber sobre la FSA para cuidado de dependientes.</a:t>
            </a:r>
          </a:p>
          <a:p>
            <a:endParaRPr lang="en-US" dirty="0"/>
          </a:p>
          <a:p>
            <a:r>
              <a:rPr lang="es-US"/>
              <a:t>Los aportes que se hagan a la FSA para cuidado de dependientes se pueden usar para reclamos con fechas de servicio de entre el 1.º de enero y el 31 de diciembre del año del plan para el que eligió el beneficio. </a:t>
            </a:r>
          </a:p>
          <a:p>
            <a:endParaRPr lang="en-US" dirty="0"/>
          </a:p>
          <a:p>
            <a:r>
              <a:rPr lang="es-US"/>
              <a:t>Los nuevos empleados pueden presentar reclamos de fechas de servicio posteriores a la fecha de entrada en vigencia de sus beneficios. Por ejemplo, si sus beneficios entran en vigencia el 1.º de junio, podría presentar reclamos para las fechas de servicio del 1.º de junio en adelante. </a:t>
            </a:r>
          </a:p>
          <a:p>
            <a:endParaRPr lang="en-US" dirty="0"/>
          </a:p>
          <a:p>
            <a:r>
              <a:rPr lang="es-US"/>
              <a:t>Todos los reclamos se deben presentar antes del 31 de marzo del año siguiente al año en el que se incurrió en el reclamo.</a:t>
            </a:r>
          </a:p>
          <a:p>
            <a:endParaRPr lang="en-US" dirty="0"/>
          </a:p>
          <a:p>
            <a:r>
              <a:rPr lang="es-US"/>
              <a:t>Es importante que sepa que el monto que puede usar se limita al saldo de su cuenta. </a:t>
            </a:r>
            <a:r>
              <a:rPr lang="es-US" i="1" u="sng"/>
              <a:t>No puede</a:t>
            </a:r>
            <a:r>
              <a:rPr lang="es-US"/>
              <a:t> recibir un reembolso antes de que se deposite su aporte en su cuenta.</a:t>
            </a:r>
          </a:p>
          <a:p>
            <a:endParaRPr lang="en-US" dirty="0"/>
          </a:p>
          <a:p>
            <a:r>
              <a:rPr lang="es-US"/>
              <a:t>Puede usar diversas opciones de pago para tener acceso a sus ahorros de la FSA para cuidado de dependientes. Estas incluyen Pagar a mi proveedor, Reembolso y la cómoda aplicación móvil.</a:t>
            </a:r>
          </a:p>
          <a:p>
            <a:endParaRPr lang="en-US" dirty="0"/>
          </a:p>
          <a:p>
            <a:endParaRPr lang="en-US" dirty="0"/>
          </a:p>
          <a:p>
            <a:r>
              <a:rPr lang="es-US"/>
              <a:t>40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3908723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Ahora que ha revisado los detalles sobre las cuentas de gastos flexibles, le recomendamos que se tome el tiempo de mirar los otros episodios de la serie de videos, si aún no lo ha hecho. </a:t>
            </a:r>
          </a:p>
          <a:p>
            <a:endParaRPr lang="en-US" dirty="0"/>
          </a:p>
          <a:p>
            <a:r>
              <a:rPr lang="es-US"/>
              <a:t>En estos se proporciona información importante sobre las opciones que tiene, para que pueda tomar una decisión informada cuando seleccione los beneficios que sean adecuados para usted y su familia. </a:t>
            </a:r>
          </a:p>
          <a:p>
            <a:endParaRPr lang="en-US" dirty="0"/>
          </a:p>
          <a:p>
            <a:endParaRPr lang="en-US" dirty="0"/>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En este episodio, exploraremos las cuentas de gastos flexibles (FSA), que le permiten apartar dinero antes de impuestos para pagar los gastos elegibles para usted y sus dependientes calificados. </a:t>
            </a:r>
          </a:p>
          <a:p>
            <a:endParaRPr lang="en-US" dirty="0"/>
          </a:p>
          <a:p>
            <a:r>
              <a:rPr lang="es-US"/>
              <a:t>4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23282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Las cuentas de gastos flexibles se pueden usar para pagar gastos calificados de atención médica o cuidado de dependientes y cuidado de adultos mayores.  </a:t>
            </a:r>
          </a:p>
          <a:p>
            <a:endParaRPr lang="en-US" dirty="0"/>
          </a:p>
          <a:p>
            <a:r>
              <a:rPr lang="es-US"/>
              <a:t>Es importante saber que los dos tipos de cuentas de gastos flexibles están reglamentadas por la sección 125 del IRS y sujetas a reglas de Se usa o se pierde. </a:t>
            </a:r>
          </a:p>
          <a:p>
            <a:endParaRPr lang="en-US" dirty="0"/>
          </a:p>
          <a:p>
            <a:r>
              <a:rPr lang="es-US"/>
              <a:t>Esto significa que debe gastar el dinero que aparta en su cuenta durante el período indicado; de lo contrario, lo perderá. Hablaremos más sobre estos períodos más adelante en este episodio.</a:t>
            </a:r>
          </a:p>
          <a:p>
            <a:endParaRPr lang="en-US" dirty="0"/>
          </a:p>
          <a:p>
            <a:endParaRPr lang="en-US" dirty="0"/>
          </a:p>
          <a:p>
            <a:r>
              <a:rPr lang="es-US"/>
              <a:t>37 segundos</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355904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Puede optar por hacer aportes a una FSA cuando se inscribe en beneficios como nuevo colega elegible para beneficios o durante la inscripción abierta anual. </a:t>
            </a:r>
          </a:p>
          <a:p>
            <a:endParaRPr lang="en-US" dirty="0"/>
          </a:p>
          <a:p>
            <a:r>
              <a:rPr lang="es-US"/>
              <a:t>Si experimenta determinados eventos que califican, tal vez pueda optar por hacer aportes a una FSA, disminuir o aumentar el monto de su aporte, o renunciar a la cobertura en otros momentos del año.</a:t>
            </a:r>
          </a:p>
          <a:p>
            <a:endParaRPr lang="en-US" dirty="0"/>
          </a:p>
          <a:p>
            <a:r>
              <a:rPr lang="es-US"/>
              <a:t>Si se inscribe en una FSA, sus aportes se hacen antes de deducir impuestos y se deducen de cada cheque de pago. </a:t>
            </a:r>
          </a:p>
          <a:p>
            <a:endParaRPr lang="en-US" dirty="0"/>
          </a:p>
          <a:p>
            <a:r>
              <a:rPr lang="es-US"/>
              <a:t>Hay aportes anuales mínimos y máximos. Estos montos pueden cambiar de un año a otro, según las reglas del IRS. </a:t>
            </a:r>
          </a:p>
          <a:p>
            <a:endParaRPr lang="en-US" dirty="0"/>
          </a:p>
          <a:p>
            <a:r>
              <a:rPr lang="es-US"/>
              <a:t>Puede ver información sobre los aportes mínimos y máximos del año en curso en los documentos del plan que están disponibles en el portal para colegas HR4U.</a:t>
            </a:r>
          </a:p>
          <a:p>
            <a:endParaRPr lang="en-US" dirty="0"/>
          </a:p>
          <a:p>
            <a:r>
              <a:rPr lang="es-US"/>
              <a:t>Tenga en cuenta que los fondos </a:t>
            </a:r>
            <a:r>
              <a:rPr lang="es-US" i="1" u="sng"/>
              <a:t>no se pueden</a:t>
            </a:r>
            <a:r>
              <a:rPr lang="es-US"/>
              <a:t> transferir entre las cuentas de gastos flexibles para atención médica y cuidado de dependientes. Si </a:t>
            </a:r>
            <a:r>
              <a:rPr lang="es-US" i="1" u="sng"/>
              <a:t>no</a:t>
            </a:r>
            <a:r>
              <a:rPr lang="es-US"/>
              <a:t> se inscribirá en las dos FSA, asegúrese de seleccionar la cuenta que sea más adecuada para usted y su familia. </a:t>
            </a:r>
          </a:p>
          <a:p>
            <a:endParaRPr lang="en-US" dirty="0"/>
          </a:p>
          <a:p>
            <a:r>
              <a:rPr lang="es-US"/>
              <a:t>HealthEquity WageWorks es el tercero administrador de las cuentas de gastos flexibles de Trinity Health.</a:t>
            </a:r>
          </a:p>
          <a:p>
            <a:endParaRPr lang="en-US" dirty="0"/>
          </a:p>
          <a:p>
            <a:endParaRPr lang="en-US" dirty="0"/>
          </a:p>
          <a:p>
            <a:endParaRPr lang="en-US" dirty="0"/>
          </a:p>
          <a:p>
            <a:r>
              <a:rPr lang="es-US"/>
              <a:t>65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38548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Ahora que revisamos los conceptos básicos, demos un vistazo más de cerca a cada una de las FSA. </a:t>
            </a:r>
          </a:p>
          <a:p>
            <a:endParaRPr lang="en-US" dirty="0"/>
          </a:p>
          <a:p>
            <a:r>
              <a:rPr lang="es-US"/>
              <a:t>Primero, revisaremos la cuenta de gastos flexibles para atención médica.</a:t>
            </a:r>
          </a:p>
          <a:p>
            <a:endParaRPr lang="en-US" dirty="0"/>
          </a:p>
          <a:p>
            <a:endParaRPr lang="en-US" dirty="0"/>
          </a:p>
          <a:p>
            <a:r>
              <a:rPr lang="es-US"/>
              <a:t>8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28532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La FSA para atención médica se puede usar para cubrir los costos de gastos médicos elegibles en los que incurran usted o sus dependientes elegibles.</a:t>
            </a:r>
          </a:p>
          <a:p>
            <a:endParaRPr lang="en-US" dirty="0"/>
          </a:p>
          <a:p>
            <a:r>
              <a:rPr lang="es-US"/>
              <a:t>Entre los ejemplos de gastos médicos elegibles se incluyen:</a:t>
            </a:r>
          </a:p>
          <a:p>
            <a:endParaRPr lang="en-US" dirty="0"/>
          </a:p>
          <a:p>
            <a:r>
              <a:rPr lang="es-US"/>
              <a:t>	Atención de la visión, lo que incluye anteojos, lentes de contacto y solución salina</a:t>
            </a:r>
          </a:p>
          <a:p>
            <a:pPr lvl="1"/>
            <a:endParaRPr lang="en-US" dirty="0"/>
          </a:p>
          <a:p>
            <a:pPr lvl="1"/>
            <a:r>
              <a:rPr lang="es-US"/>
              <a:t>Atención dental, tanto de prevención como de restauración</a:t>
            </a:r>
          </a:p>
          <a:p>
            <a:pPr lvl="1"/>
            <a:endParaRPr lang="en-US" dirty="0"/>
          </a:p>
          <a:p>
            <a:pPr lvl="1"/>
            <a:r>
              <a:rPr lang="es-US"/>
              <a:t>Ortodoncia</a:t>
            </a:r>
          </a:p>
          <a:p>
            <a:pPr lvl="1"/>
            <a:endParaRPr lang="en-US" dirty="0"/>
          </a:p>
          <a:p>
            <a:pPr lvl="1"/>
            <a:r>
              <a:rPr lang="es-US"/>
              <a:t>Servicios de fisioterapia, asesoramiento o psicológicos</a:t>
            </a:r>
          </a:p>
          <a:p>
            <a:pPr lvl="1"/>
            <a:endParaRPr lang="en-US" dirty="0"/>
          </a:p>
          <a:p>
            <a:pPr lvl="1"/>
            <a:r>
              <a:rPr lang="es-US"/>
              <a:t>Atención quiropráctica y acupuntura</a:t>
            </a:r>
          </a:p>
          <a:p>
            <a:pPr lvl="1"/>
            <a:endParaRPr lang="en-US" dirty="0"/>
          </a:p>
          <a:p>
            <a:pPr lvl="1"/>
            <a:r>
              <a:rPr lang="es-US"/>
              <a:t>Copagos, coseguro y deducibles</a:t>
            </a:r>
          </a:p>
          <a:p>
            <a:pPr lvl="1"/>
            <a:endParaRPr lang="en-US" dirty="0"/>
          </a:p>
          <a:p>
            <a:pPr lvl="1"/>
            <a:r>
              <a:rPr lang="es-US"/>
              <a:t>Y medicamentos de venta libre recetados</a:t>
            </a:r>
          </a:p>
          <a:p>
            <a:endParaRPr lang="en-US" dirty="0"/>
          </a:p>
          <a:p>
            <a:r>
              <a:rPr lang="es-US"/>
              <a:t>Para obtener una lista completa de los productos cubiertos y no cubiertos en virtud de la FSA para atención médica, consulte el sitio web de HealthEquity WageWorks. </a:t>
            </a:r>
          </a:p>
          <a:p>
            <a:endParaRPr lang="en-US" dirty="0"/>
          </a:p>
          <a:p>
            <a:endParaRPr lang="en-US" dirty="0"/>
          </a:p>
          <a:p>
            <a:r>
              <a:rPr lang="es-US"/>
              <a:t>42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3109566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Los fondos de la FSA para atención médica se deben usar para los servicios en los que se incurra entre el 1.º de enero del año en curso y el 15 de marzo del año siguiente.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Los nuevos empleados pueden presentar reclamos de fechas de servicio posteriores a la fecha de entrada en vigencia de sus beneficios. Por ejemplo, si sus beneficios entran en vigencia el 1.º de junio, podría presentar reclamos para las fechas de servicio del 1.º de junio en adelante.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Todos los reclamos se deben presentar antes del 31 de marzo del año siguiente al año en el que se incurrió en el reclamo.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Si opta por hacer aportes al programa de FSA para atención médica por primera vez, se le enviará por correo una tarjeta de débito. Estará precargada con el monto del año elegido para la FSA para atención médica.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Puede usar su tarjeta de débito de la FSA para atención médica en el consultorio del médico, la farmacia, el consultorio dental y el consultorio del proveedor de atención de la visión para pagar deducibles y copagos. Asegúrese de conservar los recibos por si le piden que justifique el débito.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Además de la tarjeta de débito, otras opciones de pago para tener acceso a su FSA para atención médica incluyen Pagar a mi proveedor, Reembolso y una cómoda aplicación móvil.</a:t>
            </a:r>
          </a:p>
          <a:p>
            <a:endParaRPr lang="en-US" dirty="0"/>
          </a:p>
          <a:p>
            <a:endParaRPr lang="en-US" dirty="0"/>
          </a:p>
          <a:p>
            <a:r>
              <a:rPr lang="es-US"/>
              <a:t>53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9693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Ahora, veamos la cuenta de gastos flexibles para cuidado de dependientes.</a:t>
            </a:r>
          </a:p>
          <a:p>
            <a:endParaRPr lang="en-US" dirty="0"/>
          </a:p>
          <a:p>
            <a:endParaRPr lang="en-US" dirty="0"/>
          </a:p>
          <a:p>
            <a:r>
              <a:rPr lang="es-US"/>
              <a:t>5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6132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sz="1200">
                <a:solidFill>
                  <a:schemeClr val="tx1"/>
                </a:solidFill>
                <a:latin typeface="+mn-lt"/>
                <a:ea typeface="+mn-ea"/>
                <a:cs typeface="+mn-cs"/>
              </a:rPr>
              <a:t>La FSA para cuidado de dependientes cubre los gastos de cuidado de sus dependientes elegibles mientras usted trabaja. Los dependientes elegibles incluyen niños menores de 13 años y adultos elegibles incapaces de cuidarse a sí mismos.</a:t>
            </a:r>
          </a:p>
          <a:p>
            <a:endParaRPr lang="en-US" sz="1200" kern="1200" dirty="0">
              <a:solidFill>
                <a:schemeClr val="tx1"/>
              </a:solidFill>
              <a:effectLst/>
              <a:latin typeface="+mn-lt"/>
              <a:ea typeface="+mn-ea"/>
              <a:cs typeface="+mn-cs"/>
            </a:endParaRPr>
          </a:p>
          <a:p>
            <a:r>
              <a:rPr lang="es-US" sz="1200">
                <a:solidFill>
                  <a:schemeClr val="tx1"/>
                </a:solidFill>
                <a:latin typeface="+mn-lt"/>
                <a:ea typeface="+mn-ea"/>
                <a:cs typeface="+mn-cs"/>
              </a:rPr>
              <a:t>Entre los ejemplos de gastos elegibles se incluyen:</a:t>
            </a:r>
          </a:p>
          <a:p>
            <a:endParaRPr lang="en-US" sz="1200" kern="1200" dirty="0">
              <a:solidFill>
                <a:schemeClr val="tx1"/>
              </a:solidFill>
              <a:effectLst/>
              <a:latin typeface="+mn-lt"/>
              <a:ea typeface="+mn-ea"/>
              <a:cs typeface="+mn-cs"/>
            </a:endParaRPr>
          </a:p>
          <a:p>
            <a:r>
              <a:rPr lang="es-US" sz="1200">
                <a:solidFill>
                  <a:schemeClr val="tx1"/>
                </a:solidFill>
                <a:latin typeface="+mn-lt"/>
                <a:ea typeface="+mn-ea"/>
                <a:cs typeface="+mn-cs"/>
              </a:rPr>
              <a:t>	Servicios de cuidado infantil o niñero</a:t>
            </a:r>
          </a:p>
          <a:p>
            <a:endParaRPr lang="en-US" sz="1200" kern="1200" dirty="0">
              <a:solidFill>
                <a:schemeClr val="tx1"/>
              </a:solidFill>
              <a:effectLst/>
              <a:latin typeface="+mn-lt"/>
              <a:ea typeface="+mn-ea"/>
              <a:cs typeface="+mn-cs"/>
            </a:endParaRPr>
          </a:p>
          <a:p>
            <a:r>
              <a:rPr lang="es-US" sz="1200">
                <a:solidFill>
                  <a:schemeClr val="tx1"/>
                </a:solidFill>
                <a:latin typeface="+mn-lt"/>
                <a:ea typeface="+mn-ea"/>
                <a:cs typeface="+mn-cs"/>
              </a:rPr>
              <a:t>	Programas antes y después de la escuela</a:t>
            </a:r>
          </a:p>
          <a:p>
            <a:pPr lvl="0"/>
            <a:endParaRPr lang="en-US" sz="1200" kern="1200" dirty="0">
              <a:solidFill>
                <a:schemeClr val="tx1"/>
              </a:solidFill>
              <a:effectLst/>
              <a:latin typeface="+mn-lt"/>
              <a:ea typeface="+mn-ea"/>
              <a:cs typeface="+mn-cs"/>
            </a:endParaRPr>
          </a:p>
          <a:p>
            <a:pPr lvl="0"/>
            <a:r>
              <a:rPr lang="es-US" sz="1200">
                <a:solidFill>
                  <a:schemeClr val="tx1"/>
                </a:solidFill>
                <a:latin typeface="+mn-lt"/>
                <a:ea typeface="+mn-ea"/>
                <a:cs typeface="+mn-cs"/>
              </a:rPr>
              <a:t>	Guardería y jardín maternal</a:t>
            </a:r>
          </a:p>
          <a:p>
            <a:pPr lvl="0"/>
            <a:endParaRPr lang="en-US" sz="1200" kern="1200" dirty="0">
              <a:solidFill>
                <a:schemeClr val="tx1"/>
              </a:solidFill>
              <a:effectLst/>
              <a:latin typeface="+mn-lt"/>
              <a:ea typeface="+mn-ea"/>
              <a:cs typeface="+mn-cs"/>
            </a:endParaRPr>
          </a:p>
          <a:p>
            <a:pPr lvl="0"/>
            <a:r>
              <a:rPr lang="es-US" sz="1200">
                <a:solidFill>
                  <a:schemeClr val="tx1"/>
                </a:solidFill>
                <a:latin typeface="+mn-lt"/>
                <a:ea typeface="+mn-ea"/>
                <a:cs typeface="+mn-cs"/>
              </a:rPr>
              <a:t>	Programas preescolares</a:t>
            </a:r>
          </a:p>
          <a:p>
            <a:pPr lvl="0"/>
            <a:endParaRPr lang="en-US" sz="1200" kern="1200" dirty="0">
              <a:solidFill>
                <a:schemeClr val="tx1"/>
              </a:solidFill>
              <a:effectLst/>
              <a:latin typeface="+mn-lt"/>
              <a:ea typeface="+mn-ea"/>
              <a:cs typeface="+mn-cs"/>
            </a:endParaRPr>
          </a:p>
          <a:p>
            <a:pPr lvl="0"/>
            <a:r>
              <a:rPr lang="es-US" sz="1200">
                <a:solidFill>
                  <a:schemeClr val="tx1"/>
                </a:solidFill>
                <a:latin typeface="+mn-lt"/>
                <a:ea typeface="+mn-ea"/>
                <a:cs typeface="+mn-cs"/>
              </a:rPr>
              <a:t>	Y servicios de cuidado de adultos mayores</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Para obtener una lista de los gastos de cuidado de dependientes que son elegibles para un reembolso, consulte el sitio web de HealthEquity WageWorks.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Es importante señalar que la FSA para cuidado de dependientes no es para los gastos médicos de sus dependientes.  Si le gustaría apartar fondos para gastos médicos, debe inscribirse en la FSA para atención médica.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35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13950186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8/11/2021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1891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ageworks.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wageworks.com/"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ealthequity.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p:txBody>
          <a:bodyPr>
            <a:noAutofit/>
          </a:bodyPr>
          <a:lstStyle/>
          <a:p>
            <a:r>
              <a:rPr lang="es-US" sz="2000"/>
              <a:t>Cuentas de gastos flexibles</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B82F3B-2CFA-4B54-AA1E-F8ABF9F5CB5F}"/>
              </a:ext>
            </a:extLst>
          </p:cNvPr>
          <p:cNvSpPr>
            <a:spLocks noGrp="1"/>
          </p:cNvSpPr>
          <p:nvPr>
            <p:ph sz="quarter" idx="12"/>
          </p:nvPr>
        </p:nvSpPr>
        <p:spPr/>
        <p:txBody>
          <a:bodyPr>
            <a:normAutofit fontScale="92500" lnSpcReduction="10000"/>
          </a:bodyPr>
          <a:lstStyle/>
          <a:p>
            <a:r>
              <a:rPr lang="es-US" sz="1800"/>
              <a:t>Los aportes que se hagan a la cuenta de gastos flexibles para cuidado de dependientes (DCFSA) se pueden usar para reclamos con fechas de servicio de entre el 1.º de enero y el 31 de diciembre. </a:t>
            </a:r>
          </a:p>
          <a:p>
            <a:pPr lvl="1"/>
            <a:r>
              <a:rPr lang="es-US" sz="1400"/>
              <a:t>Los nuevos empleados pueden presentar reclamos de fechas de servicio posteriores a la fecha de entrada en vigencia de sus beneficios.</a:t>
            </a:r>
          </a:p>
          <a:p>
            <a:pPr lvl="1"/>
            <a:r>
              <a:rPr lang="es-US" sz="1400"/>
              <a:t>Todos los reclamos se deben presentar antes del 31 de marzo del año siguiente al año en el que se incurrió en el reclamo.</a:t>
            </a:r>
          </a:p>
          <a:p>
            <a:r>
              <a:rPr lang="es-US" sz="1800"/>
              <a:t>El monto que puede usar se limita al saldo de su cuenta.</a:t>
            </a:r>
          </a:p>
          <a:p>
            <a:pPr lvl="1"/>
            <a:r>
              <a:rPr lang="es-US" sz="1400"/>
              <a:t>No puede recibir un reembolso antes de que se deposite su aporte en su cuenta.</a:t>
            </a:r>
          </a:p>
          <a:p>
            <a:r>
              <a:rPr lang="es-US" sz="1800"/>
              <a:t>Las opciones de pago incluyen:</a:t>
            </a:r>
          </a:p>
          <a:p>
            <a:pPr lvl="1"/>
            <a:r>
              <a:rPr lang="es-US" sz="1400"/>
              <a:t>Pagar a mi proveedor</a:t>
            </a:r>
          </a:p>
          <a:p>
            <a:pPr lvl="1"/>
            <a:r>
              <a:rPr lang="es-US" sz="1400"/>
              <a:t>Reembolso</a:t>
            </a:r>
          </a:p>
          <a:p>
            <a:pPr lvl="1"/>
            <a:r>
              <a:rPr lang="es-US" sz="1400"/>
              <a:t>Aplicación móvil</a:t>
            </a:r>
          </a:p>
        </p:txBody>
      </p:sp>
      <p:sp>
        <p:nvSpPr>
          <p:cNvPr id="3" name="Title 2">
            <a:extLst>
              <a:ext uri="{FF2B5EF4-FFF2-40B4-BE49-F238E27FC236}">
                <a16:creationId xmlns:a16="http://schemas.microsoft.com/office/drawing/2014/main" id="{9ACB8D34-1D5B-45BC-991D-079BB7433F49}"/>
              </a:ext>
            </a:extLst>
          </p:cNvPr>
          <p:cNvSpPr>
            <a:spLocks noGrp="1"/>
          </p:cNvSpPr>
          <p:nvPr>
            <p:ph type="title"/>
          </p:nvPr>
        </p:nvSpPr>
        <p:spPr/>
        <p:txBody>
          <a:bodyPr/>
          <a:lstStyle/>
          <a:p>
            <a:r>
              <a:rPr lang="es-US" sz="2400"/>
              <a:t>Cómo acceder a la FSA para cuidado de dependientes y presentar reclamos </a:t>
            </a:r>
          </a:p>
        </p:txBody>
      </p:sp>
      <p:sp>
        <p:nvSpPr>
          <p:cNvPr id="4" name="Footer Placeholder 3">
            <a:extLst>
              <a:ext uri="{FF2B5EF4-FFF2-40B4-BE49-F238E27FC236}">
                <a16:creationId xmlns:a16="http://schemas.microsoft.com/office/drawing/2014/main" id="{DADA2A25-CF83-4D74-936D-66BBF0836B66}"/>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C88227E8-CB37-41F4-94DB-0EBF6E5980C1}"/>
              </a:ext>
            </a:extLst>
          </p:cNvPr>
          <p:cNvSpPr>
            <a:spLocks noGrp="1"/>
          </p:cNvSpPr>
          <p:nvPr>
            <p:ph type="sldNum" sz="quarter" idx="4"/>
          </p:nvPr>
        </p:nvSpPr>
        <p:spPr/>
        <p:txBody>
          <a:bodyPr/>
          <a:lstStyle/>
          <a:p>
            <a:fld id="{489F9553-C816-6842-8939-EE75ECF7EB2B}" type="slidenum">
              <a:rPr lang="en-US" sz="600" smtClean="0"/>
              <a:pPr/>
              <a:t>10</a:t>
            </a:fld>
            <a:endParaRPr lang="en-US" sz="600" dirty="0"/>
          </a:p>
        </p:txBody>
      </p:sp>
    </p:spTree>
    <p:extLst>
      <p:ext uri="{BB962C8B-B14F-4D97-AF65-F5344CB8AC3E}">
        <p14:creationId xmlns:p14="http://schemas.microsoft.com/office/powerpoint/2010/main" val="623149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a:xfrm>
            <a:off x="393408" y="999054"/>
            <a:ext cx="5907912" cy="3601521"/>
          </a:xfrm>
        </p:spPr>
        <p:txBody>
          <a:bodyPr>
            <a:normAutofit fontScale="92500" lnSpcReduction="10000"/>
          </a:bodyPr>
          <a:lstStyle/>
          <a:p>
            <a:pPr marL="0" indent="0">
              <a:buNone/>
            </a:pPr>
            <a:r>
              <a:rPr lang="es-US" sz="1400" dirty="0">
                <a:solidFill>
                  <a:schemeClr val="tx2"/>
                </a:solidFill>
              </a:rPr>
              <a:t>Viva toda su vida</a:t>
            </a:r>
          </a:p>
          <a:p>
            <a:r>
              <a:rPr lang="es-US" sz="1400" dirty="0"/>
              <a:t>Beneficios médicos y de farmacia</a:t>
            </a:r>
          </a:p>
          <a:p>
            <a:r>
              <a:rPr lang="es-US" sz="1400" dirty="0"/>
              <a:t>Cuenta de ahorro para gastos médicos</a:t>
            </a:r>
          </a:p>
          <a:p>
            <a:r>
              <a:rPr lang="es-US" sz="1400" dirty="0"/>
              <a:t>Plan de asistencia esencial con cuenta de reembolso por gastos médicos</a:t>
            </a:r>
          </a:p>
          <a:p>
            <a:r>
              <a:rPr lang="es-US" sz="1400" dirty="0"/>
              <a:t>Cuentas de gastos flexibles</a:t>
            </a:r>
          </a:p>
          <a:p>
            <a:r>
              <a:rPr lang="es-US" sz="1400" dirty="0"/>
              <a:t>Beneficios dentales y de visión</a:t>
            </a:r>
          </a:p>
          <a:p>
            <a:r>
              <a:rPr lang="es-US" sz="1400" dirty="0"/>
              <a:t>Seguro de vida/por muerte accidental y desmembramiento (AD&amp;D)</a:t>
            </a:r>
          </a:p>
          <a:p>
            <a:r>
              <a:rPr lang="es-US" sz="1400" dirty="0"/>
              <a:t>Licencia laboral</a:t>
            </a:r>
          </a:p>
          <a:p>
            <a:r>
              <a:rPr lang="es-US" sz="1400" dirty="0"/>
              <a:t>Beneficios voluntarios</a:t>
            </a:r>
          </a:p>
          <a:p>
            <a:r>
              <a:rPr lang="es-US" sz="1400" dirty="0"/>
              <a:t>Programa de retiro</a:t>
            </a:r>
          </a:p>
          <a:p>
            <a:r>
              <a:rPr lang="es-US" sz="1400" dirty="0"/>
              <a:t>Programa de bienestar/asistencia al empleado</a:t>
            </a:r>
          </a:p>
          <a:p>
            <a:r>
              <a:rPr lang="es-US" sz="1400" dirty="0"/>
              <a:t>Otros beneficios</a:t>
            </a:r>
          </a:p>
          <a:p>
            <a:r>
              <a:rPr lang="es-US" sz="1400" dirty="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sz="2400"/>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z="600" smtClean="0"/>
              <a:pPr/>
              <a:t>11</a:t>
            </a:fld>
            <a:endParaRPr lang="en-US" sz="60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32500" lnSpcReduction="20000"/>
          </a:bodyPr>
          <a:lstStyle/>
          <a:p>
            <a:pPr marL="0" indent="0">
              <a:lnSpc>
                <a:spcPct val="120000"/>
              </a:lnSpc>
              <a:buNone/>
            </a:pPr>
            <a:r>
              <a:rPr lang="es-US" dirty="0"/>
              <a:t>La información que se proporciona en este resumen está diseñada para ayudarlo a comprender sus opciones de planes y programas de beneficios de bienestar de Trinity </a:t>
            </a:r>
            <a:r>
              <a:rPr lang="es-US" dirty="0" err="1"/>
              <a:t>Health</a:t>
            </a:r>
            <a:r>
              <a:rPr lang="es-US" dirty="0"/>
              <a:t>.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a:t>
            </a:r>
            <a:r>
              <a:rPr lang="es-US" dirty="0" err="1"/>
              <a:t>Health</a:t>
            </a:r>
            <a:r>
              <a:rPr lang="es-US" dirty="0"/>
              <a:t>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lnSpc>
                <a:spcPct val="120000"/>
              </a:lnSpc>
              <a:buNone/>
            </a:pPr>
            <a:r>
              <a:rPr lang="es-US" dirty="0"/>
              <a:t>Para ver descripciones resumidas de planes y certificados de cobertura, visite el </a:t>
            </a:r>
            <a:r>
              <a:rPr lang="es-US" dirty="0">
                <a:highlight>
                  <a:srgbClr val="FFFF00"/>
                </a:highlight>
              </a:rPr>
              <a:t>portal para colegas HR4U en </a:t>
            </a:r>
            <a:r>
              <a:rPr lang="es-US" dirty="0">
                <a:highlight>
                  <a:srgbClr val="FFFF00"/>
                </a:highlight>
                <a:hlinkClick r:id="rId3"/>
              </a:rPr>
              <a:t>https://hr4u.trinity-health.org</a:t>
            </a:r>
            <a:r>
              <a:rPr lang="es-US"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a:t>
            </a:r>
            <a:r>
              <a:rPr lang="es-US" dirty="0" err="1"/>
              <a:t>Health</a:t>
            </a:r>
            <a:r>
              <a:rPr lang="es-US" dirty="0"/>
              <a:t> Total </a:t>
            </a:r>
            <a:r>
              <a:rPr lang="es-US" dirty="0" err="1"/>
              <a:t>Rewards</a:t>
            </a:r>
            <a:r>
              <a:rPr lang="es-US" dirty="0"/>
              <a:t> </a:t>
            </a:r>
            <a:r>
              <a:rPr lang="es-US" dirty="0" err="1"/>
              <a:t>Benefits</a:t>
            </a:r>
            <a:r>
              <a:rPr lang="es-US" dirty="0"/>
              <a:t> &amp; </a:t>
            </a:r>
            <a:r>
              <a:rPr lang="es-US" dirty="0" err="1"/>
              <a:t>Well-Being</a:t>
            </a:r>
            <a:r>
              <a:rPr lang="es-US" dirty="0"/>
              <a:t> (Beneficios y bienestar de recompensas totales de Trinity </a:t>
            </a:r>
            <a:r>
              <a:rPr lang="es-US" dirty="0" err="1"/>
              <a:t>Health</a:t>
            </a:r>
            <a:r>
              <a:rPr lang="es-US" dirty="0"/>
              <a:t>), 20555 </a:t>
            </a:r>
            <a:r>
              <a:rPr lang="es-US" dirty="0" err="1"/>
              <a:t>Victor</a:t>
            </a:r>
            <a:r>
              <a:rPr lang="es-US" dirty="0"/>
              <a:t> Parkway, Livonia, MI 48152. No se le cobrará nada por las copias impresas.</a:t>
            </a:r>
          </a:p>
          <a:p>
            <a:pPr marL="0" indent="0">
              <a:lnSpc>
                <a:spcPct val="120000"/>
              </a:lnSpc>
              <a:buNone/>
            </a:pPr>
            <a:r>
              <a:rPr lang="es-US" dirty="0"/>
              <a:t>Todos los planes de salud grupales de Trinity </a:t>
            </a:r>
            <a:r>
              <a:rPr lang="es-US" dirty="0" err="1"/>
              <a:t>Health</a:t>
            </a:r>
            <a:r>
              <a:rPr lang="es-US" dirty="0"/>
              <a:t> proporcionan coordinación de la atención, administración de la atención, revisión de la utilización y servicios de derivación para ayudar a administrar la atención médica que se proporciona a miembros cubiertos. Al inscribirse en un plan de salud grupal de Trinity </a:t>
            </a:r>
            <a:r>
              <a:rPr lang="es-US" dirty="0" err="1"/>
              <a:t>Health</a:t>
            </a:r>
            <a:r>
              <a:rPr lang="es-US" dirty="0"/>
              <a:t>,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a:t>
            </a:r>
            <a:r>
              <a:rPr lang="es-US" dirty="0" err="1"/>
              <a:t>Health</a:t>
            </a:r>
            <a:r>
              <a:rPr lang="es-US" dirty="0"/>
              <a:t>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a:t>
            </a:r>
            <a:r>
              <a:rPr lang="es-US" dirty="0" err="1"/>
              <a:t>Health</a:t>
            </a:r>
            <a:r>
              <a:rPr lang="es-US" dirty="0"/>
              <a:t> y los profesionales afiliados a los centros de Trinity </a:t>
            </a:r>
            <a:r>
              <a:rPr lang="es-US" dirty="0" err="1"/>
              <a:t>Health</a:t>
            </a:r>
            <a:r>
              <a:rPr lang="es-US" dirty="0"/>
              <a:t> participan en determinadas redes clínicamente integradas. Puede que una red clínicamente integrada se comunique con usted con respecto a su atención médica, lo que incluye personas de un centro o proveedor de Trinity </a:t>
            </a:r>
            <a:r>
              <a:rPr lang="es-US" dirty="0" err="1"/>
              <a:t>Health</a:t>
            </a:r>
            <a:r>
              <a:rPr lang="es-US" dirty="0"/>
              <a:t> que estén brindando servicios para la red clínicamente integrada o directamente para el plan de salud grupal. Las personas que trabajan en un centro o proveedor de Trinity </a:t>
            </a:r>
            <a:r>
              <a:rPr lang="es-US" dirty="0" err="1"/>
              <a:t>Health</a:t>
            </a:r>
            <a:r>
              <a:rPr lang="es-US" dirty="0"/>
              <a:t>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©2019 Trinity </a:t>
            </a:r>
            <a:r>
              <a:rPr lang="es-US" dirty="0" err="1"/>
              <a:t>Health</a:t>
            </a:r>
            <a:endParaRPr lang="es-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z="600" smtClean="0"/>
              <a:pPr/>
              <a:t>12</a:t>
            </a:fld>
            <a:endParaRPr lang="en-US" sz="600" dirty="0"/>
          </a:p>
        </p:txBody>
      </p:sp>
    </p:spTree>
    <p:extLst>
      <p:ext uri="{BB962C8B-B14F-4D97-AF65-F5344CB8AC3E}">
        <p14:creationId xmlns:p14="http://schemas.microsoft.com/office/powerpoint/2010/main" val="320080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AB8B2A-415B-48EA-AB25-1712535E2866}"/>
              </a:ext>
            </a:extLst>
          </p:cNvPr>
          <p:cNvSpPr>
            <a:spLocks noGrp="1"/>
          </p:cNvSpPr>
          <p:nvPr>
            <p:ph type="title"/>
          </p:nvPr>
        </p:nvSpPr>
        <p:spPr>
          <a:xfrm>
            <a:off x="731677" y="852334"/>
            <a:ext cx="4411823" cy="1009604"/>
          </a:xfrm>
        </p:spPr>
        <p:txBody>
          <a:bodyPr/>
          <a:lstStyle/>
          <a:p>
            <a:r>
              <a:rPr lang="es-US"/>
              <a:t>Cuentas de gastos flexibles</a:t>
            </a:r>
          </a:p>
        </p:txBody>
      </p:sp>
      <p:sp>
        <p:nvSpPr>
          <p:cNvPr id="2" name="Footer Placeholder 1">
            <a:extLst>
              <a:ext uri="{FF2B5EF4-FFF2-40B4-BE49-F238E27FC236}">
                <a16:creationId xmlns:a16="http://schemas.microsoft.com/office/drawing/2014/main" id="{155D93F8-B19A-4F13-822A-13A06F6ADC3A}"/>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3" name="Slide Number Placeholder 2">
            <a:extLst>
              <a:ext uri="{FF2B5EF4-FFF2-40B4-BE49-F238E27FC236}">
                <a16:creationId xmlns:a16="http://schemas.microsoft.com/office/drawing/2014/main" id="{05D20564-4D00-4DD8-A510-E89278E8A713}"/>
              </a:ext>
            </a:extLst>
          </p:cNvPr>
          <p:cNvSpPr>
            <a:spLocks noGrp="1"/>
          </p:cNvSpPr>
          <p:nvPr>
            <p:ph type="sldNum" sz="quarter" idx="4"/>
          </p:nvPr>
        </p:nvSpPr>
        <p:spPr/>
        <p:txBody>
          <a:bodyPr/>
          <a:lstStyle/>
          <a:p>
            <a:fld id="{489F9553-C816-6842-8939-EE75ECF7EB2B}" type="slidenum">
              <a:rPr lang="en-US" sz="600" smtClean="0"/>
              <a:pPr/>
              <a:t>2</a:t>
            </a:fld>
            <a:endParaRPr lang="en-US" sz="600" dirty="0"/>
          </a:p>
        </p:txBody>
      </p:sp>
    </p:spTree>
    <p:extLst>
      <p:ext uri="{BB962C8B-B14F-4D97-AF65-F5344CB8AC3E}">
        <p14:creationId xmlns:p14="http://schemas.microsoft.com/office/powerpoint/2010/main" val="57139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393408" y="1024075"/>
            <a:ext cx="5564331" cy="3858295"/>
          </a:xfrm>
        </p:spPr>
        <p:txBody>
          <a:bodyPr>
            <a:normAutofit/>
          </a:bodyPr>
          <a:lstStyle/>
          <a:p>
            <a:pPr marL="257175" indent="-257175"/>
            <a:r>
              <a:rPr lang="es-US" sz="1800" dirty="0"/>
              <a:t>Le permiten apartar dinero antes de impuestos para pagar gastos elegibles.</a:t>
            </a:r>
          </a:p>
          <a:p>
            <a:pPr marL="257175" indent="-257175"/>
            <a:r>
              <a:rPr lang="es-US" sz="1800" dirty="0"/>
              <a:t>Se usan para pagar gastos calificados de atención médica o cuidado de dependientes y cuidado de adultos mayores.</a:t>
            </a:r>
          </a:p>
          <a:p>
            <a:pPr marL="257175" indent="-257175"/>
            <a:r>
              <a:rPr lang="es-US" sz="1800" dirty="0"/>
              <a:t>Están reglamentadas por el Servicio de Impuestos Internos (IRS), sección 125, y sujetas a reglas de “se usa o se pierde”. </a:t>
            </a:r>
          </a:p>
          <a:p>
            <a:pPr marL="541338" lvl="1" indent="-257175"/>
            <a:r>
              <a:rPr lang="es-US" sz="1600" dirty="0"/>
              <a:t>El dinero se debe gastar en un período indicado.</a:t>
            </a:r>
          </a:p>
          <a:p>
            <a:pPr marL="0" indent="0">
              <a:buNone/>
            </a:pPr>
            <a:endParaRPr lang="en-US" sz="1800" dirty="0"/>
          </a:p>
          <a:p>
            <a:pPr marL="257175" indent="-257175"/>
            <a:endParaRPr lang="en-US" sz="1800" dirty="0"/>
          </a:p>
          <a:p>
            <a:pPr marL="257175" indent="-257175"/>
            <a:endParaRPr lang="en-US" sz="1800" dirty="0"/>
          </a:p>
          <a:p>
            <a:pPr marL="257175" indent="-257175"/>
            <a:endParaRPr lang="en-US" sz="1400" dirty="0"/>
          </a:p>
          <a:p>
            <a:pPr marL="284163" lvl="1" indent="0">
              <a:buNone/>
            </a:pPr>
            <a:endParaRPr lang="en-US" sz="1400" dirty="0"/>
          </a:p>
          <a:p>
            <a:pPr marL="257175" indent="-257175"/>
            <a:endParaRPr lang="en-US" sz="1400" dirty="0"/>
          </a:p>
        </p:txBody>
      </p:sp>
      <p:sp>
        <p:nvSpPr>
          <p:cNvPr id="4" name="Slide Number Placeholder 3"/>
          <p:cNvSpPr>
            <a:spLocks noGrp="1"/>
          </p:cNvSpPr>
          <p:nvPr>
            <p:ph type="sldNum" sz="quarter" idx="4"/>
          </p:nvPr>
        </p:nvSpPr>
        <p:spPr/>
        <p:txBody>
          <a:bodyPr/>
          <a:lstStyle/>
          <a:p>
            <a:fld id="{489F9553-C816-6842-8939-EE75ECF7EB2B}" type="slidenum">
              <a:rPr lang="en-US" sz="600" smtClean="0"/>
              <a:pPr/>
              <a:t>3</a:t>
            </a:fld>
            <a:endParaRPr lang="en-US" sz="600"/>
          </a:p>
        </p:txBody>
      </p:sp>
      <p:sp>
        <p:nvSpPr>
          <p:cNvPr id="3" name="Footer Placeholder 2"/>
          <p:cNvSpPr>
            <a:spLocks noGrp="1"/>
          </p:cNvSpPr>
          <p:nvPr>
            <p:ph type="ftr" sz="quarter" idx="3"/>
          </p:nvPr>
        </p:nvSpPr>
        <p:spPr/>
        <p:txBody>
          <a:bodyPr/>
          <a:lstStyle/>
          <a:p>
            <a:r>
              <a:rPr lang="es-US" dirty="0"/>
              <a:t>©2020 Trinity </a:t>
            </a:r>
            <a:r>
              <a:rPr lang="es-US" dirty="0" err="1"/>
              <a:t>Health</a:t>
            </a:r>
            <a:r>
              <a:rPr lang="es-US" dirty="0"/>
              <a:t> </a:t>
            </a:r>
          </a:p>
        </p:txBody>
      </p:sp>
      <p:sp>
        <p:nvSpPr>
          <p:cNvPr id="2" name="Title 1"/>
          <p:cNvSpPr>
            <a:spLocks noGrp="1"/>
          </p:cNvSpPr>
          <p:nvPr>
            <p:ph type="title"/>
          </p:nvPr>
        </p:nvSpPr>
        <p:spPr>
          <a:xfrm>
            <a:off x="480418" y="475377"/>
            <a:ext cx="8229600" cy="498656"/>
          </a:xfrm>
        </p:spPr>
        <p:txBody>
          <a:bodyPr>
            <a:noAutofit/>
          </a:bodyPr>
          <a:lstStyle/>
          <a:p>
            <a:r>
              <a:rPr lang="es-US" sz="2000"/>
              <a:t>Dos tipos de cuentas de gastos flexibles:</a:t>
            </a:r>
            <a:br>
              <a:rPr lang="es-US" sz="2000"/>
            </a:br>
            <a:r>
              <a:rPr lang="es-US" sz="2000"/>
              <a:t>para atención médica y cuidado de dependientes</a:t>
            </a:r>
            <a:br>
              <a:rPr lang="es-US" sz="2000"/>
            </a:br>
            <a:endParaRPr lang="es-US" sz="2000"/>
          </a:p>
        </p:txBody>
      </p:sp>
      <p:pic>
        <p:nvPicPr>
          <p:cNvPr id="7" name="Picture 6">
            <a:extLst>
              <a:ext uri="{FF2B5EF4-FFF2-40B4-BE49-F238E27FC236}">
                <a16:creationId xmlns:a16="http://schemas.microsoft.com/office/drawing/2014/main" id="{3C6F41F4-69DF-40BC-B921-EB758DE1117E}"/>
              </a:ext>
            </a:extLst>
          </p:cNvPr>
          <p:cNvPicPr>
            <a:picLocks noChangeAspect="1"/>
          </p:cNvPicPr>
          <p:nvPr/>
        </p:nvPicPr>
        <p:blipFill rotWithShape="1">
          <a:blip r:embed="rId3"/>
          <a:srcRect l="20317" t="6819" r="6644" b="-6819"/>
          <a:stretch/>
        </p:blipFill>
        <p:spPr>
          <a:xfrm>
            <a:off x="6227805" y="1156199"/>
            <a:ext cx="2522787" cy="2299111"/>
          </a:xfrm>
          <a:prstGeom prst="rect">
            <a:avLst/>
          </a:prstGeom>
        </p:spPr>
      </p:pic>
    </p:spTree>
    <p:extLst>
      <p:ext uri="{BB962C8B-B14F-4D97-AF65-F5344CB8AC3E}">
        <p14:creationId xmlns:p14="http://schemas.microsoft.com/office/powerpoint/2010/main" val="38347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5B8071-9165-4DDD-A15F-CFE3B741FB07}"/>
              </a:ext>
            </a:extLst>
          </p:cNvPr>
          <p:cNvSpPr>
            <a:spLocks noGrp="1"/>
          </p:cNvSpPr>
          <p:nvPr>
            <p:ph sz="quarter" idx="12"/>
          </p:nvPr>
        </p:nvSpPr>
        <p:spPr>
          <a:xfrm>
            <a:off x="393408" y="999054"/>
            <a:ext cx="8095965" cy="3843110"/>
          </a:xfrm>
        </p:spPr>
        <p:txBody>
          <a:bodyPr>
            <a:normAutofit fontScale="40000" lnSpcReduction="20000"/>
          </a:bodyPr>
          <a:lstStyle/>
          <a:p>
            <a:pPr marL="257175" indent="-257175">
              <a:lnSpc>
                <a:spcPct val="120000"/>
              </a:lnSpc>
            </a:pPr>
            <a:r>
              <a:rPr lang="es-US" sz="3800" dirty="0"/>
              <a:t>Puede inscribirse en una o ambas cuentas cuando recién se convierte en colega elegible para beneficios o durante la inscripción abierta anual.</a:t>
            </a:r>
          </a:p>
          <a:p>
            <a:pPr marL="541338" lvl="1" indent="-257175">
              <a:lnSpc>
                <a:spcPct val="120000"/>
              </a:lnSpc>
            </a:pPr>
            <a:r>
              <a:rPr lang="es-US" sz="2900" dirty="0"/>
              <a:t>Si experimenta determinados eventos que califican, tal vez pueda optar por hacer aportes a una FSA, disminuir o aumentar el monto de su aporte, o renunciar a la cobertura en otros momentos.</a:t>
            </a:r>
          </a:p>
          <a:p>
            <a:pPr marL="257175" indent="-257175">
              <a:lnSpc>
                <a:spcPct val="120000"/>
              </a:lnSpc>
            </a:pPr>
            <a:r>
              <a:rPr lang="es-US" sz="3800" dirty="0"/>
              <a:t>Los aportes se hacen antes de deducir impuestos y se deducen de cada cheque de pago.</a:t>
            </a:r>
          </a:p>
          <a:p>
            <a:pPr marL="257175" indent="-257175">
              <a:lnSpc>
                <a:spcPct val="120000"/>
              </a:lnSpc>
            </a:pPr>
            <a:r>
              <a:rPr lang="es-US" sz="3800" dirty="0"/>
              <a:t>Aportes anuales mínimos y máximos.</a:t>
            </a:r>
          </a:p>
          <a:p>
            <a:pPr marL="541338" lvl="1" indent="-257175">
              <a:lnSpc>
                <a:spcPct val="120000"/>
              </a:lnSpc>
            </a:pPr>
            <a:r>
              <a:rPr lang="es-US" sz="2900" dirty="0"/>
              <a:t>Pueden cambiar de un año a otro, según las reglas del IRS.</a:t>
            </a:r>
          </a:p>
          <a:p>
            <a:pPr marL="541338" lvl="1" indent="-257175">
              <a:lnSpc>
                <a:spcPct val="120000"/>
              </a:lnSpc>
            </a:pPr>
            <a:r>
              <a:rPr lang="es-US" sz="2900" dirty="0"/>
              <a:t>Consulte la información del año en curso en los documentos del plan que están en el portal HR4U.</a:t>
            </a:r>
          </a:p>
          <a:p>
            <a:pPr marL="257175" indent="-257175">
              <a:lnSpc>
                <a:spcPct val="120000"/>
              </a:lnSpc>
            </a:pPr>
            <a:r>
              <a:rPr lang="es-US" sz="3400" dirty="0"/>
              <a:t>Los fondos </a:t>
            </a:r>
            <a:r>
              <a:rPr lang="es-US" sz="3400" u="sng" dirty="0"/>
              <a:t>no se pueden</a:t>
            </a:r>
            <a:r>
              <a:rPr lang="es-US" sz="3400" dirty="0"/>
              <a:t> transferir entre las cuentas para atención médica y cuidado </a:t>
            </a:r>
            <a:br>
              <a:rPr lang="es-US" sz="3400" dirty="0"/>
            </a:br>
            <a:r>
              <a:rPr lang="es-US" sz="3400" dirty="0"/>
              <a:t>de dependientes.</a:t>
            </a:r>
          </a:p>
          <a:p>
            <a:pPr marL="257175" indent="-257175">
              <a:lnSpc>
                <a:spcPct val="120000"/>
              </a:lnSpc>
              <a:spcAft>
                <a:spcPts val="0"/>
              </a:spcAft>
            </a:pPr>
            <a:r>
              <a:rPr lang="es-US" sz="3400" dirty="0" err="1"/>
              <a:t>HealthEquity</a:t>
            </a:r>
            <a:r>
              <a:rPr lang="es-US" sz="3400" dirty="0"/>
              <a:t> es el tercero administrador de las FSA.</a:t>
            </a:r>
          </a:p>
        </p:txBody>
      </p:sp>
      <p:sp>
        <p:nvSpPr>
          <p:cNvPr id="3" name="Title 2">
            <a:extLst>
              <a:ext uri="{FF2B5EF4-FFF2-40B4-BE49-F238E27FC236}">
                <a16:creationId xmlns:a16="http://schemas.microsoft.com/office/drawing/2014/main" id="{2179AA49-C201-4103-B401-AF1230F0341B}"/>
              </a:ext>
            </a:extLst>
          </p:cNvPr>
          <p:cNvSpPr>
            <a:spLocks noGrp="1"/>
          </p:cNvSpPr>
          <p:nvPr>
            <p:ph type="title"/>
          </p:nvPr>
        </p:nvSpPr>
        <p:spPr/>
        <p:txBody>
          <a:bodyPr/>
          <a:lstStyle/>
          <a:p>
            <a:r>
              <a:rPr lang="es-US"/>
              <a:t>Información clave sobre las FSA </a:t>
            </a:r>
          </a:p>
        </p:txBody>
      </p:sp>
      <p:sp>
        <p:nvSpPr>
          <p:cNvPr id="4" name="Footer Placeholder 3">
            <a:extLst>
              <a:ext uri="{FF2B5EF4-FFF2-40B4-BE49-F238E27FC236}">
                <a16:creationId xmlns:a16="http://schemas.microsoft.com/office/drawing/2014/main" id="{5886901D-0B85-4BFB-9843-16224EDF2AD7}"/>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48372E5C-3CCE-44FD-AD59-4FDA27542779}"/>
              </a:ext>
            </a:extLst>
          </p:cNvPr>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403027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7A8627-F8BA-4316-9A51-F7FCC4BBD8AB}"/>
              </a:ext>
            </a:extLst>
          </p:cNvPr>
          <p:cNvSpPr>
            <a:spLocks noGrp="1"/>
          </p:cNvSpPr>
          <p:nvPr>
            <p:ph type="title"/>
          </p:nvPr>
        </p:nvSpPr>
        <p:spPr>
          <a:xfrm>
            <a:off x="731676" y="852334"/>
            <a:ext cx="4318306" cy="1009604"/>
          </a:xfrm>
        </p:spPr>
        <p:txBody>
          <a:bodyPr/>
          <a:lstStyle/>
          <a:p>
            <a:r>
              <a:rPr lang="es-US"/>
              <a:t>Cuenta de gastos flexibles</a:t>
            </a:r>
            <a:br>
              <a:rPr lang="es-US"/>
            </a:br>
            <a:r>
              <a:rPr lang="es-US"/>
              <a:t>para atención médica</a:t>
            </a:r>
          </a:p>
        </p:txBody>
      </p:sp>
      <p:sp>
        <p:nvSpPr>
          <p:cNvPr id="2" name="Footer Placeholder 1">
            <a:extLst>
              <a:ext uri="{FF2B5EF4-FFF2-40B4-BE49-F238E27FC236}">
                <a16:creationId xmlns:a16="http://schemas.microsoft.com/office/drawing/2014/main" id="{57298DD9-97CC-44B6-87EC-A82AFD9EB2CD}"/>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3" name="Slide Number Placeholder 2">
            <a:extLst>
              <a:ext uri="{FF2B5EF4-FFF2-40B4-BE49-F238E27FC236}">
                <a16:creationId xmlns:a16="http://schemas.microsoft.com/office/drawing/2014/main" id="{3C7AEBC0-5F1D-4D18-8BA4-FCBC2D8BA241}"/>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170750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8B1CA8-CE20-45A1-8BB1-C2B4FCE89DFE}"/>
              </a:ext>
            </a:extLst>
          </p:cNvPr>
          <p:cNvSpPr>
            <a:spLocks noGrp="1"/>
          </p:cNvSpPr>
          <p:nvPr>
            <p:ph sz="quarter" idx="12"/>
          </p:nvPr>
        </p:nvSpPr>
        <p:spPr>
          <a:xfrm>
            <a:off x="393408" y="1161215"/>
            <a:ext cx="8815906" cy="3601521"/>
          </a:xfrm>
        </p:spPr>
        <p:txBody>
          <a:bodyPr>
            <a:normAutofit/>
          </a:bodyPr>
          <a:lstStyle/>
          <a:p>
            <a:r>
              <a:rPr lang="es-US" sz="1800" dirty="0"/>
              <a:t>Los gastos médicos elegibles incluyen (a modo de ejemplo):</a:t>
            </a:r>
          </a:p>
          <a:p>
            <a:pPr lvl="1">
              <a:buClr>
                <a:srgbClr val="6E2585"/>
              </a:buClr>
            </a:pPr>
            <a:r>
              <a:rPr lang="es-US" sz="1400" dirty="0">
                <a:solidFill>
                  <a:srgbClr val="000000"/>
                </a:solidFill>
              </a:rPr>
              <a:t>Atención de la visión, lo que incluye anteojos, lentes de contacto y solución salina</a:t>
            </a:r>
          </a:p>
          <a:p>
            <a:pPr lvl="1">
              <a:buClr>
                <a:srgbClr val="6E2585"/>
              </a:buClr>
            </a:pPr>
            <a:r>
              <a:rPr lang="es-US" sz="1400" dirty="0">
                <a:solidFill>
                  <a:srgbClr val="000000"/>
                </a:solidFill>
              </a:rPr>
              <a:t>Atención dental, tanto de prevención como de restauración</a:t>
            </a:r>
          </a:p>
          <a:p>
            <a:pPr lvl="1">
              <a:buClr>
                <a:srgbClr val="6E2585"/>
              </a:buClr>
            </a:pPr>
            <a:r>
              <a:rPr lang="es-US" sz="1400" dirty="0">
                <a:solidFill>
                  <a:srgbClr val="000000"/>
                </a:solidFill>
              </a:rPr>
              <a:t>Ortodoncia</a:t>
            </a:r>
          </a:p>
          <a:p>
            <a:pPr lvl="1">
              <a:buClr>
                <a:srgbClr val="6E2585"/>
              </a:buClr>
            </a:pPr>
            <a:r>
              <a:rPr lang="es-US" sz="1400" dirty="0">
                <a:solidFill>
                  <a:srgbClr val="000000"/>
                </a:solidFill>
              </a:rPr>
              <a:t>Servicios de fisioterapia, asesoramiento o psicológicos</a:t>
            </a:r>
          </a:p>
          <a:p>
            <a:pPr lvl="1">
              <a:buClr>
                <a:srgbClr val="6E2585"/>
              </a:buClr>
            </a:pPr>
            <a:r>
              <a:rPr lang="es-US" sz="1400" dirty="0">
                <a:solidFill>
                  <a:srgbClr val="000000"/>
                </a:solidFill>
              </a:rPr>
              <a:t>Atención quiropráctica y acupuntura</a:t>
            </a:r>
          </a:p>
          <a:p>
            <a:pPr lvl="1">
              <a:buClr>
                <a:srgbClr val="6E2585"/>
              </a:buClr>
            </a:pPr>
            <a:r>
              <a:rPr lang="es-US" sz="1400" dirty="0">
                <a:solidFill>
                  <a:srgbClr val="000000"/>
                </a:solidFill>
              </a:rPr>
              <a:t>Copagos, </a:t>
            </a:r>
            <a:r>
              <a:rPr lang="es-US" sz="1400" dirty="0" err="1">
                <a:solidFill>
                  <a:srgbClr val="000000"/>
                </a:solidFill>
              </a:rPr>
              <a:t>coseguro</a:t>
            </a:r>
            <a:r>
              <a:rPr lang="es-US" sz="1400" dirty="0">
                <a:solidFill>
                  <a:srgbClr val="000000"/>
                </a:solidFill>
              </a:rPr>
              <a:t> y deducibles</a:t>
            </a:r>
          </a:p>
          <a:p>
            <a:pPr lvl="1">
              <a:buClr>
                <a:srgbClr val="6E2585"/>
              </a:buClr>
            </a:pPr>
            <a:r>
              <a:rPr lang="es-US" sz="1400" dirty="0">
                <a:solidFill>
                  <a:srgbClr val="000000"/>
                </a:solidFill>
              </a:rPr>
              <a:t>Medicamentos de venta libre (</a:t>
            </a:r>
            <a:r>
              <a:rPr lang="es-US" sz="1400" dirty="0" err="1">
                <a:solidFill>
                  <a:srgbClr val="000000"/>
                </a:solidFill>
              </a:rPr>
              <a:t>OTC</a:t>
            </a:r>
            <a:r>
              <a:rPr lang="es-US" sz="1400" dirty="0">
                <a:solidFill>
                  <a:srgbClr val="000000"/>
                </a:solidFill>
              </a:rPr>
              <a:t>) recetados</a:t>
            </a:r>
          </a:p>
          <a:p>
            <a:r>
              <a:rPr lang="es-US" sz="1800" dirty="0"/>
              <a:t>Puede encontrar la lista completa de gastos elegibles en </a:t>
            </a:r>
            <a:r>
              <a:rPr lang="es-US" sz="1800" dirty="0">
                <a:hlinkClick r:id="rId3"/>
              </a:rPr>
              <a:t>www.healthequity.com</a:t>
            </a:r>
            <a:r>
              <a:rPr lang="es-US" sz="1800" dirty="0"/>
              <a:t>.</a:t>
            </a:r>
          </a:p>
          <a:p>
            <a:endParaRPr lang="en-US" sz="1800" dirty="0"/>
          </a:p>
          <a:p>
            <a:pPr marL="344488" lvl="1" indent="0">
              <a:buNone/>
            </a:pPr>
            <a:endParaRPr lang="en-US" sz="1600" dirty="0"/>
          </a:p>
          <a:p>
            <a:endParaRPr lang="en-US" sz="1800" dirty="0"/>
          </a:p>
          <a:p>
            <a:endParaRPr lang="en-US" sz="1800" dirty="0"/>
          </a:p>
        </p:txBody>
      </p:sp>
      <p:sp>
        <p:nvSpPr>
          <p:cNvPr id="3" name="Title 2">
            <a:extLst>
              <a:ext uri="{FF2B5EF4-FFF2-40B4-BE49-F238E27FC236}">
                <a16:creationId xmlns:a16="http://schemas.microsoft.com/office/drawing/2014/main" id="{03D73D2E-C9D3-48E0-BB93-D715DD00633D}"/>
              </a:ext>
            </a:extLst>
          </p:cNvPr>
          <p:cNvSpPr>
            <a:spLocks noGrp="1"/>
          </p:cNvSpPr>
          <p:nvPr>
            <p:ph type="title"/>
          </p:nvPr>
        </p:nvSpPr>
        <p:spPr>
          <a:xfrm>
            <a:off x="393408" y="542925"/>
            <a:ext cx="8229600" cy="498656"/>
          </a:xfrm>
        </p:spPr>
        <p:txBody>
          <a:bodyPr/>
          <a:lstStyle/>
          <a:p>
            <a:r>
              <a:rPr lang="es-US" sz="2000"/>
              <a:t>Gastos que se pueden pagar con una FSA para atención médica o por los que puede obtener un reembolso</a:t>
            </a:r>
          </a:p>
        </p:txBody>
      </p:sp>
      <p:sp>
        <p:nvSpPr>
          <p:cNvPr id="4" name="Footer Placeholder 3">
            <a:extLst>
              <a:ext uri="{FF2B5EF4-FFF2-40B4-BE49-F238E27FC236}">
                <a16:creationId xmlns:a16="http://schemas.microsoft.com/office/drawing/2014/main" id="{703E6655-E727-4718-A771-06F0856BF45C}"/>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5475B7A4-9E3C-4A4C-B984-0DBD6621DE07}"/>
              </a:ext>
            </a:extLst>
          </p:cNvPr>
          <p:cNvSpPr>
            <a:spLocks noGrp="1"/>
          </p:cNvSpPr>
          <p:nvPr>
            <p:ph type="sldNum" sz="quarter" idx="4"/>
          </p:nvPr>
        </p:nvSpPr>
        <p:spPr/>
        <p:txBody>
          <a:bodyPr/>
          <a:lstStyle/>
          <a:p>
            <a:fld id="{489F9553-C816-6842-8939-EE75ECF7EB2B}" type="slidenum">
              <a:rPr lang="en-US" sz="600" smtClean="0"/>
              <a:pPr/>
              <a:t>6</a:t>
            </a:fld>
            <a:endParaRPr lang="en-US" sz="600" dirty="0"/>
          </a:p>
        </p:txBody>
      </p:sp>
    </p:spTree>
    <p:extLst>
      <p:ext uri="{BB962C8B-B14F-4D97-AF65-F5344CB8AC3E}">
        <p14:creationId xmlns:p14="http://schemas.microsoft.com/office/powerpoint/2010/main" val="84912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8DD44F-168E-4222-A656-919862544EAF}"/>
              </a:ext>
            </a:extLst>
          </p:cNvPr>
          <p:cNvSpPr>
            <a:spLocks noGrp="1"/>
          </p:cNvSpPr>
          <p:nvPr>
            <p:ph sz="quarter" idx="12"/>
          </p:nvPr>
        </p:nvSpPr>
        <p:spPr>
          <a:xfrm>
            <a:off x="393408" y="999054"/>
            <a:ext cx="8586676" cy="3601521"/>
          </a:xfrm>
        </p:spPr>
        <p:txBody>
          <a:bodyPr>
            <a:normAutofit/>
          </a:bodyPr>
          <a:lstStyle/>
          <a:p>
            <a:pPr lvl="0"/>
            <a:r>
              <a:rPr lang="es-US" sz="1200" dirty="0">
                <a:solidFill>
                  <a:srgbClr val="000000"/>
                </a:solidFill>
              </a:rPr>
              <a:t>Los aportes a la cuenta de gastos flexibles para atención médica (HCFSA) se pueden usar para reclamos con fechas de servicio de entre el 1.º de enero del año en curso y el 15 de marzo del año siguiente. </a:t>
            </a:r>
          </a:p>
          <a:p>
            <a:pPr lvl="1"/>
            <a:r>
              <a:rPr lang="es-US" sz="1100" dirty="0">
                <a:solidFill>
                  <a:srgbClr val="000000"/>
                </a:solidFill>
              </a:rPr>
              <a:t>Los nuevos empleados pueden presentar reclamos de fechas de servicio posteriores a la fecha de entrada en vigencia de </a:t>
            </a:r>
            <a:br>
              <a:rPr lang="es-US" sz="1100" dirty="0">
                <a:solidFill>
                  <a:srgbClr val="000000"/>
                </a:solidFill>
              </a:rPr>
            </a:br>
            <a:r>
              <a:rPr lang="es-US" sz="1100" dirty="0">
                <a:solidFill>
                  <a:srgbClr val="000000"/>
                </a:solidFill>
              </a:rPr>
              <a:t>sus beneficios.</a:t>
            </a:r>
          </a:p>
          <a:p>
            <a:pPr lvl="1"/>
            <a:r>
              <a:rPr lang="es-US" sz="1100" dirty="0">
                <a:solidFill>
                  <a:srgbClr val="000000"/>
                </a:solidFill>
              </a:rPr>
              <a:t>Todos los reclamos se deben presentar antes del 31 de marzo del año siguiente al año en el que se incurrió en el reclamo.</a:t>
            </a:r>
          </a:p>
          <a:p>
            <a:pPr lvl="0"/>
            <a:r>
              <a:rPr lang="es-US" sz="1200" dirty="0">
                <a:solidFill>
                  <a:srgbClr val="000000"/>
                </a:solidFill>
              </a:rPr>
              <a:t>Recibirá una tarjeta de débito precargada con el monto del año elegido para la HCFSA.</a:t>
            </a:r>
          </a:p>
          <a:p>
            <a:pPr lvl="1">
              <a:buClr>
                <a:srgbClr val="6E2585"/>
              </a:buClr>
            </a:pPr>
            <a:r>
              <a:rPr lang="es-US" sz="1100" dirty="0">
                <a:solidFill>
                  <a:srgbClr val="000000"/>
                </a:solidFill>
              </a:rPr>
              <a:t>Úsela en el consultorio del médico, la farmacia, el consultorio dental y el consultorio del proveedor de atención de la visión para pagar deducibles y copagos. Conserve los recibos.</a:t>
            </a:r>
          </a:p>
          <a:p>
            <a:pPr lvl="0"/>
            <a:r>
              <a:rPr lang="es-US" sz="1200" dirty="0">
                <a:solidFill>
                  <a:srgbClr val="000000"/>
                </a:solidFill>
              </a:rPr>
              <a:t>Otras opciones de pago para tener acceso a su HCFSA incluyen las siguientes:</a:t>
            </a:r>
          </a:p>
          <a:p>
            <a:pPr lvl="1">
              <a:buClr>
                <a:srgbClr val="6E2585"/>
              </a:buClr>
            </a:pPr>
            <a:r>
              <a:rPr lang="es-US" sz="1100" dirty="0">
                <a:solidFill>
                  <a:srgbClr val="000000"/>
                </a:solidFill>
              </a:rPr>
              <a:t>Pagar a mi proveedor: presentación de reclamos por correo postal o en línea en </a:t>
            </a:r>
            <a:r>
              <a:rPr lang="es-US" sz="1100" dirty="0">
                <a:solidFill>
                  <a:srgbClr val="000000"/>
                </a:solidFill>
                <a:hlinkClick r:id="rId3">
                  <a:extLst>
                    <a:ext uri="{A12FA001-AC4F-418D-AE19-62706E023703}">
                      <ahyp:hlinkClr xmlns:ahyp="http://schemas.microsoft.com/office/drawing/2018/hyperlinkcolor" val="tx"/>
                    </a:ext>
                  </a:extLst>
                </a:hlinkClick>
              </a:rPr>
              <a:t>www.healthequity.com</a:t>
            </a:r>
            <a:r>
              <a:rPr lang="es-US" sz="1100" dirty="0">
                <a:solidFill>
                  <a:srgbClr val="000000"/>
                </a:solidFill>
              </a:rPr>
              <a:t> </a:t>
            </a:r>
          </a:p>
          <a:p>
            <a:pPr lvl="1">
              <a:buClr>
                <a:srgbClr val="6E2585"/>
              </a:buClr>
            </a:pPr>
            <a:r>
              <a:rPr lang="es-US" sz="1100" dirty="0">
                <a:solidFill>
                  <a:srgbClr val="000000"/>
                </a:solidFill>
              </a:rPr>
              <a:t>Reembolso: depósitos directos en su cuenta bancaria personal</a:t>
            </a:r>
          </a:p>
          <a:p>
            <a:pPr lvl="1">
              <a:buClr>
                <a:srgbClr val="6E2585"/>
              </a:buClr>
            </a:pPr>
            <a:r>
              <a:rPr lang="es-US" sz="1100" dirty="0">
                <a:solidFill>
                  <a:srgbClr val="000000"/>
                </a:solidFill>
              </a:rPr>
              <a:t>Aplicación móvil</a:t>
            </a:r>
          </a:p>
        </p:txBody>
      </p:sp>
      <p:sp>
        <p:nvSpPr>
          <p:cNvPr id="3" name="Title 2">
            <a:extLst>
              <a:ext uri="{FF2B5EF4-FFF2-40B4-BE49-F238E27FC236}">
                <a16:creationId xmlns:a16="http://schemas.microsoft.com/office/drawing/2014/main" id="{BE71B4A3-6DC4-43E8-A1A6-D4292F95CB31}"/>
              </a:ext>
            </a:extLst>
          </p:cNvPr>
          <p:cNvSpPr>
            <a:spLocks noGrp="1"/>
          </p:cNvSpPr>
          <p:nvPr>
            <p:ph type="title"/>
          </p:nvPr>
        </p:nvSpPr>
        <p:spPr/>
        <p:txBody>
          <a:bodyPr/>
          <a:lstStyle/>
          <a:p>
            <a:r>
              <a:rPr lang="es-US" sz="2000"/>
              <a:t>Cómo acceder a la FSA para atención médica y presentar reclamos </a:t>
            </a:r>
          </a:p>
        </p:txBody>
      </p:sp>
      <p:sp>
        <p:nvSpPr>
          <p:cNvPr id="4" name="Footer Placeholder 3">
            <a:extLst>
              <a:ext uri="{FF2B5EF4-FFF2-40B4-BE49-F238E27FC236}">
                <a16:creationId xmlns:a16="http://schemas.microsoft.com/office/drawing/2014/main" id="{8468FD25-BBD0-4183-94A8-F7358ADCAFD6}"/>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8FFA51ED-8F9D-4483-BF63-982A94294BA5}"/>
              </a:ext>
            </a:extLst>
          </p:cNvPr>
          <p:cNvSpPr>
            <a:spLocks noGrp="1"/>
          </p:cNvSpPr>
          <p:nvPr>
            <p:ph type="sldNum" sz="quarter" idx="4"/>
          </p:nvPr>
        </p:nvSpPr>
        <p:spPr/>
        <p:txBody>
          <a:bodyPr/>
          <a:lstStyle/>
          <a:p>
            <a:fld id="{489F9553-C816-6842-8939-EE75ECF7EB2B}" type="slidenum">
              <a:rPr lang="en-US" sz="600" smtClean="0"/>
              <a:pPr/>
              <a:t>7</a:t>
            </a:fld>
            <a:endParaRPr lang="en-US" sz="600" dirty="0"/>
          </a:p>
        </p:txBody>
      </p:sp>
    </p:spTree>
    <p:extLst>
      <p:ext uri="{BB962C8B-B14F-4D97-AF65-F5344CB8AC3E}">
        <p14:creationId xmlns:p14="http://schemas.microsoft.com/office/powerpoint/2010/main" val="915055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CF8AB2-AA99-4982-9017-2DCA454FE9F6}"/>
              </a:ext>
            </a:extLst>
          </p:cNvPr>
          <p:cNvSpPr>
            <a:spLocks noGrp="1"/>
          </p:cNvSpPr>
          <p:nvPr>
            <p:ph type="title"/>
          </p:nvPr>
        </p:nvSpPr>
        <p:spPr>
          <a:xfrm>
            <a:off x="731677" y="852333"/>
            <a:ext cx="4236108" cy="1614419"/>
          </a:xfrm>
        </p:spPr>
        <p:txBody>
          <a:bodyPr/>
          <a:lstStyle/>
          <a:p>
            <a:r>
              <a:rPr lang="es-US" sz="2400" dirty="0"/>
              <a:t>Cuenta de gastos flexibles</a:t>
            </a:r>
            <a:br>
              <a:rPr lang="es-US" sz="2400" dirty="0"/>
            </a:br>
            <a:r>
              <a:rPr lang="es-US" sz="2400" dirty="0"/>
              <a:t>para cuidado de dependientes</a:t>
            </a:r>
          </a:p>
        </p:txBody>
      </p:sp>
      <p:sp>
        <p:nvSpPr>
          <p:cNvPr id="2" name="Footer Placeholder 1">
            <a:extLst>
              <a:ext uri="{FF2B5EF4-FFF2-40B4-BE49-F238E27FC236}">
                <a16:creationId xmlns:a16="http://schemas.microsoft.com/office/drawing/2014/main" id="{B40B1C7D-A3BD-4395-8B37-4FADCEC992A4}"/>
              </a:ext>
            </a:extLst>
          </p:cNvPr>
          <p:cNvSpPr>
            <a:spLocks noGrp="1"/>
          </p:cNvSpPr>
          <p:nvPr>
            <p:ph type="ftr" sz="quarter" idx="3"/>
          </p:nvPr>
        </p:nvSpPr>
        <p:spPr>
          <a:xfrm>
            <a:off x="4874631" y="4861577"/>
            <a:ext cx="3835387" cy="298866"/>
          </a:xfrm>
        </p:spPr>
        <p:txBody>
          <a:bodyPr/>
          <a:lstStyle/>
          <a:p>
            <a:r>
              <a:rPr lang="es-US" dirty="0"/>
              <a:t>©2020 Trinity </a:t>
            </a:r>
            <a:r>
              <a:rPr lang="es-US" dirty="0" err="1"/>
              <a:t>Health</a:t>
            </a:r>
            <a:endParaRPr lang="es-US" dirty="0"/>
          </a:p>
        </p:txBody>
      </p:sp>
      <p:sp>
        <p:nvSpPr>
          <p:cNvPr id="3" name="Slide Number Placeholder 2">
            <a:extLst>
              <a:ext uri="{FF2B5EF4-FFF2-40B4-BE49-F238E27FC236}">
                <a16:creationId xmlns:a16="http://schemas.microsoft.com/office/drawing/2014/main" id="{290B25C7-5552-4B22-A36B-3F836F2D1FB3}"/>
              </a:ext>
            </a:extLst>
          </p:cNvPr>
          <p:cNvSpPr>
            <a:spLocks noGrp="1"/>
          </p:cNvSpPr>
          <p:nvPr>
            <p:ph type="sldNum" sz="quarter" idx="4"/>
          </p:nvPr>
        </p:nvSpPr>
        <p:spPr>
          <a:xfrm>
            <a:off x="8573392" y="4743343"/>
            <a:ext cx="406692" cy="437893"/>
          </a:xfrm>
        </p:spPr>
        <p:txBody>
          <a:bodyPr/>
          <a:lstStyle/>
          <a:p>
            <a:fld id="{489F9553-C816-6842-8939-EE75ECF7EB2B}" type="slidenum">
              <a:rPr lang="en-US" sz="600" smtClean="0"/>
              <a:pPr/>
              <a:t>8</a:t>
            </a:fld>
            <a:endParaRPr lang="en-US" sz="600" dirty="0"/>
          </a:p>
        </p:txBody>
      </p:sp>
    </p:spTree>
    <p:extLst>
      <p:ext uri="{BB962C8B-B14F-4D97-AF65-F5344CB8AC3E}">
        <p14:creationId xmlns:p14="http://schemas.microsoft.com/office/powerpoint/2010/main" val="3298520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4D04E3-D16A-439E-91B7-477C45BCE4D8}"/>
              </a:ext>
            </a:extLst>
          </p:cNvPr>
          <p:cNvSpPr>
            <a:spLocks noGrp="1"/>
          </p:cNvSpPr>
          <p:nvPr>
            <p:ph sz="quarter" idx="12"/>
          </p:nvPr>
        </p:nvSpPr>
        <p:spPr>
          <a:xfrm>
            <a:off x="393408" y="999054"/>
            <a:ext cx="8586676" cy="3601521"/>
          </a:xfrm>
        </p:spPr>
        <p:txBody>
          <a:bodyPr>
            <a:normAutofit/>
          </a:bodyPr>
          <a:lstStyle/>
          <a:p>
            <a:r>
              <a:rPr lang="es-US" sz="1600" dirty="0"/>
              <a:t>Cubre los gastos de cuidado de sus dependientes elegibles mientras usted trabaja.</a:t>
            </a:r>
          </a:p>
          <a:p>
            <a:pPr lvl="1"/>
            <a:r>
              <a:rPr lang="es-US" sz="1400" dirty="0"/>
              <a:t>Hijo menor de 13 años</a:t>
            </a:r>
          </a:p>
          <a:p>
            <a:pPr lvl="1"/>
            <a:r>
              <a:rPr lang="es-US" sz="1400" dirty="0"/>
              <a:t>Adulto elegible incapaz de cuidarse a sí mismo</a:t>
            </a:r>
          </a:p>
          <a:p>
            <a:r>
              <a:rPr lang="es-US" sz="1600" dirty="0"/>
              <a:t>Los gastos elegibles incluyen (a modo de ejemplo):</a:t>
            </a:r>
          </a:p>
          <a:p>
            <a:pPr lvl="1"/>
            <a:r>
              <a:rPr lang="es-US" sz="1400" dirty="0"/>
              <a:t>Servicios de cuidado infantil o niñero</a:t>
            </a:r>
          </a:p>
          <a:p>
            <a:pPr lvl="1"/>
            <a:r>
              <a:rPr lang="es-US" sz="1400" dirty="0"/>
              <a:t>Programas antes y después de la escuela</a:t>
            </a:r>
          </a:p>
          <a:p>
            <a:pPr lvl="1"/>
            <a:r>
              <a:rPr lang="es-US" sz="1400" dirty="0"/>
              <a:t>Guardería y jardín maternal</a:t>
            </a:r>
          </a:p>
          <a:p>
            <a:pPr lvl="1"/>
            <a:r>
              <a:rPr lang="es-US" sz="1400" dirty="0"/>
              <a:t>Programas preescolares</a:t>
            </a:r>
          </a:p>
          <a:p>
            <a:pPr lvl="1"/>
            <a:r>
              <a:rPr lang="es-US" sz="1400" dirty="0"/>
              <a:t>Servicios de cuidado de adultos mayores</a:t>
            </a:r>
          </a:p>
          <a:p>
            <a:r>
              <a:rPr lang="es-US" sz="1600"/>
              <a:t>Puede encontrar la lista completa de gastos elegibles en </a:t>
            </a:r>
            <a:r>
              <a:rPr lang="es-US" sz="1600">
                <a:hlinkClick r:id="rId3"/>
              </a:rPr>
              <a:t>www.healthequity.com</a:t>
            </a:r>
            <a:r>
              <a:rPr lang="es-US" sz="1600"/>
              <a:t>.</a:t>
            </a:r>
          </a:p>
          <a:p>
            <a:r>
              <a:rPr lang="es-US" sz="1600" dirty="0"/>
              <a:t>La </a:t>
            </a:r>
            <a:r>
              <a:rPr lang="es-US" sz="1600" dirty="0" err="1"/>
              <a:t>FSA</a:t>
            </a:r>
            <a:r>
              <a:rPr lang="es-US" sz="1600" dirty="0"/>
              <a:t> para cuidado de dependientes </a:t>
            </a:r>
            <a:r>
              <a:rPr lang="es-US" sz="1600" u="sng" dirty="0"/>
              <a:t>no</a:t>
            </a:r>
            <a:r>
              <a:rPr lang="es-US" sz="1600" dirty="0"/>
              <a:t> es para gastos médicos. </a:t>
            </a:r>
          </a:p>
          <a:p>
            <a:endParaRPr lang="en-US" sz="1600" dirty="0"/>
          </a:p>
          <a:p>
            <a:endParaRPr lang="en-US" sz="1600" dirty="0"/>
          </a:p>
          <a:p>
            <a:endParaRPr lang="en-US" sz="1600" dirty="0"/>
          </a:p>
          <a:p>
            <a:endParaRPr lang="en-US" sz="1600" dirty="0"/>
          </a:p>
        </p:txBody>
      </p:sp>
      <p:sp>
        <p:nvSpPr>
          <p:cNvPr id="3" name="Title 2">
            <a:extLst>
              <a:ext uri="{FF2B5EF4-FFF2-40B4-BE49-F238E27FC236}">
                <a16:creationId xmlns:a16="http://schemas.microsoft.com/office/drawing/2014/main" id="{DBF396BA-D05E-4C6F-B9E0-EA32F6EF2C12}"/>
              </a:ext>
            </a:extLst>
          </p:cNvPr>
          <p:cNvSpPr>
            <a:spLocks noGrp="1"/>
          </p:cNvSpPr>
          <p:nvPr>
            <p:ph type="title"/>
          </p:nvPr>
        </p:nvSpPr>
        <p:spPr/>
        <p:txBody>
          <a:bodyPr/>
          <a:lstStyle/>
          <a:p>
            <a:r>
              <a:rPr lang="es-US" sz="2400"/>
              <a:t>FSA para cuidado de dependientes: Información clave</a:t>
            </a:r>
          </a:p>
        </p:txBody>
      </p:sp>
      <p:sp>
        <p:nvSpPr>
          <p:cNvPr id="4" name="Footer Placeholder 3">
            <a:extLst>
              <a:ext uri="{FF2B5EF4-FFF2-40B4-BE49-F238E27FC236}">
                <a16:creationId xmlns:a16="http://schemas.microsoft.com/office/drawing/2014/main" id="{7783C75B-03CF-460C-AB56-A0292902372D}"/>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367C72F2-5DEE-43AA-8E1A-441E5D4678A6}"/>
              </a:ext>
            </a:extLst>
          </p:cNvPr>
          <p:cNvSpPr>
            <a:spLocks noGrp="1"/>
          </p:cNvSpPr>
          <p:nvPr>
            <p:ph type="sldNum" sz="quarter" idx="4"/>
          </p:nvPr>
        </p:nvSpPr>
        <p:spPr/>
        <p:txBody>
          <a:bodyPr/>
          <a:lstStyle/>
          <a:p>
            <a:fld id="{489F9553-C816-6842-8939-EE75ECF7EB2B}" type="slidenum">
              <a:rPr lang="en-US" sz="600" smtClean="0"/>
              <a:pPr/>
              <a:t>9</a:t>
            </a:fld>
            <a:endParaRPr lang="en-US" sz="600" dirty="0"/>
          </a:p>
        </p:txBody>
      </p:sp>
    </p:spTree>
    <p:extLst>
      <p:ext uri="{BB962C8B-B14F-4D97-AF65-F5344CB8AC3E}">
        <p14:creationId xmlns:p14="http://schemas.microsoft.com/office/powerpoint/2010/main" val="3496949486"/>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terms/"/>
    <ds:schemaRef ds:uri="http://schemas.openxmlformats.org/package/2006/metadata/core-properties"/>
    <ds:schemaRef ds:uri="4b91531d-a4f7-47e3-8687-1e7e838a3343"/>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13381</TotalTime>
  <Words>2761</Words>
  <Application>Microsoft Office PowerPoint</Application>
  <PresentationFormat>On-screen Show (16:9)</PresentationFormat>
  <Paragraphs>241</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Main Content Slide Layout</vt:lpstr>
      <vt:lpstr>Orientación sobre beneficios</vt:lpstr>
      <vt:lpstr>Cuentas de gastos flexibles</vt:lpstr>
      <vt:lpstr>Dos tipos de cuentas de gastos flexibles: para atención médica y cuidado de dependientes </vt:lpstr>
      <vt:lpstr>Información clave sobre las FSA </vt:lpstr>
      <vt:lpstr>Cuenta de gastos flexibles para atención médica</vt:lpstr>
      <vt:lpstr>Gastos que se pueden pagar con una FSA para atención médica o por los que puede obtener un reembolso</vt:lpstr>
      <vt:lpstr>Cómo acceder a la FSA para atención médica y presentar reclamos </vt:lpstr>
      <vt:lpstr>Cuenta de gastos flexibles para cuidado de dependientes</vt:lpstr>
      <vt:lpstr>FSA para cuidado de dependientes: Información clave</vt:lpstr>
      <vt:lpstr>Cómo acceder a la FSA para cuidado de dependientes y presentar reclamos </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Candice Thomas</cp:lastModifiedBy>
  <cp:revision>301</cp:revision>
  <cp:lastPrinted>2015-03-20T16:41:08Z</cp:lastPrinted>
  <dcterms:created xsi:type="dcterms:W3CDTF">2015-06-01T18:54:58Z</dcterms:created>
  <dcterms:modified xsi:type="dcterms:W3CDTF">2021-08-11T12:39:43Z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