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5/11/2020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5/11/2020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May 11,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3611392201"/>
              </p:ext>
            </p:extLst>
          </p:nvPr>
        </p:nvGraphicFramePr>
        <p:xfrm>
          <a:off x="273319" y="877825"/>
          <a:ext cx="8612230" cy="3815636"/>
        </p:xfrm>
        <a:graphic>
          <a:graphicData uri="http://schemas.openxmlformats.org/drawingml/2006/table">
            <a:tbl>
              <a:tblPr firstRow="1" firstCol="1" bandRow="1"/>
              <a:tblGrid>
                <a:gridCol w="4185774">
                  <a:extLst>
                    <a:ext uri="{9D8B030D-6E8A-4147-A177-3AD203B41FA5}">
                      <a16:colId xmlns:a16="http://schemas.microsoft.com/office/drawing/2014/main" val="2472197640"/>
                    </a:ext>
                  </a:extLst>
                </a:gridCol>
                <a:gridCol w="240682">
                  <a:extLst>
                    <a:ext uri="{9D8B030D-6E8A-4147-A177-3AD203B41FA5}">
                      <a16:colId xmlns:a16="http://schemas.microsoft.com/office/drawing/2014/main" val="1379072303"/>
                    </a:ext>
                  </a:extLst>
                </a:gridCol>
                <a:gridCol w="4185774">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pPr marL="0" marR="0" lvl="0" indent="0" algn="l" defTabSz="457200" rtl="0" eaLnBrk="1" fontAlgn="auto" latinLnBrk="0" hangingPunct="1">
                        <a:lnSpc>
                          <a:spcPct val="110000"/>
                        </a:lnSpc>
                        <a:spcBef>
                          <a:spcPts val="0"/>
                        </a:spcBef>
                        <a:spcAft>
                          <a:spcPts val="0"/>
                        </a:spcAft>
                        <a:buClrTx/>
                        <a:buSzTx/>
                        <a:buFont typeface="Arial" panose="020B0604020202020204" pitchFamily="34" charset="0"/>
                        <a:buNone/>
                        <a:tabLst/>
                        <a:defRPr/>
                      </a:pPr>
                      <a:r>
                        <a:rPr lang="en-US" sz="1000" b="1" i="0" kern="1200" dirty="0">
                          <a:solidFill>
                            <a:schemeClr val="tx1"/>
                          </a:solidFill>
                          <a:effectLst/>
                          <a:latin typeface="+mn-lt"/>
                          <a:ea typeface="+mn-ea"/>
                          <a:cs typeface="+mn-cs"/>
                        </a:rPr>
                        <a:t>Social Distancing</a:t>
                      </a:r>
                    </a:p>
                    <a:p>
                      <a:r>
                        <a:rPr lang="en-US" sz="1000" i="0" kern="1200" dirty="0">
                          <a:solidFill>
                            <a:schemeClr val="tx1"/>
                          </a:solidFill>
                          <a:effectLst/>
                          <a:latin typeface="+mn-lt"/>
                          <a:ea typeface="+mn-ea"/>
                          <a:cs typeface="+mn-cs"/>
                        </a:rPr>
                        <a:t>As we move from an acute to potentially chronic outbreak of COVID-19, Trinity Health wants to emphasize the importance of continuing social distancing. Social distancing is when people limit contact with others not in their immediate household and keep apart from others when in public. COVID-19 has no vaccine or known cure, making social distancing one of the most helpful tools against the spread of this virus.  </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15038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272577">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567336">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lvl="0"/>
                      <a:r>
                        <a:rPr lang="en-US" sz="1000" b="1" i="0" kern="1200" dirty="0">
                          <a:solidFill>
                            <a:schemeClr val="tx1"/>
                          </a:solidFill>
                          <a:effectLst/>
                          <a:latin typeface="+mn-lt"/>
                          <a:ea typeface="+mn-ea"/>
                          <a:cs typeface="+mn-cs"/>
                        </a:rPr>
                        <a:t>Live Your </a:t>
                      </a:r>
                      <a:r>
                        <a:rPr lang="en-US" sz="1000" b="1" i="0" kern="1200">
                          <a:solidFill>
                            <a:schemeClr val="tx1"/>
                          </a:solidFill>
                          <a:effectLst/>
                          <a:latin typeface="+mn-lt"/>
                          <a:ea typeface="+mn-ea"/>
                          <a:cs typeface="+mn-cs"/>
                        </a:rPr>
                        <a:t>Whole Life: </a:t>
                      </a:r>
                      <a:r>
                        <a:rPr lang="en-US" sz="1000" b="1" i="1" kern="1200" dirty="0">
                          <a:solidFill>
                            <a:schemeClr val="tx1"/>
                          </a:solidFill>
                          <a:effectLst/>
                          <a:latin typeface="+mn-lt"/>
                          <a:ea typeface="+mn-ea"/>
                          <a:cs typeface="+mn-cs"/>
                        </a:rPr>
                        <a:t>Dispel the Stigma; Be an Advocate for Mental Health</a:t>
                      </a:r>
                    </a:p>
                    <a:p>
                      <a:pPr lvl="0"/>
                      <a:r>
                        <a:rPr lang="en-US" sz="1000" b="0" i="0" kern="1200" dirty="0">
                          <a:solidFill>
                            <a:schemeClr val="tx1"/>
                          </a:solidFill>
                          <a:effectLst/>
                          <a:latin typeface="+mn-lt"/>
                          <a:ea typeface="+mn-ea"/>
                          <a:cs typeface="+mn-cs"/>
                        </a:rPr>
                        <a:t>Mental health, also known as emotional or behavioral health, is a vital part of one’s overall health. However, mental health problems may make people think, feel and act differently than they normally do. To learn more about what mental health problems are, what may cause them, and the many different kinds of help, treatment and support available, join Trinity Health and </a:t>
                      </a:r>
                      <a:r>
                        <a:rPr lang="en-US" sz="1000" b="0" i="0" kern="1200" dirty="0" err="1">
                          <a:solidFill>
                            <a:schemeClr val="tx1"/>
                          </a:solidFill>
                          <a:effectLst/>
                          <a:latin typeface="+mn-lt"/>
                          <a:ea typeface="+mn-ea"/>
                          <a:cs typeface="+mn-cs"/>
                        </a:rPr>
                        <a:t>Carebridge</a:t>
                      </a:r>
                      <a:r>
                        <a:rPr lang="en-US" sz="1000" b="0" i="0" kern="1200" dirty="0">
                          <a:solidFill>
                            <a:schemeClr val="tx1"/>
                          </a:solidFill>
                          <a:effectLst/>
                          <a:latin typeface="+mn-lt"/>
                          <a:ea typeface="+mn-ea"/>
                          <a:cs typeface="+mn-cs"/>
                        </a:rPr>
                        <a:t>, our Employee Assistance Program, for the Live Your Whole Life Dispel the Stigma; Be an Advocate for Mental Health web-based seminar on May 12 from noon to 1 p.m. ET. </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A189451C-B86D-43F5-AA06-34D722258368}">
  <ds:schemaRefs>
    <ds:schemaRef ds:uri="2f9963b4-3c35-4578-b1ba-a166f880c2d2"/>
    <ds:schemaRef ds:uri="http://purl.org/dc/terms/"/>
    <ds:schemaRef ds:uri="http://purl.org/dc/elements/1.1/"/>
    <ds:schemaRef ds:uri="http://schemas.microsoft.com/office/2006/documentManagement/types"/>
    <ds:schemaRef ds:uri="http://schemas.microsoft.com/office/infopath/2007/PartnerControls"/>
    <ds:schemaRef ds:uri="e6ab4244-9723-42db-8dd8-af501f8ebc00"/>
    <ds:schemaRef ds:uri="http://schemas.microsoft.com/office/2006/metadata/properties"/>
    <ds:schemaRef ds:uri="http://purl.org/dc/dcmitype/"/>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DD3F87EC-C21C-4853-9DF0-2AA4CEFA56BD}"/>
</file>

<file path=docProps/app.xml><?xml version="1.0" encoding="utf-8"?>
<Properties xmlns="http://schemas.openxmlformats.org/officeDocument/2006/extended-properties" xmlns:vt="http://schemas.openxmlformats.org/officeDocument/2006/docPropsVTypes">
  <Template>TrinityHealth_PPTtemplate.potx</Template>
  <TotalTime>1225</TotalTime>
  <Words>297</Words>
  <Application>Microsoft Office PowerPoint</Application>
  <PresentationFormat>On-screen Show (16:9)</PresentationFormat>
  <Paragraphs>30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100</cp:revision>
  <cp:lastPrinted>2015-03-20T16:41:08Z</cp:lastPrinted>
  <dcterms:created xsi:type="dcterms:W3CDTF">2015-06-01T18:54:58Z</dcterms:created>
  <dcterms:modified xsi:type="dcterms:W3CDTF">2020-05-11T13:47:57Z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