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handoutMasterIdLst>
    <p:handoutMasterId r:id="rId7"/>
  </p:handoutMasterIdLst>
  <p:sldIdLst>
    <p:sldId id="317" r:id="rId5"/>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 McLaughlin" initials="JM" lastIdx="4" clrIdx="0">
    <p:extLst>
      <p:ext uri="{19B8F6BF-5375-455C-9EA6-DF929625EA0E}">
        <p15:presenceInfo xmlns:p15="http://schemas.microsoft.com/office/powerpoint/2012/main" userId="S-1-5-21-816263271-3694610053-3590786942-1793798" providerId="AD"/>
      </p:ext>
    </p:extLst>
  </p:cmAuthor>
  <p:cmAuthor id="2" name="Justin McLaughlin" initials="JM [2]" lastIdx="1" clrIdx="1">
    <p:extLst>
      <p:ext uri="{19B8F6BF-5375-455C-9EA6-DF929625EA0E}">
        <p15:presenceInfo xmlns:p15="http://schemas.microsoft.com/office/powerpoint/2012/main" userId="S::Justin.McLaughlin@trinity-health.org::48c7f6b7-1dff-4df7-8e7e-c6135684f334" providerId="AD"/>
      </p:ext>
    </p:extLst>
  </p:cmAuthor>
  <p:cmAuthor id="3" name="Justin McLaughlin" initials="JM [3]" lastIdx="5" clrIdx="2">
    <p:extLst>
      <p:ext uri="{19B8F6BF-5375-455C-9EA6-DF929625EA0E}">
        <p15:presenceInfo xmlns:p15="http://schemas.microsoft.com/office/powerpoint/2012/main" userId="S::justin.mclaughlin@trinnovate.org::2485ea14-2726-4417-9087-2b504cb82ee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20" autoAdjust="0"/>
    <p:restoredTop sz="94663"/>
  </p:normalViewPr>
  <p:slideViewPr>
    <p:cSldViewPr snapToGrid="0">
      <p:cViewPr varScale="1">
        <p:scale>
          <a:sx n="103" d="100"/>
          <a:sy n="103" d="100"/>
        </p:scale>
        <p:origin x="1214" y="77"/>
      </p:cViewPr>
      <p:guideLst>
        <p:guide orient="horz" pos="3005"/>
        <p:guide pos="62"/>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5/11/2020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5/11/2020</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a:t>Presenter’s Name Here</a:t>
            </a:r>
            <a:br>
              <a:rPr lang="en-US"/>
            </a:br>
            <a:r>
              <a:rPr lang="en-US"/>
              <a:t>Title Here</a:t>
            </a:r>
            <a:br>
              <a:rPr lang="en-US"/>
            </a:br>
            <a:r>
              <a:rPr lang="en-US"/>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a:t>Click to edit Master text styles</a:t>
            </a:r>
          </a:p>
          <a:p>
            <a:pPr lvl="1"/>
            <a:r>
              <a:rPr lang="en-US"/>
              <a:t>Second level</a:t>
            </a:r>
          </a:p>
          <a:p>
            <a:pPr lvl="2"/>
            <a:r>
              <a:rPr lang="en-US"/>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©2020 Trinity Health, All Rights Reserved</a:t>
            </a:r>
          </a:p>
        </p:txBody>
      </p:sp>
      <p:sp>
        <p:nvSpPr>
          <p:cNvPr id="6" name="Slide Number Placeholder 5"/>
          <p:cNvSpPr>
            <a:spLocks noGrp="1"/>
          </p:cNvSpPr>
          <p:nvPr>
            <p:ph type="sldNum" sz="quarter" idx="12"/>
          </p:nvPr>
        </p:nvSpPr>
        <p:spPr/>
        <p:txBody>
          <a:bodyPr/>
          <a:lstStyle/>
          <a:p>
            <a:fld id="{CF07C29A-80D2-466B-BB8A-8CAD01F5CBB2}" type="slidenum">
              <a:rPr lang="en-US" smtClean="0"/>
              <a:t>‹#›</a:t>
            </a:fld>
            <a:endParaRPr lang="en-US"/>
          </a:p>
        </p:txBody>
      </p:sp>
    </p:spTree>
    <p:extLst>
      <p:ext uri="{BB962C8B-B14F-4D97-AF65-F5344CB8AC3E}">
        <p14:creationId xmlns:p14="http://schemas.microsoft.com/office/powerpoint/2010/main" val="3355452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149482"/>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a:t>Click to edit Master text styles</a:t>
            </a:r>
          </a:p>
          <a:p>
            <a:pPr lvl="1"/>
            <a:r>
              <a:rPr lang="en-US"/>
              <a:t>Second level</a:t>
            </a:r>
          </a:p>
          <a:p>
            <a:pPr lvl="2"/>
            <a:r>
              <a:rPr lang="en-US"/>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377" y="717140"/>
            <a:ext cx="9143245" cy="82296"/>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3769" y="4738009"/>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 id="2147483679" r:id="rId8"/>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690B79-A5B3-44C5-8B87-F12B8D338330}"/>
              </a:ext>
            </a:extLst>
          </p:cNvPr>
          <p:cNvSpPr>
            <a:spLocks noGrp="1"/>
          </p:cNvSpPr>
          <p:nvPr>
            <p:ph type="title"/>
          </p:nvPr>
        </p:nvSpPr>
        <p:spPr>
          <a:xfrm>
            <a:off x="273200" y="160346"/>
            <a:ext cx="3762956" cy="498656"/>
          </a:xfrm>
        </p:spPr>
        <p:txBody>
          <a:bodyPr/>
          <a:lstStyle/>
          <a:p>
            <a:pPr>
              <a:lnSpc>
                <a:spcPct val="100000"/>
              </a:lnSpc>
            </a:pPr>
            <a:r>
              <a:rPr lang="en-US" sz="1400" dirty="0"/>
              <a:t>Trinity Health Leadership System</a:t>
            </a:r>
            <a:br>
              <a:rPr lang="en-US" sz="1400" dirty="0"/>
            </a:br>
            <a:r>
              <a:rPr lang="en-US" sz="2000" b="1" dirty="0"/>
              <a:t>Huddle Notes</a:t>
            </a:r>
          </a:p>
        </p:txBody>
      </p:sp>
      <p:sp>
        <p:nvSpPr>
          <p:cNvPr id="4" name="Footer Placeholder 3">
            <a:extLst>
              <a:ext uri="{FF2B5EF4-FFF2-40B4-BE49-F238E27FC236}">
                <a16:creationId xmlns:a16="http://schemas.microsoft.com/office/drawing/2014/main" id="{6F53223F-9AB8-4ABF-AD9E-6BCBA6C6F5A6}"/>
              </a:ext>
            </a:extLst>
          </p:cNvPr>
          <p:cNvSpPr>
            <a:spLocks noGrp="1"/>
          </p:cNvSpPr>
          <p:nvPr>
            <p:ph type="ftr" sz="quarter" idx="3"/>
          </p:nvPr>
        </p:nvSpPr>
        <p:spPr>
          <a:xfrm>
            <a:off x="5042728" y="4872851"/>
            <a:ext cx="3835387" cy="186901"/>
          </a:xfrm>
        </p:spPr>
        <p:txBody>
          <a:bodyPr rIns="0"/>
          <a:lstStyle/>
          <a:p>
            <a:r>
              <a:rPr lang="en-US" dirty="0"/>
              <a:t>©2020 Trinity Health, All Rights Reserved</a:t>
            </a:r>
          </a:p>
        </p:txBody>
      </p:sp>
      <p:sp>
        <p:nvSpPr>
          <p:cNvPr id="6" name="Text Box 2">
            <a:extLst>
              <a:ext uri="{FF2B5EF4-FFF2-40B4-BE49-F238E27FC236}">
                <a16:creationId xmlns:a16="http://schemas.microsoft.com/office/drawing/2014/main" id="{9087359B-0A53-4F26-9522-E093C0EEE3DF}"/>
              </a:ext>
            </a:extLst>
          </p:cNvPr>
          <p:cNvSpPr txBox="1">
            <a:spLocks noChangeArrowheads="1"/>
          </p:cNvSpPr>
          <p:nvPr/>
        </p:nvSpPr>
        <p:spPr bwMode="auto">
          <a:xfrm>
            <a:off x="6256147" y="229506"/>
            <a:ext cx="1548285" cy="280271"/>
          </a:xfrm>
          <a:prstGeom prst="rect">
            <a:avLst/>
          </a:prstGeom>
          <a:solidFill>
            <a:srgbClr val="FFFFFF"/>
          </a:solidFill>
          <a:ln w="9525">
            <a:noFill/>
            <a:miter lim="800000"/>
            <a:headEnd/>
            <a:tailEnd/>
          </a:ln>
        </p:spPr>
        <p:txBody>
          <a:bodyPr rot="0" vert="horz" wrap="square" lIns="91440" tIns="45720" rIns="91440" bIns="45720" anchor="ctr" anchorCtr="0">
            <a:noAutofit/>
          </a:bodyPr>
          <a:lstStyle/>
          <a:p>
            <a:pPr marL="0" marR="0" algn="ctr">
              <a:lnSpc>
                <a:spcPct val="115000"/>
              </a:lnSpc>
              <a:spcBef>
                <a:spcPts val="0"/>
              </a:spcBef>
              <a:spcAft>
                <a:spcPts val="0"/>
              </a:spcAft>
            </a:pPr>
            <a:r>
              <a:rPr lang="en-US" sz="10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RHM LOGO HERE</a:t>
            </a:r>
          </a:p>
        </p:txBody>
      </p:sp>
      <p:sp>
        <p:nvSpPr>
          <p:cNvPr id="7" name="Text Box 2">
            <a:extLst>
              <a:ext uri="{FF2B5EF4-FFF2-40B4-BE49-F238E27FC236}">
                <a16:creationId xmlns:a16="http://schemas.microsoft.com/office/drawing/2014/main" id="{960EDC57-8719-4232-BEE3-BA7E444F9F4C}"/>
              </a:ext>
            </a:extLst>
          </p:cNvPr>
          <p:cNvSpPr txBox="1">
            <a:spLocks noChangeArrowheads="1"/>
          </p:cNvSpPr>
          <p:nvPr/>
        </p:nvSpPr>
        <p:spPr bwMode="auto">
          <a:xfrm>
            <a:off x="7322515" y="493634"/>
            <a:ext cx="1548285" cy="145681"/>
          </a:xfrm>
          <a:prstGeom prst="rect">
            <a:avLst/>
          </a:prstGeom>
          <a:noFill/>
          <a:ln w="9525">
            <a:noFill/>
            <a:miter lim="800000"/>
            <a:headEnd/>
            <a:tailEnd/>
          </a:ln>
        </p:spPr>
        <p:txBody>
          <a:bodyPr rot="0" vert="horz" wrap="square" lIns="0" tIns="0" rIns="0" bIns="0" anchor="ctr" anchorCtr="0">
            <a:spAutoFit/>
          </a:bodyPr>
          <a:lstStyle/>
          <a:p>
            <a:pPr marL="0" marR="0" algn="r">
              <a:lnSpc>
                <a:spcPct val="115000"/>
              </a:lnSpc>
              <a:spcBef>
                <a:spcPts val="0"/>
              </a:spcBef>
              <a:spcAft>
                <a:spcPts val="0"/>
              </a:spcAft>
            </a:pP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May 11, 2020</a:t>
            </a:r>
            <a:endParaRPr lang="en-US" sz="9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B170B1D9-F490-485D-9402-BFEE5D519BF2}"/>
              </a:ext>
            </a:extLst>
          </p:cNvPr>
          <p:cNvGraphicFramePr>
            <a:graphicFrameLocks noGrp="1"/>
          </p:cNvGraphicFramePr>
          <p:nvPr>
            <p:extLst>
              <p:ext uri="{D42A27DB-BD31-4B8C-83A1-F6EECF244321}">
                <p14:modId xmlns:p14="http://schemas.microsoft.com/office/powerpoint/2010/main" val="3611392201"/>
              </p:ext>
            </p:extLst>
          </p:nvPr>
        </p:nvGraphicFramePr>
        <p:xfrm>
          <a:off x="273319" y="877825"/>
          <a:ext cx="8612230" cy="3815636"/>
        </p:xfrm>
        <a:graphic>
          <a:graphicData uri="http://schemas.openxmlformats.org/drawingml/2006/table">
            <a:tbl>
              <a:tblPr firstRow="1" firstCol="1" bandRow="1"/>
              <a:tblGrid>
                <a:gridCol w="4185774">
                  <a:extLst>
                    <a:ext uri="{9D8B030D-6E8A-4147-A177-3AD203B41FA5}">
                      <a16:colId xmlns:a16="http://schemas.microsoft.com/office/drawing/2014/main" val="2472197640"/>
                    </a:ext>
                  </a:extLst>
                </a:gridCol>
                <a:gridCol w="240682">
                  <a:extLst>
                    <a:ext uri="{9D8B030D-6E8A-4147-A177-3AD203B41FA5}">
                      <a16:colId xmlns:a16="http://schemas.microsoft.com/office/drawing/2014/main" val="1379072303"/>
                    </a:ext>
                  </a:extLst>
                </a:gridCol>
                <a:gridCol w="4185774">
                  <a:extLst>
                    <a:ext uri="{9D8B030D-6E8A-4147-A177-3AD203B41FA5}">
                      <a16:colId xmlns:a16="http://schemas.microsoft.com/office/drawing/2014/main" val="1618490761"/>
                    </a:ext>
                  </a:extLst>
                </a:gridCol>
              </a:tblGrid>
              <a:tr h="248763">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Trinity Health Message</a:t>
                      </a:r>
                      <a:endParaRPr lang="en-US" sz="1100" b="1" dirty="0">
                        <a:effectLs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0"/>
                        </a:spcAft>
                      </a:pPr>
                      <a:r>
                        <a:rPr lang="en-US" sz="900" dirty="0">
                          <a:effectLst/>
                          <a:latin typeface="Arial" panose="020B0604020202020204" pitchFamily="34" charset="0"/>
                          <a:ea typeface="Calibri" panose="020F0502020204030204" pitchFamily="34" charset="0"/>
                          <a:cs typeface="Times New Roman" panose="02020603050405020304" pitchFamily="18" charset="0"/>
                        </a:rPr>
                        <a:t> </a:t>
                      </a: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Team Leader Topic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[Team </a:t>
                      </a:r>
                      <a:r>
                        <a:rPr lang="en-US" sz="1100" b="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Leader Please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Fill In]</a:t>
                      </a:r>
                      <a:endParaRPr lang="en-US" sz="1100" b="1"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326745566"/>
                  </a:ext>
                </a:extLst>
              </a:tr>
              <a:tr h="1496624">
                <a:tc>
                  <a:txBody>
                    <a:bodyPr/>
                    <a:lstStyle/>
                    <a:p>
                      <a:pPr marL="0" marR="0" lvl="0" indent="0" algn="l" defTabSz="457200" rtl="0" eaLnBrk="1" fontAlgn="auto" latinLnBrk="0" hangingPunct="1">
                        <a:lnSpc>
                          <a:spcPct val="110000"/>
                        </a:lnSpc>
                        <a:spcBef>
                          <a:spcPts val="0"/>
                        </a:spcBef>
                        <a:spcAft>
                          <a:spcPts val="0"/>
                        </a:spcAft>
                        <a:buClrTx/>
                        <a:buSzTx/>
                        <a:buFont typeface="Arial" panose="020B0604020202020204" pitchFamily="34" charset="0"/>
                        <a:buNone/>
                        <a:tabLst/>
                        <a:defRPr/>
                      </a:pPr>
                      <a:r>
                        <a:rPr lang="en-US" sz="1000" b="1" i="0" kern="1200" dirty="0">
                          <a:solidFill>
                            <a:schemeClr val="tx1"/>
                          </a:solidFill>
                          <a:effectLst/>
                          <a:latin typeface="+mn-lt"/>
                          <a:ea typeface="+mn-ea"/>
                          <a:cs typeface="+mn-cs"/>
                        </a:rPr>
                        <a:t>Social Distancing</a:t>
                      </a:r>
                    </a:p>
                    <a:p>
                      <a:r>
                        <a:rPr lang="en-US" sz="1000" i="0" kern="1200" dirty="0">
                          <a:solidFill>
                            <a:schemeClr val="tx1"/>
                          </a:solidFill>
                          <a:effectLst/>
                          <a:latin typeface="+mn-lt"/>
                          <a:ea typeface="+mn-ea"/>
                          <a:cs typeface="+mn-cs"/>
                        </a:rPr>
                        <a:t>As we move from an acute to potentially chronic outbreak of COVID-19, Trinity Health wants to emphasize the importance of continuing social distancing. Social distancing is when people limit contact with others not in their immediate household and keep apart from others when in public. COVID-19 has no vaccine or known cure, making social distancing one of the most helpful tools against the spread of this virus.  </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60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Huddle Team Priorities</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Suggest a process improvement for the team</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Share an idea or best-practice</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a question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10000"/>
                        </a:lnSpc>
                        <a:spcBef>
                          <a:spcPts val="600"/>
                        </a:spcBef>
                        <a:spcAft>
                          <a:spcPts val="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Possibly include:</a:t>
                      </a:r>
                      <a:b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b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different colleague to lead this section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722095961"/>
                  </a:ext>
                </a:extLst>
              </a:tr>
              <a:tr h="150380">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0000"/>
                        </a:lnSpc>
                        <a:spcBef>
                          <a:spcPts val="0"/>
                        </a:spcBef>
                        <a:spcAft>
                          <a:spcPts val="0"/>
                        </a:spcAft>
                      </a:pPr>
                      <a:r>
                        <a:rPr lang="en-US" sz="2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a:noFill/>
                    </a:lnT>
                    <a:lnB>
                      <a:noFill/>
                    </a:lnB>
                  </a:tcPr>
                </a:tc>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27159095"/>
                  </a:ext>
                </a:extLst>
              </a:tr>
              <a:tr h="272577">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Regional/Local Ministry Focus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a:t>
                      </a:r>
                      <a:r>
                        <a:rPr lang="en-US" sz="1100" b="1" dirty="0" err="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MarComm</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 Please Fill In]</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indent="0">
                        <a:lnSpc>
                          <a:spcPct val="110000"/>
                        </a:lnSpc>
                        <a:spcBef>
                          <a:spcPts val="0"/>
                        </a:spcBef>
                        <a:spcAft>
                          <a:spcPts val="0"/>
                        </a:spcAft>
                      </a:pPr>
                      <a:r>
                        <a:rPr lang="en-US" sz="9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Safety and Resiliency</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289719673"/>
                  </a:ext>
                </a:extLst>
              </a:tr>
              <a:tr h="1567336">
                <a:tc>
                  <a:txBody>
                    <a:bodyPr/>
                    <a:lstStyle/>
                    <a:p>
                      <a:pPr marL="0" marR="0" indent="0">
                        <a:lnSpc>
                          <a:spcPct val="110000"/>
                        </a:lnSpc>
                        <a:spcBef>
                          <a:spcPts val="0"/>
                        </a:spcBef>
                        <a:spcAft>
                          <a:spcPts val="60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Regional leadership priorities. Examples:</a:t>
                      </a:r>
                      <a:endParaRPr lang="en-US" sz="1000" dirty="0">
                        <a:solidFill>
                          <a:srgbClr val="0F243E"/>
                        </a:solidFill>
                        <a:effectLst/>
                        <a:latin typeface="+mn-lt"/>
                        <a:ea typeface="Times New Roman" panose="02020603050405020304" pitchFamily="18" charset="0"/>
                        <a:cs typeface="Times New Roman" panose="02020603050405020304" pitchFamily="18" charset="0"/>
                      </a:endParaRPr>
                    </a:p>
                    <a:p>
                      <a:r>
                        <a:rPr lang="en-US" sz="1000" b="0" i="0" u="none" strike="noStrike" kern="1200" dirty="0">
                          <a:solidFill>
                            <a:schemeClr val="tx1"/>
                          </a:solidFill>
                          <a:effectLst/>
                          <a:latin typeface="+mn-lt"/>
                          <a:ea typeface="+mn-ea"/>
                          <a:cs typeface="+mn-cs"/>
                        </a:rPr>
                        <a:t>Inpatient PUIs with testing pending - </a:t>
                      </a:r>
                    </a:p>
                    <a:p>
                      <a:r>
                        <a:rPr lang="en-US" sz="1000" b="0" i="0" u="none" strike="noStrike" kern="1200" dirty="0">
                          <a:solidFill>
                            <a:schemeClr val="tx1"/>
                          </a:solidFill>
                          <a:effectLst/>
                          <a:latin typeface="+mn-lt"/>
                          <a:ea typeface="+mn-ea"/>
                          <a:cs typeface="+mn-cs"/>
                        </a:rPr>
                        <a:t>Inpatient confirmed cases - </a:t>
                      </a:r>
                    </a:p>
                    <a:p>
                      <a:r>
                        <a:rPr lang="en-US" sz="1000" b="0" i="0" u="none" strike="noStrike" kern="1200" dirty="0">
                          <a:solidFill>
                            <a:schemeClr val="tx1"/>
                          </a:solidFill>
                          <a:effectLst/>
                          <a:latin typeface="+mn-lt"/>
                          <a:ea typeface="+mn-ea"/>
                          <a:cs typeface="+mn-cs"/>
                        </a:rPr>
                        <a:t>Confirmed cases sent home for isolation - </a:t>
                      </a:r>
                    </a:p>
                    <a:p>
                      <a:r>
                        <a:rPr lang="en-US" sz="1000" b="0" i="0" u="none" strike="noStrike" kern="1200" dirty="0">
                          <a:solidFill>
                            <a:schemeClr val="tx1"/>
                          </a:solidFill>
                          <a:effectLst/>
                          <a:latin typeface="+mn-lt"/>
                          <a:ea typeface="+mn-ea"/>
                          <a:cs typeface="+mn-cs"/>
                        </a:rPr>
                        <a:t>PUIs sent home for isolation - </a:t>
                      </a:r>
                    </a:p>
                    <a:p>
                      <a:pPr marL="0" marR="0" indent="0">
                        <a:lnSpc>
                          <a:spcPct val="110000"/>
                        </a:lnSpc>
                        <a:spcBef>
                          <a:spcPts val="600"/>
                        </a:spcBef>
                        <a:spcAft>
                          <a:spcPts val="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Always include:</a:t>
                      </a:r>
                      <a:r>
                        <a:rPr lang="en-US" sz="1000" dirty="0">
                          <a:solidFill>
                            <a:srgbClr val="0F243E"/>
                          </a:solidFill>
                          <a:effectLst/>
                          <a:latin typeface="+mn-lt"/>
                          <a:ea typeface="Times New Roman" panose="02020603050405020304" pitchFamily="18" charset="0"/>
                          <a:cs typeface="Times New Roman" panose="02020603050405020304" pitchFamily="18" charset="0"/>
                        </a:rPr>
                        <a:t> </a:t>
                      </a:r>
                      <a:br>
                        <a:rPr lang="en-US" sz="1000" dirty="0">
                          <a:solidFill>
                            <a:srgbClr val="0F243E"/>
                          </a:solidFill>
                          <a:effectLst/>
                          <a:latin typeface="+mn-lt"/>
                          <a:ea typeface="Times New Roman" panose="02020603050405020304" pitchFamily="18" charset="0"/>
                          <a:cs typeface="Times New Roman" panose="02020603050405020304" pitchFamily="18" charset="0"/>
                        </a:rPr>
                      </a:br>
                      <a:r>
                        <a:rPr lang="en-US" sz="1000" dirty="0">
                          <a:solidFill>
                            <a:srgbClr val="0F243E"/>
                          </a:solidFill>
                          <a:effectLst/>
                          <a:latin typeface="+mn-lt"/>
                          <a:ea typeface="Times New Roman" panose="02020603050405020304" pitchFamily="18" charset="0"/>
                          <a:cs typeface="Times New Roman" panose="02020603050405020304" pitchFamily="18" charset="0"/>
                        </a:rPr>
                        <a:t>Recognition and thank you</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lvl="0"/>
                      <a:r>
                        <a:rPr lang="en-US" sz="1000" b="1" i="0" kern="1200" dirty="0">
                          <a:solidFill>
                            <a:schemeClr val="tx1"/>
                          </a:solidFill>
                          <a:effectLst/>
                          <a:latin typeface="+mn-lt"/>
                          <a:ea typeface="+mn-ea"/>
                          <a:cs typeface="+mn-cs"/>
                        </a:rPr>
                        <a:t>Live Your </a:t>
                      </a:r>
                      <a:r>
                        <a:rPr lang="en-US" sz="1000" b="1" i="0" kern="1200">
                          <a:solidFill>
                            <a:schemeClr val="tx1"/>
                          </a:solidFill>
                          <a:effectLst/>
                          <a:latin typeface="+mn-lt"/>
                          <a:ea typeface="+mn-ea"/>
                          <a:cs typeface="+mn-cs"/>
                        </a:rPr>
                        <a:t>Whole Life: </a:t>
                      </a:r>
                      <a:r>
                        <a:rPr lang="en-US" sz="1000" b="1" i="1" kern="1200" dirty="0">
                          <a:solidFill>
                            <a:schemeClr val="tx1"/>
                          </a:solidFill>
                          <a:effectLst/>
                          <a:latin typeface="+mn-lt"/>
                          <a:ea typeface="+mn-ea"/>
                          <a:cs typeface="+mn-cs"/>
                        </a:rPr>
                        <a:t>Dispel the Stigma; Be an Advocate for Mental Health</a:t>
                      </a:r>
                    </a:p>
                    <a:p>
                      <a:pPr lvl="0"/>
                      <a:r>
                        <a:rPr lang="en-US" sz="1000" b="0" i="0" kern="1200" dirty="0">
                          <a:solidFill>
                            <a:schemeClr val="tx1"/>
                          </a:solidFill>
                          <a:effectLst/>
                          <a:latin typeface="+mn-lt"/>
                          <a:ea typeface="+mn-ea"/>
                          <a:cs typeface="+mn-cs"/>
                        </a:rPr>
                        <a:t>Mental health, also known as emotional or behavioral health, is a vital part of one’s overall health. However, mental health problems may make people think, feel and act differently than they normally do. To learn more about what mental health problems are, what may cause them, and the many different kinds of help, treatment and support available, join Trinity Health and </a:t>
                      </a:r>
                      <a:r>
                        <a:rPr lang="en-US" sz="1000" b="0" i="0" kern="1200" dirty="0" err="1">
                          <a:solidFill>
                            <a:schemeClr val="tx1"/>
                          </a:solidFill>
                          <a:effectLst/>
                          <a:latin typeface="+mn-lt"/>
                          <a:ea typeface="+mn-ea"/>
                          <a:cs typeface="+mn-cs"/>
                        </a:rPr>
                        <a:t>Carebridge</a:t>
                      </a:r>
                      <a:r>
                        <a:rPr lang="en-US" sz="1000" b="0" i="0" kern="1200" dirty="0">
                          <a:solidFill>
                            <a:schemeClr val="tx1"/>
                          </a:solidFill>
                          <a:effectLst/>
                          <a:latin typeface="+mn-lt"/>
                          <a:ea typeface="+mn-ea"/>
                          <a:cs typeface="+mn-cs"/>
                        </a:rPr>
                        <a:t>, our Employee Assistance Program, for the Live Your Whole Life Dispel the Stigma; Be an Advocate for Mental Health web-based seminar on May 12 from noon to 1 p.m. ET. </a:t>
                      </a: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499978069"/>
                  </a:ext>
                </a:extLst>
              </a:tr>
            </a:tbl>
          </a:graphicData>
        </a:graphic>
      </p:graphicFrame>
    </p:spTree>
    <p:extLst>
      <p:ext uri="{BB962C8B-B14F-4D97-AF65-F5344CB8AC3E}">
        <p14:creationId xmlns:p14="http://schemas.microsoft.com/office/powerpoint/2010/main" val="1511998269"/>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64373A73C01254EA995FD278E8C7249" ma:contentTypeVersion="9" ma:contentTypeDescription="Create a new document." ma:contentTypeScope="" ma:versionID="a0bb82db7e6600b2c7f39b9cb9b37bdc">
  <xsd:schema xmlns:xsd="http://www.w3.org/2001/XMLSchema" xmlns:xs="http://www.w3.org/2001/XMLSchema" xmlns:p="http://schemas.microsoft.com/office/2006/metadata/properties" xmlns:ns2="f560143e-da0a-427f-855e-dadb269e570d" targetNamespace="http://schemas.microsoft.com/office/2006/metadata/properties" ma:root="true" ma:fieldsID="ff041a11b070fcef1d68eb34a8fadb66" ns2:_="">
    <xsd:import namespace="f560143e-da0a-427f-855e-dadb269e570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60143e-da0a-427f-855e-dadb269e57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C88FC6E-F497-4A21-9773-B9F3D9265D33}">
  <ds:schemaRefs>
    <ds:schemaRef ds:uri="http://schemas.microsoft.com/sharepoint/v3/contenttype/forms"/>
  </ds:schemaRefs>
</ds:datastoreItem>
</file>

<file path=customXml/itemProps2.xml><?xml version="1.0" encoding="utf-8"?>
<ds:datastoreItem xmlns:ds="http://schemas.openxmlformats.org/officeDocument/2006/customXml" ds:itemID="{A189451C-B86D-43F5-AA06-34D722258368}">
  <ds:schemaRefs>
    <ds:schemaRef ds:uri="2f9963b4-3c35-4578-b1ba-a166f880c2d2"/>
    <ds:schemaRef ds:uri="http://purl.org/dc/terms/"/>
    <ds:schemaRef ds:uri="http://purl.org/dc/elements/1.1/"/>
    <ds:schemaRef ds:uri="http://schemas.microsoft.com/office/2006/documentManagement/types"/>
    <ds:schemaRef ds:uri="http://schemas.microsoft.com/office/infopath/2007/PartnerControls"/>
    <ds:schemaRef ds:uri="e6ab4244-9723-42db-8dd8-af501f8ebc00"/>
    <ds:schemaRef ds:uri="http://schemas.microsoft.com/office/2006/metadata/properties"/>
    <ds:schemaRef ds:uri="http://purl.org/dc/dcmitype/"/>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DD3F87EC-C21C-4853-9DF0-2AA4CEFA56BD}"/>
</file>

<file path=docProps/app.xml><?xml version="1.0" encoding="utf-8"?>
<Properties xmlns="http://schemas.openxmlformats.org/officeDocument/2006/extended-properties" xmlns:vt="http://schemas.openxmlformats.org/officeDocument/2006/docPropsVTypes">
  <Template>TrinityHealth_PPTtemplate.potx</Template>
  <TotalTime>1225</TotalTime>
  <Words>297</Words>
  <Application>Microsoft Office PowerPoint</Application>
  <PresentationFormat>On-screen Show (16:9)</PresentationFormat>
  <Paragraphs>30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Symbol</vt:lpstr>
      <vt:lpstr>Main Content Slide Layout</vt:lpstr>
      <vt:lpstr>Trinity Health Leadership System Huddle Notes</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Stefanie Frenkel</cp:lastModifiedBy>
  <cp:revision>100</cp:revision>
  <cp:lastPrinted>2015-03-20T16:41:08Z</cp:lastPrinted>
  <dcterms:created xsi:type="dcterms:W3CDTF">2015-06-01T18:54:58Z</dcterms:created>
  <dcterms:modified xsi:type="dcterms:W3CDTF">2020-05-11T13:47:57Z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0x010100F64373A73C01254EA995FD278E8C7249</vt:lpwstr>
  </property>
  <property fmtid="{D5CDD505-2E9C-101B-9397-08002B2CF9AE}" pid="3" name="_dlc_DocIdItemGuid">
    <vt:lpwstr>13334aa1-c854-4350-9b84-cf13f57fa411</vt:lpwstr>
  </property>
</Properties>
</file>