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9"/>
  </p:notesMasterIdLst>
  <p:handoutMasterIdLst>
    <p:handoutMasterId r:id="rId20"/>
  </p:handoutMasterIdLst>
  <p:sldIdLst>
    <p:sldId id="306" r:id="rId7"/>
    <p:sldId id="316" r:id="rId8"/>
    <p:sldId id="383" r:id="rId9"/>
    <p:sldId id="345" r:id="rId10"/>
    <p:sldId id="366" r:id="rId11"/>
    <p:sldId id="387" r:id="rId12"/>
    <p:sldId id="384" r:id="rId13"/>
    <p:sldId id="386" r:id="rId14"/>
    <p:sldId id="385" r:id="rId15"/>
    <p:sldId id="423" r:id="rId16"/>
    <p:sldId id="424" r:id="rId17"/>
    <p:sldId id="422" r:id="rId18"/>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7" clrIdx="0">
    <p:extLst>
      <p:ext uri="{19B8F6BF-5375-455C-9EA6-DF929625EA0E}">
        <p15:presenceInfo xmlns:p15="http://schemas.microsoft.com/office/powerpoint/2012/main" userId="S::tolasuz@trinity-health.org::13a69b62-492e-47ac-bdfa-d669fbf05bf3" providerId="AD"/>
      </p:ext>
    </p:extLst>
  </p:cmAuthor>
  <p:cmAuthor id="2" name="Brandi Bonney" initials="BB" lastIdx="4" clrIdx="1">
    <p:extLst>
      <p:ext uri="{19B8F6BF-5375-455C-9EA6-DF929625EA0E}">
        <p15:presenceInfo xmlns:p15="http://schemas.microsoft.com/office/powerpoint/2012/main" userId="S::Brandi.Bonney@trinity-health.org::0ec9ea29-772f-4ef7-8fa0-966b54ddb480" providerId="AD"/>
      </p:ext>
    </p:extLst>
  </p:cmAuthor>
  <p:cmAuthor id="3" name="Ellen M. Downey" initials="EMD" lastIdx="1" clrIdx="2">
    <p:extLst>
      <p:ext uri="{19B8F6BF-5375-455C-9EA6-DF929625EA0E}">
        <p15:presenceInfo xmlns:p15="http://schemas.microsoft.com/office/powerpoint/2012/main" userId="S::downeye@trinity-health.org::48128f91-47bd-48fd-9831-ac95a663a4cb" providerId="AD"/>
      </p:ext>
    </p:extLst>
  </p:cmAuthor>
  <p:cmAuthor id="4" name="Kira Brock" initials="KB" lastIdx="11" clrIdx="3">
    <p:extLst>
      <p:ext uri="{19B8F6BF-5375-455C-9EA6-DF929625EA0E}">
        <p15:presenceInfo xmlns:p15="http://schemas.microsoft.com/office/powerpoint/2012/main" userId="S::Kira@techworldinc.com::ef417a9b-9071-4b39-9f15-db9dc2a27d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89894" autoAdjust="0"/>
  </p:normalViewPr>
  <p:slideViewPr>
    <p:cSldViewPr snapToGrid="0" snapToObjects="1" showGuides="1">
      <p:cViewPr varScale="1">
        <p:scale>
          <a:sx n="111" d="100"/>
          <a:sy n="111" d="100"/>
        </p:scale>
        <p:origin x="114" y="504"/>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7/23/2021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7/23/2021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7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En este episodio, hablamos sobre mucha información de alto nivel sobre el modo en que funcionan los planes médicos. Para mirar con más detalles cada uno de los planes médicos, asegúrese de mirar el siguiente episodio de la serie de videos, Planes médicos y de farmacia, parte 2. O revise su información para nuevos empleados. </a:t>
            </a:r>
          </a:p>
          <a:p>
            <a:endParaRPr lang="en-US" dirty="0"/>
          </a:p>
          <a:p>
            <a:r>
              <a:rPr lang="es-US"/>
              <a:t>Y no olvide ver todos los episodios de la serie de videos, para que pueda tomar una decisión informada sobre los beneficios que sean adecuados para usted y su familia. </a:t>
            </a:r>
          </a:p>
          <a:p>
            <a:endParaRPr lang="en-US" dirty="0"/>
          </a:p>
          <a:p>
            <a:endParaRPr lang="en-US" dirty="0"/>
          </a:p>
          <a:p>
            <a:endParaRPr lang="en-US" dirty="0"/>
          </a:p>
          <a:p>
            <a:endParaRPr lang="en-US" dirty="0"/>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En este episodio, daremos un vistazo de alto nivel a los planes médicos estándares que tiene disponibles. También revisaremos algunas características clave de los planes, como las siguientes:</a:t>
            </a:r>
          </a:p>
          <a:p>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dirty="0"/>
              <a:t>La red clínicamente integrada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dirty="0"/>
              <a:t>Tres niveles de beneficios médicos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dirty="0"/>
              <a:t>Costos médicos de bolsillo, incluidas primas, deducibles, coseguro y copagos</a:t>
            </a:r>
          </a:p>
          <a:p>
            <a:pPr marL="0" indent="0">
              <a:buFont typeface="Arial" panose="020B0604020202020204" pitchFamily="34" charset="0"/>
              <a:buNone/>
            </a:pPr>
            <a:endParaRPr lang="en-US" dirty="0"/>
          </a:p>
          <a:p>
            <a:endParaRPr lang="en-US" dirty="0"/>
          </a:p>
          <a:p>
            <a:endParaRPr lang="en-US" dirty="0"/>
          </a:p>
          <a:p>
            <a:endParaRPr lang="en-US" dirty="0"/>
          </a:p>
          <a:p>
            <a:r>
              <a:rPr lang="es-US" dirty="0"/>
              <a:t>23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baseline="0" dirty="0"/>
              <a:t>Primero, demos un vistazo a las ofertas de planes médicos. </a:t>
            </a:r>
          </a:p>
          <a:p>
            <a:endParaRPr lang="en-US" baseline="0" dirty="0"/>
          </a:p>
          <a:p>
            <a:r>
              <a:rPr lang="es-US" baseline="0" dirty="0"/>
              <a:t>Cada persona tiene diferentes necesidades. Es por eso que Trinity Health ofrece tres planes médicos estándares a los colegas de todo el país.  Puede escoger entre:</a:t>
            </a:r>
          </a:p>
          <a:p>
            <a:endParaRPr lang="en-US" baseline="0" dirty="0"/>
          </a:p>
          <a:p>
            <a:pPr marL="171450" indent="-171450">
              <a:buFont typeface="Arial" panose="020B0604020202020204" pitchFamily="34" charset="0"/>
              <a:buChar char="•"/>
            </a:pPr>
            <a:r>
              <a:rPr lang="es-US" baseline="0" dirty="0"/>
              <a:t>El Plan tradicional</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dirty="0"/>
              <a:t>El Plan de ahorro para gastos médicos</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s-US" baseline="0" dirty="0"/>
              <a:t>Y el Plan esencial</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r>
              <a:rPr lang="es-US" baseline="0" dirty="0"/>
              <a:t>Es importante destacar que Trinity Health tiene seguro propio y ha contratado a un tercero administrador, también llamado TPA, para que administre los planes médicos.  Según su ministerio, su TPA podría ser Blue Cross </a:t>
            </a:r>
            <a:r>
              <a:rPr lang="es-US" baseline="0" dirty="0" err="1"/>
              <a:t>of</a:t>
            </a:r>
            <a:r>
              <a:rPr lang="es-US" baseline="0" dirty="0"/>
              <a:t> Michigan, Aetna u otro TPA.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dirty="0"/>
              <a:t>Los tres planes médicos estándares incluyen cobertura de farmacia administrada por </a:t>
            </a:r>
            <a:r>
              <a:rPr lang="es-US" baseline="0" dirty="0" err="1"/>
              <a:t>OptumRx</a:t>
            </a:r>
            <a:r>
              <a:rPr lang="es-US" baseline="0" dirty="0"/>
              <a:t>.</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s-US" baseline="0" dirty="0"/>
              <a:t>El TPA realiza determinadas funciones administrativas, como el procesamiento de reclamos, atención al cliente y políticas médicas. </a:t>
            </a: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s-US" baseline="0" dirty="0"/>
              <a:t>55 segundos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155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baseline="0" dirty="0"/>
              <a:t>Ahora, veamos rápidamente cada uno de los tres planes médicos estándares.</a:t>
            </a:r>
          </a:p>
          <a:p>
            <a:endParaRPr lang="en-US" baseline="0" dirty="0"/>
          </a:p>
          <a:p>
            <a:r>
              <a:rPr lang="es-US" baseline="0" dirty="0"/>
              <a:t>Hay dos maneras en que los colegas pagamos el seguro médico. A través de deducciones de la nómina y, además, al momento de recibir el servicio a través de copagos, deducibles, etc.</a:t>
            </a:r>
          </a:p>
          <a:p>
            <a:endParaRPr lang="en-US" baseline="0" dirty="0"/>
          </a:p>
          <a:p>
            <a:r>
              <a:rPr lang="es-US" baseline="0" dirty="0"/>
              <a:t>Con el Plan tradicional, paga más con cada cheque de pago, pero menos al momento de recibir el servicio.  Le conviene escoger este plan si le interesa tener menos costos al momento de usar el seguro.</a:t>
            </a:r>
          </a:p>
          <a:p>
            <a:endParaRPr lang="en-US" baseline="0" dirty="0"/>
          </a:p>
          <a:p>
            <a:r>
              <a:rPr lang="es-US" baseline="0" dirty="0"/>
              <a:t>El Plan de ahorro para gastos médicos es un plan de salud con deducible alto. Con este plan, paga menos de prima con cada cheque de pago, pero más al momento de recibir el servicio, hasta que alcanza el deducible. </a:t>
            </a:r>
          </a:p>
          <a:p>
            <a:endParaRPr lang="en-US" baseline="0" dirty="0"/>
          </a:p>
          <a:p>
            <a:r>
              <a:rPr lang="es-US" baseline="0" dirty="0"/>
              <a:t>Si se inscribe en el Plan de ahorro para gastos médicos, tiene automáticamente una cuenta de ahorro para gastos médicos o HSA para ayudarlo a pagar costos de atención médica actuales o futuros. Trinity Health hará un aporte a su HSA en función del nivel de cobertura que usted elija.</a:t>
            </a:r>
          </a:p>
          <a:p>
            <a:endParaRPr lang="en-US" baseline="0" dirty="0"/>
          </a:p>
          <a:p>
            <a:r>
              <a:rPr lang="es-US" baseline="0" dirty="0"/>
              <a:t>Le conviene escoger el Plan de ahorro para gastos médicos para hacer aportes a la HSA y maximizar su ventaja impositiva mientras ahorra para gastos de atención médica actuales y futuros.</a:t>
            </a:r>
          </a:p>
          <a:p>
            <a:endParaRPr lang="en-US" baseline="0" dirty="0"/>
          </a:p>
          <a:p>
            <a:r>
              <a:rPr lang="es-US" baseline="0" dirty="0"/>
              <a:t>Con el Plan esencial, pagará el menor monto con cada cheque de pago, pero más al momento de recibir el servicio. Le conviene escoger este plan si le interesa hacer menos aportes de nómina. </a:t>
            </a:r>
          </a:p>
          <a:p>
            <a:endParaRPr lang="en-US" baseline="0" dirty="0"/>
          </a:p>
          <a:p>
            <a:r>
              <a:rPr lang="es-US" baseline="0" dirty="0"/>
              <a:t>Los colegas que cumplen con determinados requisitos relacionados con los ingresos podrían calificar para el Plan de asistencia esencial, que incluye una cuenta de reembolso por gastos médicos o HRA financiada por Trinity Health, para ayudar a pagar gastos médicos. </a:t>
            </a:r>
          </a:p>
          <a:p>
            <a:endParaRPr lang="en-US" baseline="0" dirty="0"/>
          </a:p>
          <a:p>
            <a:endParaRPr lang="en-US" baseline="0" dirty="0"/>
          </a:p>
          <a:p>
            <a:endParaRPr lang="en-US" baseline="0" dirty="0"/>
          </a:p>
          <a:p>
            <a:endParaRPr lang="en-US" baseline="0" dirty="0"/>
          </a:p>
          <a:p>
            <a:r>
              <a:rPr lang="es-US" baseline="0" dirty="0"/>
              <a:t>90 segundos</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389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Una característica clave de todos los planes estándares de Trinity Health es que incluyen niveles de redes médicas.</a:t>
            </a:r>
          </a:p>
          <a:p>
            <a:endParaRPr lang="en-US" dirty="0"/>
          </a:p>
          <a:p>
            <a:r>
              <a:rPr lang="es-US" dirty="0"/>
              <a:t>Cada nivel ofrece la opción de elegir dónde recibir atención.</a:t>
            </a:r>
          </a:p>
          <a:p>
            <a:endParaRPr lang="en-US" dirty="0"/>
          </a:p>
          <a:p>
            <a:r>
              <a:rPr lang="es-US" dirty="0"/>
              <a:t>Usted recibe beneficios del nivel más alto cuando usa la red de nivel 1, que incluye centros y proveedores participantes de la red de Trinity Health que forman parte de la red clínicamente integrada. Cuando se atiende con proveedores del nivel 1, tiene los deducibles y copagos más bajos. </a:t>
            </a:r>
          </a:p>
          <a:p>
            <a:endParaRPr lang="en-US" dirty="0"/>
          </a:p>
          <a:p>
            <a:r>
              <a:rPr lang="es-US" dirty="0"/>
              <a:t>El nivel 2 incluye proveedores dentro de la red del tercero administrador aplicable de Trinity Health, como Blue Cross Blue </a:t>
            </a:r>
            <a:r>
              <a:rPr lang="es-US" dirty="0" err="1"/>
              <a:t>Shield</a:t>
            </a:r>
            <a:r>
              <a:rPr lang="es-US" dirty="0"/>
              <a:t> o Aetna.</a:t>
            </a:r>
          </a:p>
          <a:p>
            <a:endParaRPr lang="en-US" dirty="0"/>
          </a:p>
          <a:p>
            <a:r>
              <a:rPr lang="es-US" dirty="0"/>
              <a:t>El nivel 3 incluye todos los demás proveedores fuera de la red. Tendrá los deducibles y copagos más altos cuando se atienda con proveedores de nivel 3.</a:t>
            </a:r>
          </a:p>
          <a:p>
            <a:endParaRPr lang="en-US" dirty="0"/>
          </a:p>
          <a:p>
            <a:endParaRPr lang="en-US" dirty="0"/>
          </a:p>
          <a:p>
            <a:r>
              <a:rPr lang="es-US" dirty="0"/>
              <a:t>53 segundos</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3076393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Es fácil buscar proveedores médicos. Encontrará instrucciones detalladas en el portal para colegas HR4U.</a:t>
            </a:r>
          </a:p>
          <a:p>
            <a:endParaRPr lang="en-US" dirty="0"/>
          </a:p>
          <a:p>
            <a:r>
              <a:rPr lang="es-US"/>
              <a:t>Para comenzar con la búsqueda, tan solo visite el sitio web del TPA de su plan médico o puede llamar a su equipo de atención al cliente. </a:t>
            </a:r>
          </a:p>
          <a:p>
            <a:endParaRPr lang="en-US" dirty="0"/>
          </a:p>
          <a:p>
            <a:r>
              <a:rPr lang="es-US"/>
              <a:t>Los proveedores dentro de la red estarán designados como de nivel uno o de nivel dos en el sitio web del plan médico. </a:t>
            </a:r>
          </a:p>
          <a:p>
            <a:endParaRPr lang="en-US" dirty="0"/>
          </a:p>
          <a:p>
            <a:r>
              <a:rPr lang="es-US"/>
              <a:t>Otros proveedores que no se exhiban se consideran de nivel tres o fuera de la red. Como se mencionó antes, puede atenderse con proveedores de nivel tres, pero pagará los deducibles y copagos más altos cuando lo haga. </a:t>
            </a:r>
          </a:p>
          <a:p>
            <a:endParaRPr lang="en-US" dirty="0"/>
          </a:p>
          <a:p>
            <a:r>
              <a:rPr lang="es-US"/>
              <a:t>Por último, hay algunos proveedores que no están cubiertos en ningún nivel, como Cancer Treatment Centers of America. </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1610775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Todos los planes médicos estándares de Trinity Health recomiendan el uso de proveedores de la red clínicamente integrada. Estos centros y médicos se han asociado con nuestros Ministerios de Salud para mejorar la salud de nuestros colegas y de las comunidades en las que viven y trabajan. </a:t>
            </a:r>
          </a:p>
          <a:p>
            <a:endParaRPr lang="en-US" dirty="0"/>
          </a:p>
          <a:p>
            <a:r>
              <a:rPr lang="es-US" dirty="0"/>
              <a:t>Buscar atención dentro de la red clínicamente integrada puede ayudarlos a usted y a su médico a tomar decisiones de atención médica que aseguran que tenga acceso a la atención adecuada en el momento adecuado y en el lugar adecuado.</a:t>
            </a:r>
          </a:p>
          <a:p>
            <a:endParaRPr lang="en-US" dirty="0"/>
          </a:p>
          <a:p>
            <a:r>
              <a:rPr lang="es-US" dirty="0"/>
              <a:t>Además, al usar nuestra red clínicamente integrada, usted pagará </a:t>
            </a:r>
            <a:r>
              <a:rPr lang="es-US" strike="noStrike" dirty="0"/>
              <a:t>los copagos, deducibles, etc. más bajos </a:t>
            </a:r>
            <a:r>
              <a:rPr lang="es-US" dirty="0"/>
              <a:t>por la atención que recibe, ya que estos proveedores forman parte de la red de nivel 1. </a:t>
            </a:r>
          </a:p>
          <a:p>
            <a:endParaRPr lang="en-US" dirty="0"/>
          </a:p>
          <a:p>
            <a:endParaRPr lang="en-US" dirty="0"/>
          </a:p>
          <a:p>
            <a:endParaRPr lang="en-US" dirty="0"/>
          </a:p>
          <a:p>
            <a:endParaRPr lang="en-US" dirty="0"/>
          </a:p>
          <a:p>
            <a:r>
              <a:rPr lang="es-US" dirty="0"/>
              <a:t>41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438993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Ahora que ya hemos revisado las cuestiones básicas del plan médico, hablemos sobre el costo. </a:t>
            </a:r>
          </a:p>
          <a:p>
            <a:endParaRPr lang="en-US" dirty="0"/>
          </a:p>
          <a:p>
            <a:r>
              <a:rPr lang="es-US" dirty="0"/>
              <a:t>El gráfico de esta diapositiva muestra de qué modo usted y Trinity Health comparten el costo de las primas y de la cobertura. Tenga en cuenta que sus costos variarán según el plan que seleccione y la red a la que tenga acceso en el momento del servicio. </a:t>
            </a:r>
          </a:p>
          <a:p>
            <a:endParaRPr lang="en-US" dirty="0"/>
          </a:p>
          <a:p>
            <a:r>
              <a:rPr lang="es-US" dirty="0"/>
              <a:t>Como se muestra en la línea superior, Trinity Health y usted pagan las primas médicas y de farmacia durante todo el año.  La parte de las primas de la cobertura que le corresponde a usted se deduce de cada cheque de pago. </a:t>
            </a:r>
          </a:p>
          <a:p>
            <a:endParaRPr lang="en-US" dirty="0"/>
          </a:p>
          <a:p>
            <a:r>
              <a:rPr lang="es-US" dirty="0"/>
              <a:t>La línea inferior muestra de qué modo Trinity Health y usted pagan costos a medida que recibe atención durante todo el año. Sus costos incluyen deducibles, coseguro y copagos. Una vez que alcanza el máximo anual de gastos de bolsillo, Trinity Health paga el 100 % de sus costos médicos.  </a:t>
            </a:r>
          </a:p>
          <a:p>
            <a:endParaRPr lang="en-US" dirty="0"/>
          </a:p>
          <a:p>
            <a:r>
              <a:rPr lang="es-US" dirty="0"/>
              <a:t>Encuestas demuestran que estos términos de seguro confunden a muchas personas.  Tomémonos un minuto para revisar algunos de los términos clave que debe saber para tomar una decisión informada sobre el plan médico que resulte mejor para usted y su familia. </a:t>
            </a:r>
          </a:p>
          <a:p>
            <a:endParaRPr lang="en-US" dirty="0"/>
          </a:p>
          <a:p>
            <a:endParaRPr lang="en-US" dirty="0"/>
          </a:p>
          <a:p>
            <a:r>
              <a:rPr lang="es-US" dirty="0"/>
              <a:t>65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50060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Primero está la prima, que es el monto que se debe pagar por el plan médico. Trinity Health y usted comparten este costo, y las primas se deducen de cada cheque de pago. </a:t>
            </a:r>
          </a:p>
          <a:p>
            <a:endParaRPr lang="en-US" dirty="0"/>
          </a:p>
          <a:p>
            <a:r>
              <a:rPr lang="es-US" dirty="0"/>
              <a:t>El deducible es el monto que usted paga por servicios de atención médica cubiertos antes de que el plan médico comience a pagar. Con un deducible de $1,000, por ejemplo, usted paga los primeros $1,000 de los servicios cubiertos. Después de pagar el deducible, suele pagar solo un copago o coseguro por los servicios cubiertos. Su plan médico paga el resto.</a:t>
            </a:r>
          </a:p>
          <a:p>
            <a:endParaRPr lang="en-US" dirty="0"/>
          </a:p>
          <a:p>
            <a:r>
              <a:rPr lang="es-US" dirty="0"/>
              <a:t>El coseguro es el porcentaje de los costos de un servicio de atención médica cubierto que usted paga después de haber pagado el deducible. Por ejemplo, si el monto permitido del plan médico para una visita en el consultorio es de $100 y usted alcanzó el deducible, el pago del coseguro del 20 % sería de $20. El plan médico paga el resto del monto permitido.</a:t>
            </a:r>
          </a:p>
          <a:p>
            <a:endParaRPr lang="en-US" dirty="0"/>
          </a:p>
          <a:p>
            <a:r>
              <a:rPr lang="es-US" dirty="0"/>
              <a:t>El copago es un monto fijo que usted paga por un servicio de atención médica cubierto. Los copagos pueden variar para diferentes servicios dentro del mismo plan, como medicamentos recetados, análisis de laboratorio y visitas a médicos de atención primaria y especialistas.</a:t>
            </a:r>
          </a:p>
          <a:p>
            <a:endParaRPr lang="en-US" dirty="0"/>
          </a:p>
          <a:p>
            <a:r>
              <a:rPr lang="es-US" dirty="0"/>
              <a:t>Por último, el máximo de gastos de bolsillo es el monto máximo que usted paga durante un año del plan antes de que el plan médico comience a pagar el 100 % de los beneficios médicos cubiertos.</a:t>
            </a:r>
          </a:p>
          <a:p>
            <a:endParaRPr lang="en-US" dirty="0"/>
          </a:p>
          <a:p>
            <a:endParaRPr lang="en-US" dirty="0"/>
          </a:p>
          <a:p>
            <a:r>
              <a:rPr lang="es-US" dirty="0"/>
              <a:t>90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39805750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7/23/2021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27147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Beneficios médicos y de farmacia: Parte 1</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a:xfrm>
            <a:off x="393408" y="999054"/>
            <a:ext cx="5907912" cy="3601521"/>
          </a:xfrm>
        </p:spPr>
        <p:txBody>
          <a:bodyPr>
            <a:normAutofit fontScale="92500" lnSpcReduction="10000"/>
          </a:bodyPr>
          <a:lstStyle/>
          <a:p>
            <a:pPr marL="0" indent="0">
              <a:buNone/>
            </a:pPr>
            <a:r>
              <a:rPr lang="es-US" sz="1400" dirty="0">
                <a:solidFill>
                  <a:schemeClr val="tx2"/>
                </a:solidFill>
              </a:rPr>
              <a:t>Viva toda su vida</a:t>
            </a:r>
          </a:p>
          <a:p>
            <a:r>
              <a:rPr lang="es-US" sz="1400" dirty="0">
                <a:highlight>
                  <a:srgbClr val="FFFF00"/>
                </a:highlight>
              </a:rPr>
              <a:t>Planes médicos y de farmacia, parte 2</a:t>
            </a:r>
          </a:p>
          <a:p>
            <a:r>
              <a:rPr lang="es-US" sz="1400" dirty="0"/>
              <a:t>Cuenta de ahorro para gastos médicos</a:t>
            </a:r>
          </a:p>
          <a:p>
            <a:r>
              <a:rPr lang="es-US" sz="1400" dirty="0"/>
              <a:t>Plan de asistencia esencial con cuenta de reembolso por gastos médicos</a:t>
            </a:r>
          </a:p>
          <a:p>
            <a:r>
              <a:rPr lang="es-US" sz="1400" dirty="0"/>
              <a:t>Cuentas de gastos flexibles</a:t>
            </a:r>
          </a:p>
          <a:p>
            <a:r>
              <a:rPr lang="es-US" sz="1400" dirty="0"/>
              <a:t>Beneficios dentales y de visión</a:t>
            </a:r>
          </a:p>
          <a:p>
            <a:r>
              <a:rPr lang="es-US" sz="1400" dirty="0"/>
              <a:t>Seguro de vida/por muerte accidental y desmembramiento (AD&amp;D)</a:t>
            </a:r>
          </a:p>
          <a:p>
            <a:r>
              <a:rPr lang="es-US" sz="1400" dirty="0"/>
              <a:t>Licencia laboral</a:t>
            </a:r>
          </a:p>
          <a:p>
            <a:r>
              <a:rPr lang="es-US" sz="1400" dirty="0"/>
              <a:t>Beneficios voluntarios</a:t>
            </a:r>
          </a:p>
          <a:p>
            <a:r>
              <a:rPr lang="es-US" sz="1400" dirty="0"/>
              <a:t>Programa de retiro</a:t>
            </a:r>
          </a:p>
          <a:p>
            <a:r>
              <a:rPr lang="es-US" sz="1400" dirty="0"/>
              <a:t>Programa de bienestar/asistencia al empleado</a:t>
            </a:r>
          </a:p>
          <a:p>
            <a:r>
              <a:rPr lang="es-US" sz="1400" dirty="0"/>
              <a:t>Otros beneficios</a:t>
            </a:r>
          </a:p>
          <a:p>
            <a:r>
              <a:rPr lang="es-US" sz="1400" dirty="0"/>
              <a:t>Elegibilidad e inscripción</a:t>
            </a:r>
          </a:p>
          <a:p>
            <a:pPr marL="0" indent="0">
              <a:buNone/>
            </a:pPr>
            <a:endParaRPr lang="en-US" sz="1400"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sz="2400"/>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sz="500"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z="600" smtClean="0"/>
              <a:pPr/>
              <a:t>10</a:t>
            </a:fld>
            <a:endParaRPr lang="en-US" sz="60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32500" lnSpcReduction="20000"/>
          </a:bodyPr>
          <a:lstStyle/>
          <a:p>
            <a:pPr marL="0" indent="0">
              <a:buNone/>
            </a:pPr>
            <a:r>
              <a:rPr lang="es-US" dirty="0"/>
              <a:t>La información que se proporciona en este resumen está diseñada para ayudarlo a comprender sus opciones de planes y programas de beneficios de bienestar de Trinity Health.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Health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dirty="0"/>
              <a:t>Para ver descripciones resumidas de planes y certificados de cobertura, visite el </a:t>
            </a:r>
            <a:r>
              <a:rPr lang="es-US" dirty="0">
                <a:highlight>
                  <a:srgbClr val="FFFF00"/>
                </a:highlight>
              </a:rPr>
              <a:t>portal para colegas HR4U en </a:t>
            </a:r>
            <a:r>
              <a:rPr lang="es-US" dirty="0">
                <a:highlight>
                  <a:srgbClr val="FFFF00"/>
                </a:highlight>
                <a:hlinkClick r:id="rId3"/>
              </a:rPr>
              <a:t>https://hr4u.trinity-health.org</a:t>
            </a:r>
            <a:r>
              <a:rPr lang="es-US"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Health Total Rewards </a:t>
            </a:r>
            <a:r>
              <a:rPr lang="es-US" dirty="0" err="1"/>
              <a:t>Benefits</a:t>
            </a:r>
            <a:r>
              <a:rPr lang="es-US" dirty="0"/>
              <a:t> &amp; Well-Being (Beneficios y bienestar de recompensas totales de Trinity Health), 20555 </a:t>
            </a:r>
            <a:r>
              <a:rPr lang="es-US" dirty="0" err="1"/>
              <a:t>Victor</a:t>
            </a:r>
            <a:r>
              <a:rPr lang="es-US" dirty="0"/>
              <a:t> Parkway, Livonia, MI 48152. No se le cobrará nada por las copias impresas.</a:t>
            </a:r>
          </a:p>
          <a:p>
            <a:pPr marL="0" indent="0">
              <a:buNone/>
            </a:pPr>
            <a:r>
              <a:rPr lang="es-US" dirty="0"/>
              <a:t>Todos los planes de salud grupales de Trinity Health proporcionan coordinación de la atención, administración de la atención, revisión de la utilización y servicios de derivación para ayudar a administrar la atención médica que se proporciona a miembros cubiertos. Al inscribirse en un plan de salud grupal de Trinity Health,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Health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Health y los profesionales afiliados a los centros de Trinity Health participan en determinadas redes clínicamente integradas. Puede que una red clínicamente integrada se comunique con usted con respecto a su atención médica, lo que incluye personas de un centro o proveedor de Trinity Health que estén brindando servicios para la red clínicamente integrada o directamente para el plan de salud grupal. Las personas que trabajan en un centro o proveedor de Trinity Health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©2019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11</a:t>
            </a:fld>
            <a:endParaRPr lang="en-US"/>
          </a:p>
        </p:txBody>
      </p:sp>
    </p:spTree>
    <p:extLst>
      <p:ext uri="{BB962C8B-B14F-4D97-AF65-F5344CB8AC3E}">
        <p14:creationId xmlns:p14="http://schemas.microsoft.com/office/powerpoint/2010/main" val="320080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a:xfrm>
            <a:off x="731677" y="852334"/>
            <a:ext cx="4828864" cy="2582844"/>
          </a:xfrm>
        </p:spPr>
        <p:txBody>
          <a:bodyPr/>
          <a:lstStyle/>
          <a:p>
            <a:r>
              <a:rPr lang="es-US" dirty="0"/>
              <a:t>Beneficios médicos y </a:t>
            </a:r>
            <a:br>
              <a:rPr lang="es-US" dirty="0"/>
            </a:br>
            <a:r>
              <a:rPr lang="es-US" dirty="0"/>
              <a:t>de farmacia: Parte 1</a:t>
            </a:r>
            <a:br>
              <a:rPr lang="es-US" dirty="0"/>
            </a:br>
            <a:r>
              <a:rPr lang="es-US" dirty="0"/>
              <a:t>- </a:t>
            </a:r>
            <a:r>
              <a:rPr lang="es-US" sz="2000" dirty="0"/>
              <a:t>Redes clínicamente integradas</a:t>
            </a:r>
            <a:br>
              <a:rPr lang="es-US" sz="2000" dirty="0"/>
            </a:br>
            <a:r>
              <a:rPr lang="es-US" sz="2000" dirty="0"/>
              <a:t>-  Tres niveles de beneficios médicos</a:t>
            </a:r>
            <a:br>
              <a:rPr lang="es-US" sz="2000" dirty="0"/>
            </a:br>
            <a:r>
              <a:rPr lang="es-US" sz="2000" dirty="0"/>
              <a:t>-  Costos médicos de bolsillo</a:t>
            </a:r>
            <a:br>
              <a:rPr lang="es-US" sz="2000" dirty="0"/>
            </a:br>
            <a:br>
              <a:rPr lang="es-US" dirty="0"/>
            </a:br>
            <a:endParaRPr lang="es-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s-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sz="600">
                <a:solidFill>
                  <a:srgbClr val="4D4F53">
                    <a:lumMod val="60000"/>
                    <a:lumOff val="40000"/>
                  </a:srgbClr>
                </a:solidFill>
                <a:latin typeface="Calibri"/>
              </a:rPr>
              <a:pPr defTabSz="342900"/>
              <a:t>3</a:t>
            </a:fld>
            <a:endParaRPr lang="en-US" sz="60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s-US" sz="500" dirty="0">
                <a:solidFill>
                  <a:srgbClr val="4D4F53">
                    <a:lumMod val="60000"/>
                    <a:lumOff val="40000"/>
                  </a:srgbClr>
                </a:solidFill>
                <a:latin typeface="Calibri"/>
              </a:rPr>
              <a:t>©2020 Trinity Health</a:t>
            </a:r>
          </a:p>
        </p:txBody>
      </p:sp>
      <p:sp>
        <p:nvSpPr>
          <p:cNvPr id="22" name="Title 4"/>
          <p:cNvSpPr>
            <a:spLocks noGrp="1"/>
          </p:cNvSpPr>
          <p:nvPr>
            <p:ph type="title"/>
          </p:nvPr>
        </p:nvSpPr>
        <p:spPr>
          <a:xfrm>
            <a:off x="756773" y="269440"/>
            <a:ext cx="7953244" cy="500634"/>
          </a:xfrm>
        </p:spPr>
        <p:txBody>
          <a:bodyPr/>
          <a:lstStyle/>
          <a:p>
            <a:r>
              <a:rPr lang="es-US" dirty="0">
                <a:latin typeface="Arial" panose="020B0604020202020204" pitchFamily="34" charset="0"/>
                <a:cs typeface="Arial" panose="020B0604020202020204" pitchFamily="34" charset="0"/>
              </a:rPr>
              <a:t>Beneficios de Trinity Health: Planes médicos</a:t>
            </a:r>
          </a:p>
        </p:txBody>
      </p:sp>
      <p:sp>
        <p:nvSpPr>
          <p:cNvPr id="26" name="Rectangle 7"/>
          <p:cNvSpPr>
            <a:spLocks noChangeArrowheads="1"/>
          </p:cNvSpPr>
          <p:nvPr/>
        </p:nvSpPr>
        <p:spPr bwMode="auto">
          <a:xfrm>
            <a:off x="872240" y="2218538"/>
            <a:ext cx="198882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600" b="1">
                <a:solidFill>
                  <a:srgbClr val="4D4F53"/>
                </a:solidFill>
                <a:cs typeface="Arial" panose="020B0604020202020204" pitchFamily="34" charset="0"/>
              </a:rPr>
              <a:t>Plan tradicional</a:t>
            </a:r>
          </a:p>
        </p:txBody>
      </p:sp>
      <p:grpSp>
        <p:nvGrpSpPr>
          <p:cNvPr id="27" name="Group 26"/>
          <p:cNvGrpSpPr/>
          <p:nvPr/>
        </p:nvGrpSpPr>
        <p:grpSpPr>
          <a:xfrm>
            <a:off x="1626620" y="1204878"/>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20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53252"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2000" b="1">
                  <a:solidFill>
                    <a:schemeClr val="accent4"/>
                  </a:solidFill>
                </a:rPr>
                <a:t>1</a:t>
              </a:r>
            </a:p>
          </p:txBody>
        </p:sp>
      </p:grpSp>
      <p:grpSp>
        <p:nvGrpSpPr>
          <p:cNvPr id="32" name="Group 31"/>
          <p:cNvGrpSpPr/>
          <p:nvPr/>
        </p:nvGrpSpPr>
        <p:grpSpPr>
          <a:xfrm>
            <a:off x="3881209" y="1211911"/>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20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36258" y="2083981"/>
              <a:ext cx="444995" cy="553997"/>
            </a:xfrm>
            <a:prstGeom prst="rect">
              <a:avLst/>
            </a:prstGeom>
            <a:noFill/>
          </p:spPr>
          <p:txBody>
            <a:bodyPr wrap="none">
              <a:spAutoFit/>
            </a:bodyPr>
            <a:lstStyle/>
            <a:p>
              <a:pPr algn="ctr" defTabSz="342900">
                <a:defRPr/>
              </a:pPr>
              <a:r>
                <a:rPr lang="es-US" sz="2000" b="1">
                  <a:solidFill>
                    <a:srgbClr val="84CEC2"/>
                  </a:solidFill>
                  <a:latin typeface="Arial" charset="0"/>
                </a:rPr>
                <a:t>2</a:t>
              </a:r>
            </a:p>
          </p:txBody>
        </p:sp>
      </p:grpSp>
      <p:sp>
        <p:nvSpPr>
          <p:cNvPr id="37" name="Rectangle 7"/>
          <p:cNvSpPr>
            <a:spLocks noChangeArrowheads="1"/>
          </p:cNvSpPr>
          <p:nvPr/>
        </p:nvSpPr>
        <p:spPr bwMode="auto">
          <a:xfrm>
            <a:off x="3126828" y="2218538"/>
            <a:ext cx="223003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600" b="1" dirty="0">
                <a:solidFill>
                  <a:srgbClr val="4D4F53"/>
                </a:solidFill>
                <a:cs typeface="Arial" panose="020B0604020202020204" pitchFamily="34" charset="0"/>
              </a:rPr>
              <a:t>Plan de ahorro para gastos médicos</a:t>
            </a:r>
          </a:p>
          <a:p>
            <a:pPr algn="ctr" defTabSz="342900">
              <a:spcBef>
                <a:spcPct val="0"/>
              </a:spcBef>
              <a:buNone/>
            </a:pPr>
            <a:endParaRPr lang="en-US" altLang="en-US" sz="1200" dirty="0">
              <a:solidFill>
                <a:srgbClr val="4D4F53"/>
              </a:solidFill>
              <a:cs typeface="Arial" panose="020B0604020202020204" pitchFamily="34" charset="0"/>
            </a:endParaRPr>
          </a:p>
        </p:txBody>
      </p:sp>
      <p:grpSp>
        <p:nvGrpSpPr>
          <p:cNvPr id="38" name="Group 37"/>
          <p:cNvGrpSpPr/>
          <p:nvPr/>
        </p:nvGrpSpPr>
        <p:grpSpPr>
          <a:xfrm>
            <a:off x="6265394" y="1218944"/>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20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68500"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2000" b="1">
                  <a:solidFill>
                    <a:srgbClr val="A84069"/>
                  </a:solidFill>
                </a:rPr>
                <a:t>3</a:t>
              </a:r>
            </a:p>
          </p:txBody>
        </p:sp>
      </p:grpSp>
      <p:sp>
        <p:nvSpPr>
          <p:cNvPr id="43" name="Rectangle 7"/>
          <p:cNvSpPr>
            <a:spLocks noChangeArrowheads="1"/>
          </p:cNvSpPr>
          <p:nvPr/>
        </p:nvSpPr>
        <p:spPr bwMode="auto">
          <a:xfrm>
            <a:off x="5442663" y="2263060"/>
            <a:ext cx="23836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600" b="1">
                <a:solidFill>
                  <a:srgbClr val="4D4F53"/>
                </a:solidFill>
                <a:latin typeface="+mj-lt"/>
              </a:rPr>
              <a:t>Plan esencial</a:t>
            </a:r>
          </a:p>
        </p:txBody>
      </p:sp>
      <p:sp>
        <p:nvSpPr>
          <p:cNvPr id="5" name="Rectangle 4">
            <a:extLst>
              <a:ext uri="{FF2B5EF4-FFF2-40B4-BE49-F238E27FC236}">
                <a16:creationId xmlns:a16="http://schemas.microsoft.com/office/drawing/2014/main" id="{969ED807-4AD1-4E34-9995-3EC406F10DAF}"/>
              </a:ext>
            </a:extLst>
          </p:cNvPr>
          <p:cNvSpPr/>
          <p:nvPr/>
        </p:nvSpPr>
        <p:spPr>
          <a:xfrm>
            <a:off x="741332" y="720311"/>
            <a:ext cx="7968685" cy="307777"/>
          </a:xfrm>
          <a:prstGeom prst="rect">
            <a:avLst/>
          </a:prstGeom>
        </p:spPr>
        <p:txBody>
          <a:bodyPr wrap="square">
            <a:spAutoFit/>
          </a:bodyPr>
          <a:lstStyle/>
          <a:p>
            <a:pPr defTabSz="342900"/>
            <a:r>
              <a:rPr lang="es-US" sz="1400" dirty="0">
                <a:solidFill>
                  <a:srgbClr val="312C2B"/>
                </a:solidFill>
                <a:latin typeface="Arial" panose="020B0604020202020204" pitchFamily="34" charset="0"/>
                <a:cs typeface="Arial" panose="020B0604020202020204" pitchFamily="34" charset="0"/>
              </a:rPr>
              <a:t>Tres planes médicos* dan a los colegas opciones para satisfacer sus diversas necesidades.</a:t>
            </a:r>
          </a:p>
        </p:txBody>
      </p:sp>
      <p:sp>
        <p:nvSpPr>
          <p:cNvPr id="6" name="Rectangle 5">
            <a:extLst>
              <a:ext uri="{FF2B5EF4-FFF2-40B4-BE49-F238E27FC236}">
                <a16:creationId xmlns:a16="http://schemas.microsoft.com/office/drawing/2014/main" id="{B58CE83B-984C-46EF-A1C4-2812B7ED9821}"/>
              </a:ext>
            </a:extLst>
          </p:cNvPr>
          <p:cNvSpPr/>
          <p:nvPr/>
        </p:nvSpPr>
        <p:spPr>
          <a:xfrm>
            <a:off x="557067" y="3095474"/>
            <a:ext cx="8016326" cy="1862048"/>
          </a:xfrm>
          <a:prstGeom prst="rect">
            <a:avLst/>
          </a:prstGeom>
        </p:spPr>
        <p:txBody>
          <a:bodyPr wrap="square">
            <a:spAutoFit/>
          </a:bodyPr>
          <a:lstStyle/>
          <a:p>
            <a:pPr marL="285750" indent="-285750">
              <a:lnSpc>
                <a:spcPts val="2100"/>
              </a:lnSpc>
              <a:spcAft>
                <a:spcPts val="600"/>
              </a:spcAft>
              <a:buFont typeface="Arial" panose="020B0604020202020204" pitchFamily="34" charset="0"/>
              <a:buChar char="•"/>
            </a:pPr>
            <a:r>
              <a:rPr lang="es-US" sz="1400" dirty="0">
                <a:solidFill>
                  <a:srgbClr val="443D3E"/>
                </a:solidFill>
              </a:rPr>
              <a:t>Trinity Health tiene seguro propio. Los tres planes médicos son administrados por un tercero administrador (TPA) (a saber, Blue Cross/</a:t>
            </a:r>
            <a:r>
              <a:rPr lang="es-US" sz="1400" dirty="0" err="1">
                <a:solidFill>
                  <a:srgbClr val="443D3E"/>
                </a:solidFill>
              </a:rPr>
              <a:t>Aetna</a:t>
            </a:r>
            <a:r>
              <a:rPr lang="es-US" sz="1400" dirty="0">
                <a:solidFill>
                  <a:srgbClr val="443D3E"/>
                </a:solidFill>
              </a:rPr>
              <a:t>/etc.) e incluyen beneficios de farmacia a través de </a:t>
            </a:r>
            <a:r>
              <a:rPr lang="es-US" sz="1400" dirty="0" err="1">
                <a:solidFill>
                  <a:srgbClr val="443D3E"/>
                </a:solidFill>
              </a:rPr>
              <a:t>OptumRx</a:t>
            </a:r>
            <a:r>
              <a:rPr lang="es-US" sz="1400" dirty="0">
                <a:solidFill>
                  <a:srgbClr val="443D3E"/>
                </a:solidFill>
              </a:rPr>
              <a:t>.</a:t>
            </a:r>
          </a:p>
          <a:p>
            <a:pPr marL="285750" indent="-285750">
              <a:lnSpc>
                <a:spcPts val="2100"/>
              </a:lnSpc>
              <a:spcAft>
                <a:spcPts val="600"/>
              </a:spcAft>
              <a:buFont typeface="Arial" panose="020B0604020202020204" pitchFamily="34" charset="0"/>
              <a:buChar char="•"/>
            </a:pPr>
            <a:r>
              <a:rPr lang="es-US" sz="1400" dirty="0">
                <a:solidFill>
                  <a:srgbClr val="443D3E"/>
                </a:solidFill>
              </a:rPr>
              <a:t>El TPA realiza determinados servicios administrativos, como el procesamiento de reclamos y atención al cliente.</a:t>
            </a:r>
          </a:p>
          <a:p>
            <a:pPr marL="285750" indent="-285750">
              <a:lnSpc>
                <a:spcPts val="2100"/>
              </a:lnSpc>
              <a:spcAft>
                <a:spcPts val="600"/>
              </a:spcAft>
              <a:buFont typeface="Arial" panose="020B0604020202020204" pitchFamily="34" charset="0"/>
              <a:buChar char="•"/>
            </a:pPr>
            <a:endParaRPr lang="en-US" sz="1400" dirty="0">
              <a:solidFill>
                <a:srgbClr val="443D3E"/>
              </a:solidFill>
            </a:endParaRPr>
          </a:p>
        </p:txBody>
      </p:sp>
      <p:sp>
        <p:nvSpPr>
          <p:cNvPr id="2" name="TextBox 1">
            <a:extLst>
              <a:ext uri="{FF2B5EF4-FFF2-40B4-BE49-F238E27FC236}">
                <a16:creationId xmlns:a16="http://schemas.microsoft.com/office/drawing/2014/main" id="{D0F3BB14-D1C7-41FD-888F-46607B55B894}"/>
              </a:ext>
            </a:extLst>
          </p:cNvPr>
          <p:cNvSpPr txBox="1"/>
          <p:nvPr/>
        </p:nvSpPr>
        <p:spPr>
          <a:xfrm>
            <a:off x="2977979" y="4555211"/>
            <a:ext cx="6166022" cy="361637"/>
          </a:xfrm>
          <a:prstGeom prst="rect">
            <a:avLst/>
          </a:prstGeom>
          <a:noFill/>
        </p:spPr>
        <p:txBody>
          <a:bodyPr wrap="square" rtlCol="0">
            <a:spAutoFit/>
          </a:bodyPr>
          <a:lstStyle/>
          <a:p>
            <a:pPr>
              <a:lnSpc>
                <a:spcPts val="2100"/>
              </a:lnSpc>
              <a:spcAft>
                <a:spcPts val="600"/>
              </a:spcAft>
            </a:pPr>
            <a:r>
              <a:rPr lang="es-US" sz="1050" dirty="0">
                <a:solidFill>
                  <a:srgbClr val="443D3E"/>
                </a:solidFill>
              </a:rPr>
              <a:t>*Su ministerio podría ofrecer otras opciones. Consulte su información para nuevos empleados.</a:t>
            </a:r>
          </a:p>
        </p:txBody>
      </p:sp>
    </p:spTree>
    <p:extLst>
      <p:ext uri="{BB962C8B-B14F-4D97-AF65-F5344CB8AC3E}">
        <p14:creationId xmlns:p14="http://schemas.microsoft.com/office/powerpoint/2010/main" val="143156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pPr defTabSz="342900"/>
            <a:fld id="{489F9553-C816-6842-8939-EE75ECF7EB2B}" type="slidenum">
              <a:rPr lang="en-US" sz="600">
                <a:solidFill>
                  <a:srgbClr val="4D4F53">
                    <a:lumMod val="60000"/>
                    <a:lumOff val="40000"/>
                  </a:srgbClr>
                </a:solidFill>
                <a:latin typeface="Calibri"/>
              </a:rPr>
              <a:pPr defTabSz="342900"/>
              <a:t>4</a:t>
            </a:fld>
            <a:endParaRPr lang="en-US" sz="600">
              <a:solidFill>
                <a:srgbClr val="4D4F53">
                  <a:lumMod val="60000"/>
                  <a:lumOff val="40000"/>
                </a:srgbClr>
              </a:solidFill>
              <a:latin typeface="Calibri"/>
            </a:endParaRPr>
          </a:p>
        </p:txBody>
      </p:sp>
      <p:sp>
        <p:nvSpPr>
          <p:cNvPr id="4" name="Footer Placeholder 3"/>
          <p:cNvSpPr>
            <a:spLocks noGrp="1"/>
          </p:cNvSpPr>
          <p:nvPr>
            <p:ph type="ftr" sz="quarter" idx="3"/>
          </p:nvPr>
        </p:nvSpPr>
        <p:spPr/>
        <p:txBody>
          <a:bodyPr/>
          <a:lstStyle/>
          <a:p>
            <a:pPr defTabSz="342900"/>
            <a:r>
              <a:rPr lang="es-US" sz="500" dirty="0">
                <a:solidFill>
                  <a:srgbClr val="4D4F53">
                    <a:lumMod val="60000"/>
                    <a:lumOff val="40000"/>
                  </a:srgbClr>
                </a:solidFill>
                <a:latin typeface="Calibri"/>
              </a:rPr>
              <a:t>©2020 Trinity Health</a:t>
            </a:r>
          </a:p>
        </p:txBody>
      </p:sp>
      <p:sp>
        <p:nvSpPr>
          <p:cNvPr id="22" name="Title 4"/>
          <p:cNvSpPr>
            <a:spLocks noGrp="1"/>
          </p:cNvSpPr>
          <p:nvPr>
            <p:ph type="title"/>
          </p:nvPr>
        </p:nvSpPr>
        <p:spPr>
          <a:xfrm>
            <a:off x="756773" y="269440"/>
            <a:ext cx="7816619" cy="500634"/>
          </a:xfrm>
        </p:spPr>
        <p:txBody>
          <a:bodyPr>
            <a:noAutofit/>
          </a:bodyPr>
          <a:lstStyle/>
          <a:p>
            <a:r>
              <a:rPr lang="es-US" dirty="0">
                <a:latin typeface="Arial" panose="020B0604020202020204" pitchFamily="34" charset="0"/>
                <a:cs typeface="Arial" panose="020B0604020202020204" pitchFamily="34" charset="0"/>
              </a:rPr>
              <a:t>Beneficios de Trinity Health: Planes médicos</a:t>
            </a:r>
          </a:p>
        </p:txBody>
      </p:sp>
      <p:sp>
        <p:nvSpPr>
          <p:cNvPr id="7" name="Rectangle 7"/>
          <p:cNvSpPr>
            <a:spLocks noChangeArrowheads="1"/>
          </p:cNvSpPr>
          <p:nvPr/>
        </p:nvSpPr>
        <p:spPr bwMode="auto">
          <a:xfrm>
            <a:off x="964567" y="2108466"/>
            <a:ext cx="1988820" cy="1746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Paga más con cada cheque de pago, pero menos al momento de recibir </a:t>
            </a:r>
            <a:br>
              <a:rPr lang="es-US" sz="1000" dirty="0">
                <a:solidFill>
                  <a:srgbClr val="312C2B"/>
                </a:solidFill>
                <a:cs typeface="Arial" panose="020B0604020202020204" pitchFamily="34" charset="0"/>
              </a:rPr>
            </a:br>
            <a:r>
              <a:rPr lang="es-US" sz="1000" dirty="0">
                <a:solidFill>
                  <a:srgbClr val="312C2B"/>
                </a:solidFill>
                <a:cs typeface="Arial" panose="020B0604020202020204" pitchFamily="34" charset="0"/>
              </a:rPr>
              <a:t>el servicio.</a:t>
            </a: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Escoja este plan si le interesa tener menos costos al momento de usar el seguro.</a:t>
            </a:r>
          </a:p>
        </p:txBody>
      </p:sp>
      <p:sp>
        <p:nvSpPr>
          <p:cNvPr id="23" name="Rectangle 7"/>
          <p:cNvSpPr>
            <a:spLocks noChangeArrowheads="1"/>
          </p:cNvSpPr>
          <p:nvPr/>
        </p:nvSpPr>
        <p:spPr bwMode="auto">
          <a:xfrm>
            <a:off x="3271827" y="2152976"/>
            <a:ext cx="2057400" cy="2870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endParaRPr lang="en-US" altLang="en-US" sz="1000" dirty="0">
              <a:solidFill>
                <a:srgbClr val="312C2B"/>
              </a:solidFill>
              <a:cs typeface="Arial" panose="020B0604020202020204" pitchFamily="34" charset="0"/>
            </a:endParaRP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Paga menos con cada cheque de pago, pero más al momento de recibir el servicio, hasta que alcanza el deducible.</a:t>
            </a: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Trinity Health hace un aporte anual a la cuenta de ahorro para gastos médicos (HSA) en función del nivel de cobertura que usted elija.</a:t>
            </a: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Escoja este plan para hacer aportes a la HSA y maximizar su ventaja impositiva mientras ahorra para gastos de atención médica actuales y futuros.</a:t>
            </a:r>
          </a:p>
          <a:p>
            <a:pPr marL="126206" indent="-126206" defTabSz="342900">
              <a:spcBef>
                <a:spcPct val="0"/>
              </a:spcBef>
              <a:buFont typeface="Arial" panose="020B0604020202020204" pitchFamily="34" charset="0"/>
              <a:buChar char="•"/>
            </a:pPr>
            <a:endParaRPr lang="en-US" altLang="en-US" sz="1000" dirty="0">
              <a:solidFill>
                <a:srgbClr val="4D4F53"/>
              </a:solidFill>
              <a:latin typeface="Calibri"/>
            </a:endParaRPr>
          </a:p>
        </p:txBody>
      </p:sp>
      <p:sp>
        <p:nvSpPr>
          <p:cNvPr id="26" name="Rectangle 7"/>
          <p:cNvSpPr>
            <a:spLocks noChangeArrowheads="1"/>
          </p:cNvSpPr>
          <p:nvPr/>
        </p:nvSpPr>
        <p:spPr bwMode="auto">
          <a:xfrm>
            <a:off x="970507" y="1646803"/>
            <a:ext cx="198882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050" b="1">
                <a:solidFill>
                  <a:srgbClr val="4D4F53"/>
                </a:solidFill>
                <a:cs typeface="Arial" panose="020B0604020202020204" pitchFamily="34" charset="0"/>
              </a:rPr>
              <a:t>Plan tradicional</a:t>
            </a:r>
          </a:p>
        </p:txBody>
      </p:sp>
      <p:grpSp>
        <p:nvGrpSpPr>
          <p:cNvPr id="27" name="Group 26"/>
          <p:cNvGrpSpPr/>
          <p:nvPr/>
        </p:nvGrpSpPr>
        <p:grpSpPr>
          <a:xfrm>
            <a:off x="1724887" y="820116"/>
            <a:ext cx="480060" cy="816930"/>
            <a:chOff x="1255708" y="2083981"/>
            <a:chExt cx="640080" cy="1089240"/>
          </a:xfrm>
        </p:grpSpPr>
        <p:grpSp>
          <p:nvGrpSpPr>
            <p:cNvPr id="28" name="Group 17"/>
            <p:cNvGrpSpPr>
              <a:grpSpLocks/>
            </p:cNvGrpSpPr>
            <p:nvPr/>
          </p:nvGrpSpPr>
          <p:grpSpPr bwMode="auto">
            <a:xfrm>
              <a:off x="1255708" y="2533141"/>
              <a:ext cx="640080" cy="640080"/>
              <a:chOff x="1398494" y="2541494"/>
              <a:chExt cx="870697" cy="870697"/>
            </a:xfrm>
          </p:grpSpPr>
          <p:sp>
            <p:nvSpPr>
              <p:cNvPr id="30" name="Oval 29"/>
              <p:cNvSpPr/>
              <p:nvPr/>
            </p:nvSpPr>
            <p:spPr>
              <a:xfrm>
                <a:off x="1398494" y="2541494"/>
                <a:ext cx="870697" cy="870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200" dirty="0">
                  <a:solidFill>
                    <a:prstClr val="white"/>
                  </a:solidFill>
                  <a:latin typeface="Calibri"/>
                </a:endParaRPr>
              </a:p>
            </p:txBody>
          </p:sp>
          <p:pic>
            <p:nvPicPr>
              <p:cNvPr id="31" name="Picture 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99773"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4"/>
            <p:cNvSpPr txBox="1">
              <a:spLocks noChangeArrowheads="1"/>
            </p:cNvSpPr>
            <p:nvPr/>
          </p:nvSpPr>
          <p:spPr bwMode="auto">
            <a:xfrm>
              <a:off x="1353252" y="2083981"/>
              <a:ext cx="444995" cy="553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2000" b="1">
                  <a:solidFill>
                    <a:schemeClr val="accent4"/>
                  </a:solidFill>
                </a:rPr>
                <a:t>1</a:t>
              </a:r>
            </a:p>
          </p:txBody>
        </p:sp>
      </p:grpSp>
      <p:grpSp>
        <p:nvGrpSpPr>
          <p:cNvPr id="32" name="Group 31"/>
          <p:cNvGrpSpPr/>
          <p:nvPr/>
        </p:nvGrpSpPr>
        <p:grpSpPr>
          <a:xfrm>
            <a:off x="3986304" y="820116"/>
            <a:ext cx="480060" cy="816930"/>
            <a:chOff x="4138714" y="2083981"/>
            <a:chExt cx="640080" cy="1089240"/>
          </a:xfrm>
        </p:grpSpPr>
        <p:grpSp>
          <p:nvGrpSpPr>
            <p:cNvPr id="33" name="Group 20"/>
            <p:cNvGrpSpPr>
              <a:grpSpLocks/>
            </p:cNvGrpSpPr>
            <p:nvPr/>
          </p:nvGrpSpPr>
          <p:grpSpPr bwMode="auto">
            <a:xfrm>
              <a:off x="4138714" y="2533141"/>
              <a:ext cx="640080" cy="640080"/>
              <a:chOff x="4074458" y="2541494"/>
              <a:chExt cx="870697" cy="870697"/>
            </a:xfrm>
          </p:grpSpPr>
          <p:sp>
            <p:nvSpPr>
              <p:cNvPr id="35" name="Oval 34"/>
              <p:cNvSpPr/>
              <p:nvPr/>
            </p:nvSpPr>
            <p:spPr>
              <a:xfrm>
                <a:off x="4074458" y="2541494"/>
                <a:ext cx="870697" cy="870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200" dirty="0">
                  <a:solidFill>
                    <a:prstClr val="white"/>
                  </a:solidFill>
                  <a:latin typeface="Calibri"/>
                </a:endParaRPr>
              </a:p>
            </p:txBody>
          </p:sp>
          <p:pic>
            <p:nvPicPr>
              <p:cNvPr id="36" name="Picture 2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75737" y="2742773"/>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33"/>
            <p:cNvSpPr txBox="1"/>
            <p:nvPr/>
          </p:nvSpPr>
          <p:spPr>
            <a:xfrm>
              <a:off x="4236258" y="2083981"/>
              <a:ext cx="444995" cy="553997"/>
            </a:xfrm>
            <a:prstGeom prst="rect">
              <a:avLst/>
            </a:prstGeom>
            <a:noFill/>
          </p:spPr>
          <p:txBody>
            <a:bodyPr wrap="none">
              <a:spAutoFit/>
            </a:bodyPr>
            <a:lstStyle/>
            <a:p>
              <a:pPr algn="ctr" defTabSz="342900">
                <a:defRPr/>
              </a:pPr>
              <a:r>
                <a:rPr lang="es-US" sz="2000" b="1">
                  <a:solidFill>
                    <a:srgbClr val="84CEC2"/>
                  </a:solidFill>
                  <a:latin typeface="Arial" charset="0"/>
                </a:rPr>
                <a:t>2</a:t>
              </a:r>
            </a:p>
          </p:txBody>
        </p:sp>
      </p:grpSp>
      <p:sp>
        <p:nvSpPr>
          <p:cNvPr id="37" name="Rectangle 7"/>
          <p:cNvSpPr>
            <a:spLocks noChangeArrowheads="1"/>
          </p:cNvSpPr>
          <p:nvPr/>
        </p:nvSpPr>
        <p:spPr bwMode="auto">
          <a:xfrm>
            <a:off x="3080444" y="1595922"/>
            <a:ext cx="244252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000" b="1" dirty="0">
                <a:solidFill>
                  <a:srgbClr val="4D4F53"/>
                </a:solidFill>
                <a:cs typeface="Arial" panose="020B0604020202020204" pitchFamily="34" charset="0"/>
              </a:rPr>
              <a:t>Plan de ahorro para gastos médicos</a:t>
            </a:r>
          </a:p>
          <a:p>
            <a:pPr algn="ctr" defTabSz="342900">
              <a:spcBef>
                <a:spcPct val="0"/>
              </a:spcBef>
              <a:buNone/>
            </a:pPr>
            <a:r>
              <a:rPr lang="es-US" sz="800" dirty="0">
                <a:solidFill>
                  <a:srgbClr val="4D4F53"/>
                </a:solidFill>
                <a:cs typeface="Arial" panose="020B0604020202020204" pitchFamily="34" charset="0"/>
              </a:rPr>
              <a:t>(Plan de salud con deducible alto y cuenta de ahorro para gastos médicos)</a:t>
            </a:r>
          </a:p>
        </p:txBody>
      </p:sp>
      <p:grpSp>
        <p:nvGrpSpPr>
          <p:cNvPr id="6" name="Group 5">
            <a:extLst>
              <a:ext uri="{FF2B5EF4-FFF2-40B4-BE49-F238E27FC236}">
                <a16:creationId xmlns:a16="http://schemas.microsoft.com/office/drawing/2014/main" id="{D076D59A-6D9D-4404-B175-E65CA0763FBE}"/>
              </a:ext>
            </a:extLst>
          </p:cNvPr>
          <p:cNvGrpSpPr/>
          <p:nvPr/>
        </p:nvGrpSpPr>
        <p:grpSpPr>
          <a:xfrm>
            <a:off x="5394469" y="828190"/>
            <a:ext cx="2610704" cy="4195280"/>
            <a:chOff x="5456819" y="820116"/>
            <a:chExt cx="2610704" cy="4195280"/>
          </a:xfrm>
        </p:grpSpPr>
        <p:sp>
          <p:nvSpPr>
            <p:cNvPr id="24" name="Rectangle 7"/>
            <p:cNvSpPr>
              <a:spLocks noChangeArrowheads="1"/>
            </p:cNvSpPr>
            <p:nvPr/>
          </p:nvSpPr>
          <p:spPr bwMode="auto">
            <a:xfrm>
              <a:off x="5719482" y="2241719"/>
              <a:ext cx="2122305" cy="2773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Paga el menor monto con cada cheque de pago, pero más al momento de recibir el servicio.</a:t>
              </a: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Escoja este plan si le interesa hacer menos aportes</a:t>
              </a:r>
              <a:br>
                <a:rPr lang="es-US" sz="1000" dirty="0">
                  <a:solidFill>
                    <a:srgbClr val="312C2B"/>
                  </a:solidFill>
                  <a:cs typeface="Arial" panose="020B0604020202020204" pitchFamily="34" charset="0"/>
                </a:rPr>
              </a:br>
              <a:r>
                <a:rPr lang="es-US" sz="1000" dirty="0">
                  <a:solidFill>
                    <a:srgbClr val="312C2B"/>
                  </a:solidFill>
                  <a:cs typeface="Arial" panose="020B0604020202020204" pitchFamily="34" charset="0"/>
                </a:rPr>
                <a:t>de nómina.</a:t>
              </a:r>
            </a:p>
            <a:p>
              <a:pPr marL="126206" indent="-126206" defTabSz="342900">
                <a:spcBef>
                  <a:spcPct val="0"/>
                </a:spcBef>
                <a:buFont typeface="Arial" panose="020B0604020202020204" pitchFamily="34" charset="0"/>
                <a:buChar char="•"/>
              </a:pPr>
              <a:r>
                <a:rPr lang="es-US" sz="1000" dirty="0">
                  <a:solidFill>
                    <a:srgbClr val="312C2B"/>
                  </a:solidFill>
                  <a:cs typeface="Arial" panose="020B0604020202020204" pitchFamily="34" charset="0"/>
                </a:rPr>
                <a:t>Plan de asistencia esencial, que incluye el aporte anual de Trinity Health a la cuenta de reembolso por gastos médicos (HRA) en función del nivel de cobertura. Disponible para los colegas que cumplen con determinados requisitos con respecto a los ingresos.</a:t>
              </a:r>
            </a:p>
          </p:txBody>
        </p:sp>
        <p:grpSp>
          <p:nvGrpSpPr>
            <p:cNvPr id="38" name="Group 37"/>
            <p:cNvGrpSpPr/>
            <p:nvPr/>
          </p:nvGrpSpPr>
          <p:grpSpPr>
            <a:xfrm>
              <a:off x="6408605" y="820116"/>
              <a:ext cx="480060" cy="816930"/>
              <a:chOff x="7070956" y="2083981"/>
              <a:chExt cx="640080" cy="1089240"/>
            </a:xfrm>
          </p:grpSpPr>
          <p:grpSp>
            <p:nvGrpSpPr>
              <p:cNvPr id="39" name="Group 23"/>
              <p:cNvGrpSpPr>
                <a:grpSpLocks/>
              </p:cNvGrpSpPr>
              <p:nvPr/>
            </p:nvGrpSpPr>
            <p:grpSpPr bwMode="auto">
              <a:xfrm>
                <a:off x="7070956" y="2533141"/>
                <a:ext cx="640080" cy="640080"/>
                <a:chOff x="6874810" y="2541495"/>
                <a:chExt cx="870697" cy="870697"/>
              </a:xfrm>
            </p:grpSpPr>
            <p:sp>
              <p:nvSpPr>
                <p:cNvPr id="41" name="Oval 40"/>
                <p:cNvSpPr/>
                <p:nvPr/>
              </p:nvSpPr>
              <p:spPr>
                <a:xfrm>
                  <a:off x="6874810" y="2541495"/>
                  <a:ext cx="870697" cy="8706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42900">
                    <a:defRPr/>
                  </a:pPr>
                  <a:endParaRPr lang="en-US" sz="1050" dirty="0">
                    <a:solidFill>
                      <a:prstClr val="white"/>
                    </a:solidFill>
                    <a:latin typeface="Calibri"/>
                  </a:endParaRPr>
                </a:p>
              </p:txBody>
            </p:sp>
            <p:pic>
              <p:nvPicPr>
                <p:cNvPr id="42" name="Picture 2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076089" y="2742774"/>
                  <a:ext cx="468141" cy="46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TextBox 28"/>
              <p:cNvSpPr txBox="1">
                <a:spLocks noChangeArrowheads="1"/>
              </p:cNvSpPr>
              <p:nvPr/>
            </p:nvSpPr>
            <p:spPr bwMode="auto">
              <a:xfrm>
                <a:off x="7192011" y="2083981"/>
                <a:ext cx="397972" cy="451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600" b="1">
                    <a:solidFill>
                      <a:srgbClr val="A84069"/>
                    </a:solidFill>
                  </a:rPr>
                  <a:t>3</a:t>
                </a:r>
              </a:p>
            </p:txBody>
          </p:sp>
        </p:grpSp>
        <p:sp>
          <p:nvSpPr>
            <p:cNvPr id="43" name="Rectangle 7"/>
            <p:cNvSpPr>
              <a:spLocks noChangeArrowheads="1"/>
            </p:cNvSpPr>
            <p:nvPr/>
          </p:nvSpPr>
          <p:spPr bwMode="auto">
            <a:xfrm>
              <a:off x="5456819" y="1646802"/>
              <a:ext cx="261070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algn="ctr" defTabSz="342900">
                <a:spcBef>
                  <a:spcPct val="0"/>
                </a:spcBef>
                <a:buNone/>
              </a:pPr>
              <a:r>
                <a:rPr lang="es-US" sz="1000" b="1">
                  <a:solidFill>
                    <a:srgbClr val="4D4F53"/>
                  </a:solidFill>
                  <a:cs typeface="Arial" panose="020B0604020202020204" pitchFamily="34" charset="0"/>
                </a:rPr>
                <a:t>Plan esencial</a:t>
              </a:r>
            </a:p>
            <a:p>
              <a:pPr algn="ctr" defTabSz="342900">
                <a:spcBef>
                  <a:spcPct val="0"/>
                </a:spcBef>
                <a:buNone/>
              </a:pPr>
              <a:r>
                <a:rPr lang="es-US" sz="800">
                  <a:solidFill>
                    <a:srgbClr val="4D4F53"/>
                  </a:solidFill>
                  <a:cs typeface="Arial" panose="020B0604020202020204" pitchFamily="34" charset="0"/>
                </a:rPr>
                <a:t>(Plan de asistencia con cuenta de reembolso por gastos médicos, si califica)</a:t>
              </a:r>
            </a:p>
          </p:txBody>
        </p:sp>
      </p:grpSp>
      <p:cxnSp>
        <p:nvCxnSpPr>
          <p:cNvPr id="44" name="Straight Connector 43"/>
          <p:cNvCxnSpPr/>
          <p:nvPr/>
        </p:nvCxnSpPr>
        <p:spPr>
          <a:xfrm>
            <a:off x="1016314" y="1948462"/>
            <a:ext cx="1805142" cy="0"/>
          </a:xfrm>
          <a:prstGeom prst="line">
            <a:avLst/>
          </a:prstGeom>
          <a:ln>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a:cxnSpLocks/>
          </p:cNvCxnSpPr>
          <p:nvPr/>
        </p:nvCxnSpPr>
        <p:spPr>
          <a:xfrm>
            <a:off x="3244912" y="2196086"/>
            <a:ext cx="1962845" cy="0"/>
          </a:xfrm>
          <a:prstGeom prst="line">
            <a:avLst/>
          </a:prstGeom>
          <a:ln>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V="1">
            <a:off x="5588215" y="2244830"/>
            <a:ext cx="2125980" cy="9926"/>
          </a:xfrm>
          <a:prstGeom prst="line">
            <a:avLst/>
          </a:prstGeom>
          <a:ln>
            <a:solidFill>
              <a:schemeClr val="accent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618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2"/>
            <p:extLst>
              <p:ext uri="{D42A27DB-BD31-4B8C-83A1-F6EECF244321}">
                <p14:modId xmlns:p14="http://schemas.microsoft.com/office/powerpoint/2010/main" val="660882445"/>
              </p:ext>
            </p:extLst>
          </p:nvPr>
        </p:nvGraphicFramePr>
        <p:xfrm>
          <a:off x="547138" y="1835235"/>
          <a:ext cx="8229600" cy="2590344"/>
        </p:xfrm>
        <a:graphic>
          <a:graphicData uri="http://schemas.openxmlformats.org/drawingml/2006/table">
            <a:tbl>
              <a:tblPr firstRow="1" bandRow="1">
                <a:tableStyleId>{5C22544A-7EE6-4342-B048-85BDC9FD1C3A}</a:tableStyleId>
              </a:tblPr>
              <a:tblGrid>
                <a:gridCol w="2718353">
                  <a:extLst>
                    <a:ext uri="{9D8B030D-6E8A-4147-A177-3AD203B41FA5}">
                      <a16:colId xmlns:a16="http://schemas.microsoft.com/office/drawing/2014/main" val="2283070190"/>
                    </a:ext>
                  </a:extLst>
                </a:gridCol>
                <a:gridCol w="5511247">
                  <a:extLst>
                    <a:ext uri="{9D8B030D-6E8A-4147-A177-3AD203B41FA5}">
                      <a16:colId xmlns:a16="http://schemas.microsoft.com/office/drawing/2014/main" val="414720759"/>
                    </a:ext>
                  </a:extLst>
                </a:gridCol>
              </a:tblGrid>
              <a:tr h="56748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solidFill>
                      <a:schemeClr val="bg1"/>
                    </a:solidFill>
                  </a:tcPr>
                </a:tc>
                <a:extLst>
                  <a:ext uri="{0D108BD9-81ED-4DB2-BD59-A6C34878D82A}">
                    <a16:rowId xmlns:a16="http://schemas.microsoft.com/office/drawing/2014/main" val="3476993365"/>
                  </a:ext>
                </a:extLst>
              </a:tr>
              <a:tr h="674288">
                <a:tc>
                  <a:txBody>
                    <a:bodyPr/>
                    <a:lstStyle/>
                    <a:p>
                      <a:pPr algn="l" rtl="0"/>
                      <a:endParaRPr lang="en-US" sz="1400" b="1" dirty="0">
                        <a:solidFill>
                          <a:schemeClr val="tx1"/>
                        </a:solidFill>
                        <a:latin typeface="Arial" panose="020B0604020202020204" pitchFamily="34" charset="0"/>
                        <a:cs typeface="Arial" panose="020B0604020202020204" pitchFamily="34" charset="0"/>
                      </a:endParaRPr>
                    </a:p>
                  </a:txBody>
                  <a:tcPr marL="68580" marR="68580" marT="34290" marB="34290" anchor="ctr">
                    <a:lnT w="38100" cmpd="sng">
                      <a:noFill/>
                    </a:lnT>
                    <a:solidFill>
                      <a:schemeClr val="bg1">
                        <a:lumMod val="85000"/>
                      </a:schemeClr>
                    </a:solidFill>
                  </a:tcPr>
                </a:tc>
                <a:tc>
                  <a:txBody>
                    <a:bodyPr/>
                    <a:lstStyle/>
                    <a:p>
                      <a:r>
                        <a:rPr lang="es-US" sz="1800" b="0" dirty="0">
                          <a:solidFill>
                            <a:schemeClr val="tx1"/>
                          </a:solidFill>
                          <a:latin typeface="Arial" panose="020B0604020202020204" pitchFamily="34" charset="0"/>
                          <a:cs typeface="Arial" panose="020B0604020202020204" pitchFamily="34" charset="0"/>
                        </a:rPr>
                        <a:t>Centros de la red de Trinity Health</a:t>
                      </a:r>
                      <a:r>
                        <a:rPr lang="es-US" sz="1800" b="0" baseline="0" dirty="0">
                          <a:solidFill>
                            <a:schemeClr val="tx1"/>
                          </a:solidFill>
                          <a:latin typeface="Arial" panose="020B0604020202020204" pitchFamily="34" charset="0"/>
                          <a:cs typeface="Arial" panose="020B0604020202020204" pitchFamily="34" charset="0"/>
                        </a:rPr>
                        <a:t> y proveedores participantes: los deducibles, copagos </a:t>
                      </a:r>
                      <a:r>
                        <a:rPr lang="es-US" sz="1800" b="0" i="1" baseline="0" dirty="0">
                          <a:solidFill>
                            <a:schemeClr val="tx1"/>
                          </a:solidFill>
                          <a:latin typeface="Arial" panose="020B0604020202020204" pitchFamily="34" charset="0"/>
                          <a:cs typeface="Arial" panose="020B0604020202020204" pitchFamily="34" charset="0"/>
                        </a:rPr>
                        <a:t>más bajos</a:t>
                      </a:r>
                    </a:p>
                  </a:txBody>
                  <a:tcPr marL="68580" marR="68580" marT="34290" marB="34290" anchor="ctr">
                    <a:solidFill>
                      <a:schemeClr val="bg1">
                        <a:lumMod val="85000"/>
                      </a:schemeClr>
                    </a:solidFill>
                  </a:tcPr>
                </a:tc>
                <a:extLst>
                  <a:ext uri="{0D108BD9-81ED-4DB2-BD59-A6C34878D82A}">
                    <a16:rowId xmlns:a16="http://schemas.microsoft.com/office/drawing/2014/main" val="2737774774"/>
                  </a:ext>
                </a:extLst>
              </a:tr>
              <a:tr h="674288">
                <a:tc>
                  <a:txBody>
                    <a:bodyPr/>
                    <a:lstStyle/>
                    <a:p>
                      <a:pPr algn="l" rtl="0"/>
                      <a:endParaRPr lang="en-US" sz="1400" b="1" dirty="0">
                        <a:solidFill>
                          <a:schemeClr val="tx1"/>
                        </a:solidFill>
                        <a:latin typeface="Arial" panose="020B0604020202020204" pitchFamily="34" charset="0"/>
                        <a:cs typeface="Arial" panose="020B0604020202020204" pitchFamily="34" charset="0"/>
                      </a:endParaRPr>
                    </a:p>
                  </a:txBody>
                  <a:tcPr marL="68580" marR="68580" marT="34290" marB="34290" anchor="ctr">
                    <a:solidFill>
                      <a:schemeClr val="bg1">
                        <a:lumMod val="95000"/>
                      </a:schemeClr>
                    </a:solidFill>
                  </a:tcPr>
                </a:tc>
                <a:tc>
                  <a:txBody>
                    <a:bodyPr/>
                    <a:lstStyle/>
                    <a:p>
                      <a:r>
                        <a:rPr lang="es-US" sz="1800" b="0" baseline="0" dirty="0">
                          <a:solidFill>
                            <a:schemeClr val="tx1"/>
                          </a:solidFill>
                          <a:latin typeface="Arial" panose="020B0604020202020204" pitchFamily="34" charset="0"/>
                          <a:cs typeface="Arial" panose="020B0604020202020204" pitchFamily="34" charset="0"/>
                        </a:rPr>
                        <a:t>Proveedores dentro de la red del tercero administrador aplicable (es decir, BCBS/</a:t>
                      </a:r>
                      <a:r>
                        <a:rPr lang="es-US" sz="1800" b="0" baseline="0" dirty="0" err="1">
                          <a:solidFill>
                            <a:schemeClr val="tx1"/>
                          </a:solidFill>
                          <a:latin typeface="Arial" panose="020B0604020202020204" pitchFamily="34" charset="0"/>
                          <a:cs typeface="Arial" panose="020B0604020202020204" pitchFamily="34" charset="0"/>
                        </a:rPr>
                        <a:t>Aetna</a:t>
                      </a:r>
                      <a:r>
                        <a:rPr lang="es-US" sz="1800" b="0" baseline="0" dirty="0">
                          <a:solidFill>
                            <a:schemeClr val="tx1"/>
                          </a:solidFill>
                          <a:latin typeface="Arial" panose="020B0604020202020204" pitchFamily="34" charset="0"/>
                          <a:cs typeface="Arial" panose="020B0604020202020204" pitchFamily="34" charset="0"/>
                        </a:rPr>
                        <a:t>/etc.)</a:t>
                      </a:r>
                    </a:p>
                  </a:txBody>
                  <a:tcPr marL="68580" marR="68580" marT="34290" marB="34290" anchor="ctr">
                    <a:solidFill>
                      <a:schemeClr val="bg1">
                        <a:lumMod val="95000"/>
                      </a:schemeClr>
                    </a:solidFill>
                  </a:tcPr>
                </a:tc>
                <a:extLst>
                  <a:ext uri="{0D108BD9-81ED-4DB2-BD59-A6C34878D82A}">
                    <a16:rowId xmlns:a16="http://schemas.microsoft.com/office/drawing/2014/main" val="3151806950"/>
                  </a:ext>
                </a:extLst>
              </a:tr>
              <a:tr h="674288">
                <a:tc>
                  <a:txBody>
                    <a:bodyPr/>
                    <a:lstStyle/>
                    <a:p>
                      <a:pPr algn="l" rtl="0"/>
                      <a:endParaRPr lang="en-US" sz="1400" b="1" dirty="0">
                        <a:latin typeface="Arial" panose="020B0604020202020204" pitchFamily="34" charset="0"/>
                        <a:cs typeface="Arial" panose="020B0604020202020204" pitchFamily="34" charset="0"/>
                      </a:endParaRPr>
                    </a:p>
                  </a:txBody>
                  <a:tcPr marL="68580" marR="68580" marT="34290" marB="34290" anchor="ctr">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US" sz="1800" b="0" dirty="0">
                          <a:latin typeface="Arial" panose="020B0604020202020204" pitchFamily="34" charset="0"/>
                          <a:cs typeface="Arial" panose="020B0604020202020204" pitchFamily="34" charset="0"/>
                        </a:rPr>
                        <a:t>Todos los demás proveedores (fuera de la red):</a:t>
                      </a:r>
                      <a:r>
                        <a:rPr lang="es-US" sz="1800" b="0" baseline="0" dirty="0">
                          <a:solidFill>
                            <a:schemeClr val="tx1"/>
                          </a:solidFill>
                          <a:latin typeface="Arial" panose="020B0604020202020204" pitchFamily="34" charset="0"/>
                          <a:cs typeface="Arial" panose="020B0604020202020204" pitchFamily="34" charset="0"/>
                        </a:rPr>
                        <a:t> </a:t>
                      </a:r>
                      <a:br>
                        <a:rPr lang="es-US" sz="1800" b="0" baseline="0" dirty="0">
                          <a:solidFill>
                            <a:schemeClr val="tx1"/>
                          </a:solidFill>
                          <a:latin typeface="Arial" panose="020B0604020202020204" pitchFamily="34" charset="0"/>
                          <a:cs typeface="Arial" panose="020B0604020202020204" pitchFamily="34" charset="0"/>
                        </a:rPr>
                      </a:br>
                      <a:r>
                        <a:rPr lang="es-US" sz="1800" b="0" baseline="0" dirty="0">
                          <a:solidFill>
                            <a:schemeClr val="tx1"/>
                          </a:solidFill>
                          <a:latin typeface="Arial" panose="020B0604020202020204" pitchFamily="34" charset="0"/>
                          <a:cs typeface="Arial" panose="020B0604020202020204" pitchFamily="34" charset="0"/>
                        </a:rPr>
                        <a:t>los deducibles, copagos </a:t>
                      </a:r>
                      <a:r>
                        <a:rPr lang="es-US" sz="1800" b="0" i="1" baseline="0" dirty="0">
                          <a:solidFill>
                            <a:schemeClr val="tx1"/>
                          </a:solidFill>
                          <a:latin typeface="Arial" panose="020B0604020202020204" pitchFamily="34" charset="0"/>
                          <a:cs typeface="Arial" panose="020B0604020202020204" pitchFamily="34" charset="0"/>
                        </a:rPr>
                        <a:t>más altos</a:t>
                      </a:r>
                    </a:p>
                  </a:txBody>
                  <a:tcPr marL="68580" marR="68580" marT="34290" marB="34290" anchor="ctr">
                    <a:solidFill>
                      <a:schemeClr val="bg1">
                        <a:lumMod val="85000"/>
                      </a:schemeClr>
                    </a:solidFill>
                  </a:tcPr>
                </a:tc>
                <a:extLst>
                  <a:ext uri="{0D108BD9-81ED-4DB2-BD59-A6C34878D82A}">
                    <a16:rowId xmlns:a16="http://schemas.microsoft.com/office/drawing/2014/main" val="2190790099"/>
                  </a:ext>
                </a:extLst>
              </a:tr>
            </a:tbl>
          </a:graphicData>
        </a:graphic>
      </p:graphicFrame>
      <p:sp>
        <p:nvSpPr>
          <p:cNvPr id="3" name="Title 2"/>
          <p:cNvSpPr>
            <a:spLocks noGrp="1"/>
          </p:cNvSpPr>
          <p:nvPr>
            <p:ph type="title"/>
          </p:nvPr>
        </p:nvSpPr>
        <p:spPr/>
        <p:txBody>
          <a:bodyPr/>
          <a:lstStyle/>
          <a:p>
            <a:r>
              <a:rPr lang="es-US" sz="2400">
                <a:solidFill>
                  <a:srgbClr val="6E2585"/>
                </a:solidFill>
              </a:rPr>
              <a:t>Los niveles de redes médicas ofrecen la posibilidad de elegir dónde recibir atención</a:t>
            </a:r>
          </a:p>
        </p:txBody>
      </p:sp>
      <p:sp>
        <p:nvSpPr>
          <p:cNvPr id="4" name="Footer Placeholder 3"/>
          <p:cNvSpPr>
            <a:spLocks noGrp="1"/>
          </p:cNvSpPr>
          <p:nvPr>
            <p:ph type="ftr" sz="quarter" idx="3"/>
          </p:nvPr>
        </p:nvSpPr>
        <p:spPr>
          <a:xfrm>
            <a:off x="4874631" y="4919271"/>
            <a:ext cx="3835387" cy="186901"/>
          </a:xfrm>
        </p:spPr>
        <p:txBody>
          <a:bodyPr/>
          <a:lstStyle/>
          <a:p>
            <a:r>
              <a:rPr lang="es-US" sz="500"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z="600" smtClean="0"/>
              <a:pPr/>
              <a:t>5</a:t>
            </a:fld>
            <a:endParaRPr lang="en-US" sz="600"/>
          </a:p>
        </p:txBody>
      </p:sp>
      <p:sp>
        <p:nvSpPr>
          <p:cNvPr id="6" name="Rectangle 5"/>
          <p:cNvSpPr/>
          <p:nvPr/>
        </p:nvSpPr>
        <p:spPr>
          <a:xfrm>
            <a:off x="1458697" y="1111445"/>
            <a:ext cx="6099021" cy="969496"/>
          </a:xfrm>
          <a:prstGeom prst="rect">
            <a:avLst/>
          </a:prstGeom>
          <a:solidFill>
            <a:sysClr val="window" lastClr="FFFFFF"/>
          </a:solidFill>
          <a:ln w="25400" cap="flat" cmpd="sng" algn="ctr">
            <a:solidFill>
              <a:srgbClr val="69BE28"/>
            </a:solidFill>
            <a:prstDash val="solid"/>
          </a:ln>
          <a:effectLst/>
        </p:spPr>
        <p:txBody>
          <a:bodyPr wrap="square" lIns="137160" tIns="68580" rIns="137160" bIns="68580" anchor="ctr" anchorCtr="0">
            <a:spAutoFit/>
          </a:bodyPr>
          <a:lstStyle/>
          <a:p>
            <a:pPr marR="0" lvl="0" defTabSz="342900" eaLnBrk="1" fontAlgn="auto" latinLnBrk="0" hangingPunct="1">
              <a:lnSpc>
                <a:spcPct val="100000"/>
              </a:lnSpc>
              <a:spcBef>
                <a:spcPts val="0"/>
              </a:spcBef>
              <a:spcAft>
                <a:spcPts val="0"/>
              </a:spcAft>
              <a:buClrTx/>
              <a:buSzTx/>
              <a:tabLst/>
              <a:defRPr/>
            </a:pPr>
            <a:r>
              <a:rPr kumimoji="0" lang="es-US" b="0" i="0" u="none" strike="noStrike" cap="none" normalizeH="0" baseline="0" noProof="0">
                <a:ln>
                  <a:noFill/>
                </a:ln>
                <a:uLnTx/>
                <a:uFillTx/>
                <a:ea typeface="+mn-ea"/>
                <a:cs typeface="Arial" panose="020B0604020202020204" pitchFamily="34" charset="0"/>
              </a:rPr>
              <a:t>Usted recibe los beneficios de nivel más alto cuando usa la red de nivel 1 y los beneficios de nivel más bajo cuando usa la red de nivel 3.</a:t>
            </a:r>
          </a:p>
        </p:txBody>
      </p:sp>
      <p:grpSp>
        <p:nvGrpSpPr>
          <p:cNvPr id="8" name="Group 7"/>
          <p:cNvGrpSpPr/>
          <p:nvPr/>
        </p:nvGrpSpPr>
        <p:grpSpPr>
          <a:xfrm>
            <a:off x="1769993" y="2511740"/>
            <a:ext cx="1380980" cy="557737"/>
            <a:chOff x="1320800" y="3312946"/>
            <a:chExt cx="1841305" cy="435292"/>
          </a:xfrm>
        </p:grpSpPr>
        <p:sp>
          <p:nvSpPr>
            <p:cNvPr id="9" name="TextBox 8"/>
            <p:cNvSpPr txBox="1"/>
            <p:nvPr/>
          </p:nvSpPr>
          <p:spPr>
            <a:xfrm>
              <a:off x="1320800" y="3312946"/>
              <a:ext cx="1841305" cy="232200"/>
            </a:xfrm>
            <a:prstGeom prst="rect">
              <a:avLst/>
            </a:prstGeom>
            <a:noFill/>
          </p:spPr>
          <p:txBody>
            <a:bodyPr wrap="square" rtlCol="0">
              <a:spAutoFit/>
            </a:bodyPr>
            <a:lstStyle/>
            <a:p>
              <a:pPr defTabSz="342900">
                <a:lnSpc>
                  <a:spcPts val="1575"/>
                </a:lnSpc>
                <a:spcAft>
                  <a:spcPts val="450"/>
                </a:spcAft>
              </a:pPr>
              <a:r>
                <a:rPr lang="es-US" sz="1600" b="1" dirty="0">
                  <a:solidFill>
                    <a:srgbClr val="6E2585"/>
                  </a:solidFill>
                  <a:cs typeface="Arial" panose="020B0604020202020204" pitchFamily="34" charset="0"/>
                </a:rPr>
                <a:t>NIVEL</a:t>
              </a:r>
            </a:p>
          </p:txBody>
        </p:sp>
        <p:sp>
          <p:nvSpPr>
            <p:cNvPr id="10" name="TextBox 9"/>
            <p:cNvSpPr txBox="1"/>
            <p:nvPr/>
          </p:nvSpPr>
          <p:spPr>
            <a:xfrm>
              <a:off x="1542016" y="3516038"/>
              <a:ext cx="453544" cy="232200"/>
            </a:xfrm>
            <a:prstGeom prst="rect">
              <a:avLst/>
            </a:prstGeom>
            <a:noFill/>
          </p:spPr>
          <p:txBody>
            <a:bodyPr wrap="square" rtlCol="0">
              <a:spAutoFit/>
            </a:bodyPr>
            <a:lstStyle/>
            <a:p>
              <a:pPr defTabSz="342900">
                <a:lnSpc>
                  <a:spcPts val="1575"/>
                </a:lnSpc>
                <a:spcAft>
                  <a:spcPts val="450"/>
                </a:spcAft>
              </a:pPr>
              <a:r>
                <a:rPr lang="es-US" b="1">
                  <a:solidFill>
                    <a:srgbClr val="6E2585"/>
                  </a:solidFill>
                  <a:latin typeface="Calibri"/>
                </a:rPr>
                <a:t>1</a:t>
              </a:r>
            </a:p>
          </p:txBody>
        </p:sp>
      </p:grpSp>
      <p:grpSp>
        <p:nvGrpSpPr>
          <p:cNvPr id="14" name="Group 13"/>
          <p:cNvGrpSpPr/>
          <p:nvPr/>
        </p:nvGrpSpPr>
        <p:grpSpPr>
          <a:xfrm>
            <a:off x="1769993" y="3181682"/>
            <a:ext cx="787395" cy="547728"/>
            <a:chOff x="1346638" y="3110429"/>
            <a:chExt cx="1049857" cy="621732"/>
          </a:xfrm>
        </p:grpSpPr>
        <p:sp>
          <p:nvSpPr>
            <p:cNvPr id="15" name="TextBox 14"/>
            <p:cNvSpPr txBox="1"/>
            <p:nvPr/>
          </p:nvSpPr>
          <p:spPr>
            <a:xfrm>
              <a:off x="1346638" y="3110429"/>
              <a:ext cx="1049857" cy="337716"/>
            </a:xfrm>
            <a:prstGeom prst="rect">
              <a:avLst/>
            </a:prstGeom>
            <a:noFill/>
          </p:spPr>
          <p:txBody>
            <a:bodyPr wrap="none" rtlCol="0">
              <a:spAutoFit/>
            </a:bodyPr>
            <a:lstStyle/>
            <a:p>
              <a:pPr defTabSz="342900">
                <a:lnSpc>
                  <a:spcPts val="1575"/>
                </a:lnSpc>
                <a:spcAft>
                  <a:spcPts val="450"/>
                </a:spcAft>
              </a:pPr>
              <a:r>
                <a:rPr lang="es-US" sz="1600" b="1" dirty="0">
                  <a:solidFill>
                    <a:srgbClr val="E98300"/>
                  </a:solidFill>
                  <a:cs typeface="Arial" panose="020B0604020202020204" pitchFamily="34" charset="0"/>
                </a:rPr>
                <a:t>NIVEL</a:t>
              </a:r>
            </a:p>
          </p:txBody>
        </p:sp>
        <p:sp>
          <p:nvSpPr>
            <p:cNvPr id="16" name="TextBox 15"/>
            <p:cNvSpPr txBox="1"/>
            <p:nvPr/>
          </p:nvSpPr>
          <p:spPr>
            <a:xfrm>
              <a:off x="1558517" y="3394445"/>
              <a:ext cx="402247" cy="337716"/>
            </a:xfrm>
            <a:prstGeom prst="rect">
              <a:avLst/>
            </a:prstGeom>
            <a:noFill/>
          </p:spPr>
          <p:txBody>
            <a:bodyPr wrap="none" rtlCol="0">
              <a:spAutoFit/>
            </a:bodyPr>
            <a:lstStyle/>
            <a:p>
              <a:pPr defTabSz="342900">
                <a:lnSpc>
                  <a:spcPts val="1575"/>
                </a:lnSpc>
                <a:spcAft>
                  <a:spcPts val="450"/>
                </a:spcAft>
              </a:pPr>
              <a:r>
                <a:rPr lang="es-US" b="1" dirty="0">
                  <a:solidFill>
                    <a:srgbClr val="E98300"/>
                  </a:solidFill>
                  <a:latin typeface="Calibri"/>
                </a:rPr>
                <a:t>2</a:t>
              </a:r>
            </a:p>
          </p:txBody>
        </p:sp>
      </p:grpSp>
      <p:grpSp>
        <p:nvGrpSpPr>
          <p:cNvPr id="17" name="Group 16"/>
          <p:cNvGrpSpPr/>
          <p:nvPr/>
        </p:nvGrpSpPr>
        <p:grpSpPr>
          <a:xfrm rot="10800000" flipV="1">
            <a:off x="1742349" y="3856442"/>
            <a:ext cx="787395" cy="557525"/>
            <a:chOff x="1328280" y="3136872"/>
            <a:chExt cx="1049857" cy="573536"/>
          </a:xfrm>
        </p:grpSpPr>
        <p:sp>
          <p:nvSpPr>
            <p:cNvPr id="18" name="TextBox 17"/>
            <p:cNvSpPr txBox="1"/>
            <p:nvPr/>
          </p:nvSpPr>
          <p:spPr>
            <a:xfrm>
              <a:off x="1328280" y="3136872"/>
              <a:ext cx="1049857" cy="306062"/>
            </a:xfrm>
            <a:prstGeom prst="rect">
              <a:avLst/>
            </a:prstGeom>
            <a:noFill/>
          </p:spPr>
          <p:txBody>
            <a:bodyPr wrap="none" rtlCol="0">
              <a:spAutoFit/>
            </a:bodyPr>
            <a:lstStyle/>
            <a:p>
              <a:pPr defTabSz="342900">
                <a:lnSpc>
                  <a:spcPts val="1600"/>
                </a:lnSpc>
              </a:pPr>
              <a:r>
                <a:rPr lang="es-US" sz="1600" b="1" dirty="0">
                  <a:solidFill>
                    <a:srgbClr val="69BE28"/>
                  </a:solidFill>
                  <a:cs typeface="Arial" panose="020B0604020202020204" pitchFamily="34" charset="0"/>
                </a:rPr>
                <a:t>NIVEL</a:t>
              </a:r>
            </a:p>
          </p:txBody>
        </p:sp>
        <p:sp>
          <p:nvSpPr>
            <p:cNvPr id="19" name="TextBox 18"/>
            <p:cNvSpPr txBox="1"/>
            <p:nvPr/>
          </p:nvSpPr>
          <p:spPr>
            <a:xfrm>
              <a:off x="1525510" y="3404346"/>
              <a:ext cx="622388" cy="306062"/>
            </a:xfrm>
            <a:prstGeom prst="rect">
              <a:avLst/>
            </a:prstGeom>
            <a:noFill/>
          </p:spPr>
          <p:txBody>
            <a:bodyPr wrap="square" rtlCol="0">
              <a:spAutoFit/>
            </a:bodyPr>
            <a:lstStyle/>
            <a:p>
              <a:pPr defTabSz="342900">
                <a:lnSpc>
                  <a:spcPts val="1575"/>
                </a:lnSpc>
                <a:spcAft>
                  <a:spcPts val="450"/>
                </a:spcAft>
              </a:pPr>
              <a:r>
                <a:rPr lang="es-US" b="1">
                  <a:solidFill>
                    <a:srgbClr val="69BE28"/>
                  </a:solidFill>
                  <a:latin typeface="Calibri"/>
                </a:rPr>
                <a:t>3</a:t>
              </a:r>
            </a:p>
          </p:txBody>
        </p:sp>
      </p:grpSp>
    </p:spTree>
    <p:extLst>
      <p:ext uri="{BB962C8B-B14F-4D97-AF65-F5344CB8AC3E}">
        <p14:creationId xmlns:p14="http://schemas.microsoft.com/office/powerpoint/2010/main" val="398907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2B4AF7-31BC-4284-907E-3A67882E9D50}"/>
              </a:ext>
            </a:extLst>
          </p:cNvPr>
          <p:cNvSpPr>
            <a:spLocks noGrp="1"/>
          </p:cNvSpPr>
          <p:nvPr>
            <p:ph sz="quarter" idx="12"/>
          </p:nvPr>
        </p:nvSpPr>
        <p:spPr/>
        <p:txBody>
          <a:bodyPr>
            <a:normAutofit/>
          </a:bodyPr>
          <a:lstStyle/>
          <a:p>
            <a:r>
              <a:rPr lang="es-US" sz="1800"/>
              <a:t>Encontrará instrucciones detalladas en el portal para colegas HR4U: </a:t>
            </a:r>
            <a:r>
              <a:rPr lang="es-US" sz="1800">
                <a:hlinkClick r:id="rId3"/>
              </a:rPr>
              <a:t>https://hr4u.trinity-health.org</a:t>
            </a:r>
          </a:p>
          <a:p>
            <a:r>
              <a:rPr lang="es-US" sz="1800"/>
              <a:t>Visite el sitio web del TPA (es decir, Aetna/Blue Cross Blue Shield of Michigan/etc.) o comuníquese con el equipo de atención al cliente del TPA.</a:t>
            </a:r>
          </a:p>
          <a:p>
            <a:r>
              <a:rPr lang="es-US" sz="1800"/>
              <a:t>Los proveedores dentro de la red estarán designados como de nivel 1 o nivel 2. Otros proveedores se consideran de nivel 3 (fuera de la red).</a:t>
            </a:r>
          </a:p>
          <a:p>
            <a:pPr lvl="1"/>
            <a:r>
              <a:rPr lang="es-US" sz="1600"/>
              <a:t>Nota: Mayo Clinic se considera un proveedor de nivel 3.</a:t>
            </a:r>
          </a:p>
          <a:p>
            <a:r>
              <a:rPr lang="es-US" sz="1800"/>
              <a:t>Cancer Treatment Centers of America y los hospitales afiliados no son proveedores cubiertos de ningún nivel.</a:t>
            </a:r>
          </a:p>
          <a:p>
            <a:pPr marL="344488" lvl="1" indent="0">
              <a:buNone/>
            </a:pPr>
            <a:endParaRPr lang="en-US" sz="1800" dirty="0"/>
          </a:p>
        </p:txBody>
      </p:sp>
      <p:sp>
        <p:nvSpPr>
          <p:cNvPr id="3" name="Title 2">
            <a:extLst>
              <a:ext uri="{FF2B5EF4-FFF2-40B4-BE49-F238E27FC236}">
                <a16:creationId xmlns:a16="http://schemas.microsoft.com/office/drawing/2014/main" id="{5B9BA37F-8388-48EC-B809-76471F06D307}"/>
              </a:ext>
            </a:extLst>
          </p:cNvPr>
          <p:cNvSpPr>
            <a:spLocks noGrp="1"/>
          </p:cNvSpPr>
          <p:nvPr>
            <p:ph type="title"/>
          </p:nvPr>
        </p:nvSpPr>
        <p:spPr/>
        <p:txBody>
          <a:bodyPr/>
          <a:lstStyle/>
          <a:p>
            <a:r>
              <a:rPr lang="es-US" sz="2000"/>
              <a:t>Cómo buscar proveedores</a:t>
            </a:r>
          </a:p>
        </p:txBody>
      </p:sp>
      <p:sp>
        <p:nvSpPr>
          <p:cNvPr id="4" name="Footer Placeholder 3">
            <a:extLst>
              <a:ext uri="{FF2B5EF4-FFF2-40B4-BE49-F238E27FC236}">
                <a16:creationId xmlns:a16="http://schemas.microsoft.com/office/drawing/2014/main" id="{A9C2E87A-65CD-41C1-AEE3-3AE3207CCEA3}"/>
              </a:ext>
            </a:extLst>
          </p:cNvPr>
          <p:cNvSpPr>
            <a:spLocks noGrp="1"/>
          </p:cNvSpPr>
          <p:nvPr>
            <p:ph type="ftr" sz="quarter" idx="3"/>
          </p:nvPr>
        </p:nvSpPr>
        <p:spPr/>
        <p:txBody>
          <a:bodyPr/>
          <a:lstStyle/>
          <a:p>
            <a:r>
              <a:rPr lang="es-US" sz="400" dirty="0"/>
              <a:t>©2019 Trinity Health</a:t>
            </a:r>
          </a:p>
        </p:txBody>
      </p:sp>
      <p:sp>
        <p:nvSpPr>
          <p:cNvPr id="5" name="Slide Number Placeholder 4">
            <a:extLst>
              <a:ext uri="{FF2B5EF4-FFF2-40B4-BE49-F238E27FC236}">
                <a16:creationId xmlns:a16="http://schemas.microsoft.com/office/drawing/2014/main" id="{3B436C84-01A9-4381-B644-E051D9B055EE}"/>
              </a:ext>
            </a:extLst>
          </p:cNvPr>
          <p:cNvSpPr>
            <a:spLocks noGrp="1"/>
          </p:cNvSpPr>
          <p:nvPr>
            <p:ph type="sldNum" sz="quarter" idx="4"/>
          </p:nvPr>
        </p:nvSpPr>
        <p:spPr/>
        <p:txBody>
          <a:bodyPr/>
          <a:lstStyle/>
          <a:p>
            <a:fld id="{489F9553-C816-6842-8939-EE75ECF7EB2B}" type="slidenum">
              <a:rPr lang="en-US" sz="500" smtClean="0"/>
              <a:pPr/>
              <a:t>6</a:t>
            </a:fld>
            <a:endParaRPr lang="en-US" sz="500"/>
          </a:p>
        </p:txBody>
      </p:sp>
    </p:spTree>
    <p:extLst>
      <p:ext uri="{BB962C8B-B14F-4D97-AF65-F5344CB8AC3E}">
        <p14:creationId xmlns:p14="http://schemas.microsoft.com/office/powerpoint/2010/main" val="310778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464D3E-0409-468A-9A9D-2F55BEB62BE8}"/>
              </a:ext>
            </a:extLst>
          </p:cNvPr>
          <p:cNvSpPr>
            <a:spLocks noGrp="1"/>
          </p:cNvSpPr>
          <p:nvPr>
            <p:ph sz="quarter" idx="12"/>
          </p:nvPr>
        </p:nvSpPr>
        <p:spPr>
          <a:xfrm>
            <a:off x="393408" y="1243948"/>
            <a:ext cx="8236688" cy="3601521"/>
          </a:xfrm>
        </p:spPr>
        <p:txBody>
          <a:bodyPr>
            <a:normAutofit/>
          </a:bodyPr>
          <a:lstStyle/>
          <a:p>
            <a:r>
              <a:rPr lang="es-US" sz="1800" dirty="0"/>
              <a:t>Incluye médicos y proveedores de atención médica locales que se hayan asociado con los Ministerios de Salud Regionales de Trinity Health para brindar servicios. </a:t>
            </a:r>
          </a:p>
          <a:p>
            <a:r>
              <a:rPr lang="es-US" sz="1800" dirty="0"/>
              <a:t>Se centra en ayudarlo a tener acceso a la atención adecuada en el momento adecuado y en el lugar adecuado.</a:t>
            </a:r>
          </a:p>
          <a:p>
            <a:r>
              <a:rPr lang="es-US" sz="1800" dirty="0"/>
              <a:t>Todos los proveedores forman parte de la red de nivel 1, por lo que usted paga los deducibles, copagos, etc. más bajos.</a:t>
            </a:r>
          </a:p>
        </p:txBody>
      </p:sp>
      <p:sp>
        <p:nvSpPr>
          <p:cNvPr id="3" name="Title 2">
            <a:extLst>
              <a:ext uri="{FF2B5EF4-FFF2-40B4-BE49-F238E27FC236}">
                <a16:creationId xmlns:a16="http://schemas.microsoft.com/office/drawing/2014/main" id="{7613BF66-75CE-40D6-BB36-B3B0CDA8E95F}"/>
              </a:ext>
            </a:extLst>
          </p:cNvPr>
          <p:cNvSpPr>
            <a:spLocks noGrp="1"/>
          </p:cNvSpPr>
          <p:nvPr>
            <p:ph type="title"/>
          </p:nvPr>
        </p:nvSpPr>
        <p:spPr/>
        <p:txBody>
          <a:bodyPr/>
          <a:lstStyle/>
          <a:p>
            <a:r>
              <a:rPr lang="es-US" sz="2000"/>
              <a:t>La red clínicamente integrada proporciona acceso a atención de alta calidad y rentable</a:t>
            </a:r>
          </a:p>
        </p:txBody>
      </p:sp>
      <p:sp>
        <p:nvSpPr>
          <p:cNvPr id="4" name="Footer Placeholder 3">
            <a:extLst>
              <a:ext uri="{FF2B5EF4-FFF2-40B4-BE49-F238E27FC236}">
                <a16:creationId xmlns:a16="http://schemas.microsoft.com/office/drawing/2014/main" id="{1317E0F0-1666-4E99-A663-B55973CF5626}"/>
              </a:ext>
            </a:extLst>
          </p:cNvPr>
          <p:cNvSpPr>
            <a:spLocks noGrp="1"/>
          </p:cNvSpPr>
          <p:nvPr>
            <p:ph type="ftr" sz="quarter" idx="3"/>
          </p:nvPr>
        </p:nvSpPr>
        <p:spPr/>
        <p:txBody>
          <a:bodyPr/>
          <a:lstStyle/>
          <a:p>
            <a:r>
              <a:rPr lang="es-US" sz="400" dirty="0"/>
              <a:t>©2020 Trinity Health</a:t>
            </a:r>
          </a:p>
        </p:txBody>
      </p:sp>
      <p:sp>
        <p:nvSpPr>
          <p:cNvPr id="5" name="Slide Number Placeholder 4">
            <a:extLst>
              <a:ext uri="{FF2B5EF4-FFF2-40B4-BE49-F238E27FC236}">
                <a16:creationId xmlns:a16="http://schemas.microsoft.com/office/drawing/2014/main" id="{B3143D31-4C4C-4309-AD8F-FE060C79CC0E}"/>
              </a:ext>
            </a:extLst>
          </p:cNvPr>
          <p:cNvSpPr>
            <a:spLocks noGrp="1"/>
          </p:cNvSpPr>
          <p:nvPr>
            <p:ph type="sldNum" sz="quarter" idx="4"/>
          </p:nvPr>
        </p:nvSpPr>
        <p:spPr/>
        <p:txBody>
          <a:bodyPr/>
          <a:lstStyle/>
          <a:p>
            <a:fld id="{489F9553-C816-6842-8939-EE75ECF7EB2B}" type="slidenum">
              <a:rPr lang="en-US" sz="500" smtClean="0"/>
              <a:pPr/>
              <a:t>7</a:t>
            </a:fld>
            <a:endParaRPr lang="en-US" sz="500"/>
          </a:p>
        </p:txBody>
      </p:sp>
    </p:spTree>
    <p:extLst>
      <p:ext uri="{BB962C8B-B14F-4D97-AF65-F5344CB8AC3E}">
        <p14:creationId xmlns:p14="http://schemas.microsoft.com/office/powerpoint/2010/main" val="136313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7FE218-BAE9-4527-BB38-D00649293F0F}"/>
              </a:ext>
            </a:extLst>
          </p:cNvPr>
          <p:cNvSpPr>
            <a:spLocks noGrp="1"/>
          </p:cNvSpPr>
          <p:nvPr>
            <p:ph type="title"/>
          </p:nvPr>
        </p:nvSpPr>
        <p:spPr/>
        <p:txBody>
          <a:bodyPr/>
          <a:lstStyle/>
          <a:p>
            <a:r>
              <a:rPr lang="es-ES" sz="2000" dirty="0"/>
              <a:t>Cómo Trinity </a:t>
            </a:r>
            <a:r>
              <a:rPr lang="es-ES" sz="2000" dirty="0" err="1"/>
              <a:t>Health</a:t>
            </a:r>
            <a:r>
              <a:rPr lang="es-ES" sz="2000" dirty="0"/>
              <a:t> y usted comparten los costos médicos y de farmacia</a:t>
            </a:r>
            <a:endParaRPr lang="es-US" sz="2000" dirty="0"/>
          </a:p>
        </p:txBody>
      </p:sp>
      <p:sp>
        <p:nvSpPr>
          <p:cNvPr id="4" name="Footer Placeholder 3">
            <a:extLst>
              <a:ext uri="{FF2B5EF4-FFF2-40B4-BE49-F238E27FC236}">
                <a16:creationId xmlns:a16="http://schemas.microsoft.com/office/drawing/2014/main" id="{595FA476-F73D-4501-ADE1-67E654685EBD}"/>
              </a:ext>
            </a:extLst>
          </p:cNvPr>
          <p:cNvSpPr>
            <a:spLocks noGrp="1"/>
          </p:cNvSpPr>
          <p:nvPr>
            <p:ph type="ftr" sz="quarter" idx="3"/>
          </p:nvPr>
        </p:nvSpPr>
        <p:spPr/>
        <p:txBody>
          <a:bodyPr/>
          <a:lstStyle/>
          <a:p>
            <a:r>
              <a:rPr lang="es-US" sz="500" dirty="0"/>
              <a:t>©2020 Trinity Health</a:t>
            </a:r>
          </a:p>
        </p:txBody>
      </p:sp>
      <p:sp>
        <p:nvSpPr>
          <p:cNvPr id="5" name="Slide Number Placeholder 4">
            <a:extLst>
              <a:ext uri="{FF2B5EF4-FFF2-40B4-BE49-F238E27FC236}">
                <a16:creationId xmlns:a16="http://schemas.microsoft.com/office/drawing/2014/main" id="{44BC4CE0-BC54-4253-99F2-AEBA8E3A07D1}"/>
              </a:ext>
            </a:extLst>
          </p:cNvPr>
          <p:cNvSpPr>
            <a:spLocks noGrp="1"/>
          </p:cNvSpPr>
          <p:nvPr>
            <p:ph type="sldNum" sz="quarter" idx="4"/>
          </p:nvPr>
        </p:nvSpPr>
        <p:spPr/>
        <p:txBody>
          <a:bodyPr/>
          <a:lstStyle/>
          <a:p>
            <a:fld id="{489F9553-C816-6842-8939-EE75ECF7EB2B}" type="slidenum">
              <a:rPr lang="en-US" sz="600" smtClean="0"/>
              <a:pPr/>
              <a:t>8</a:t>
            </a:fld>
            <a:endParaRPr lang="en-US" sz="600"/>
          </a:p>
        </p:txBody>
      </p:sp>
      <p:grpSp>
        <p:nvGrpSpPr>
          <p:cNvPr id="6" name="Group 5">
            <a:extLst>
              <a:ext uri="{FF2B5EF4-FFF2-40B4-BE49-F238E27FC236}">
                <a16:creationId xmlns:a16="http://schemas.microsoft.com/office/drawing/2014/main" id="{C8D69719-20C6-40BE-B80B-214364B3A688}"/>
              </a:ext>
            </a:extLst>
          </p:cNvPr>
          <p:cNvGrpSpPr>
            <a:grpSpLocks/>
          </p:cNvGrpSpPr>
          <p:nvPr/>
        </p:nvGrpSpPr>
        <p:grpSpPr bwMode="auto">
          <a:xfrm>
            <a:off x="577518" y="694318"/>
            <a:ext cx="7512251" cy="1345570"/>
            <a:chOff x="1082" y="297"/>
            <a:chExt cx="10209" cy="1627"/>
          </a:xfrm>
        </p:grpSpPr>
        <p:sp>
          <p:nvSpPr>
            <p:cNvPr id="7" name="Freeform 4">
              <a:extLst>
                <a:ext uri="{FF2B5EF4-FFF2-40B4-BE49-F238E27FC236}">
                  <a16:creationId xmlns:a16="http://schemas.microsoft.com/office/drawing/2014/main" id="{40CEC503-1F60-41F4-8FA1-6A28C8EA2A84}"/>
                </a:ext>
              </a:extLst>
            </p:cNvPr>
            <p:cNvSpPr>
              <a:spLocks/>
            </p:cNvSpPr>
            <p:nvPr/>
          </p:nvSpPr>
          <p:spPr bwMode="auto">
            <a:xfrm>
              <a:off x="1082" y="661"/>
              <a:ext cx="2468" cy="936"/>
            </a:xfrm>
            <a:custGeom>
              <a:avLst/>
              <a:gdLst>
                <a:gd name="T0" fmla="+- 0 3120 1082"/>
                <a:gd name="T1" fmla="*/ T0 w 2468"/>
                <a:gd name="T2" fmla="+- 0 661 661"/>
                <a:gd name="T3" fmla="*/ 661 h 936"/>
                <a:gd name="T4" fmla="+- 0 1082 1082"/>
                <a:gd name="T5" fmla="*/ T4 w 2468"/>
                <a:gd name="T6" fmla="+- 0 661 661"/>
                <a:gd name="T7" fmla="*/ 661 h 936"/>
                <a:gd name="T8" fmla="+- 0 1082 1082"/>
                <a:gd name="T9" fmla="*/ T8 w 2468"/>
                <a:gd name="T10" fmla="+- 0 1597 661"/>
                <a:gd name="T11" fmla="*/ 1597 h 936"/>
                <a:gd name="T12" fmla="+- 0 3550 1082"/>
                <a:gd name="T13" fmla="*/ T12 w 2468"/>
                <a:gd name="T14" fmla="+- 0 1597 661"/>
                <a:gd name="T15" fmla="*/ 1597 h 936"/>
                <a:gd name="T16" fmla="+- 0 3550 1082"/>
                <a:gd name="T17" fmla="*/ T16 w 2468"/>
                <a:gd name="T18" fmla="+- 0 1594 661"/>
                <a:gd name="T19" fmla="*/ 1594 h 936"/>
                <a:gd name="T20" fmla="+- 0 3132 1082"/>
                <a:gd name="T21" fmla="*/ T20 w 2468"/>
                <a:gd name="T22" fmla="+- 0 1594 661"/>
                <a:gd name="T23" fmla="*/ 1594 h 936"/>
                <a:gd name="T24" fmla="+- 0 3547 1082"/>
                <a:gd name="T25" fmla="*/ T24 w 2468"/>
                <a:gd name="T26" fmla="+- 0 1134 661"/>
                <a:gd name="T27" fmla="*/ 1134 h 936"/>
                <a:gd name="T28" fmla="+- 0 3120 1082"/>
                <a:gd name="T29" fmla="*/ T28 w 2468"/>
                <a:gd name="T30" fmla="+- 0 661 661"/>
                <a:gd name="T31" fmla="*/ 661 h 936"/>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468" h="936">
                  <a:moveTo>
                    <a:pt x="2038" y="0"/>
                  </a:moveTo>
                  <a:lnTo>
                    <a:pt x="0" y="0"/>
                  </a:lnTo>
                  <a:lnTo>
                    <a:pt x="0" y="936"/>
                  </a:lnTo>
                  <a:lnTo>
                    <a:pt x="2468" y="936"/>
                  </a:lnTo>
                  <a:lnTo>
                    <a:pt x="2468" y="933"/>
                  </a:lnTo>
                  <a:lnTo>
                    <a:pt x="2050" y="933"/>
                  </a:lnTo>
                  <a:lnTo>
                    <a:pt x="2465" y="473"/>
                  </a:lnTo>
                  <a:lnTo>
                    <a:pt x="2038" y="0"/>
                  </a:lnTo>
                  <a:close/>
                </a:path>
              </a:pathLst>
            </a:custGeom>
            <a:solidFill>
              <a:srgbClr val="E7E0E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5">
              <a:extLst>
                <a:ext uri="{FF2B5EF4-FFF2-40B4-BE49-F238E27FC236}">
                  <a16:creationId xmlns:a16="http://schemas.microsoft.com/office/drawing/2014/main" id="{D9B42694-FC36-4A2A-84F5-0D6C2B5E8B5F}"/>
                </a:ext>
              </a:extLst>
            </p:cNvPr>
            <p:cNvSpPr>
              <a:spLocks/>
            </p:cNvSpPr>
            <p:nvPr/>
          </p:nvSpPr>
          <p:spPr bwMode="auto">
            <a:xfrm>
              <a:off x="3115" y="344"/>
              <a:ext cx="8176" cy="1580"/>
            </a:xfrm>
            <a:custGeom>
              <a:avLst/>
              <a:gdLst>
                <a:gd name="T0" fmla="+- 0 10579 3116"/>
                <a:gd name="T1" fmla="*/ T0 w 8176"/>
                <a:gd name="T2" fmla="+- 0 345 345"/>
                <a:gd name="T3" fmla="*/ 345 h 1580"/>
                <a:gd name="T4" fmla="+- 0 10579 3116"/>
                <a:gd name="T5" fmla="*/ T4 w 8176"/>
                <a:gd name="T6" fmla="+- 0 657 345"/>
                <a:gd name="T7" fmla="*/ 657 h 1580"/>
                <a:gd name="T8" fmla="+- 0 3116 3116"/>
                <a:gd name="T9" fmla="*/ T8 w 8176"/>
                <a:gd name="T10" fmla="+- 0 656 345"/>
                <a:gd name="T11" fmla="*/ 656 h 1580"/>
                <a:gd name="T12" fmla="+- 0 3547 3116"/>
                <a:gd name="T13" fmla="*/ T12 w 8176"/>
                <a:gd name="T14" fmla="+- 0 1134 345"/>
                <a:gd name="T15" fmla="*/ 1134 h 1580"/>
                <a:gd name="T16" fmla="+- 0 3132 3116"/>
                <a:gd name="T17" fmla="*/ T16 w 8176"/>
                <a:gd name="T18" fmla="+- 0 1594 345"/>
                <a:gd name="T19" fmla="*/ 1594 h 1580"/>
                <a:gd name="T20" fmla="+- 0 10579 3116"/>
                <a:gd name="T21" fmla="*/ T20 w 8176"/>
                <a:gd name="T22" fmla="+- 0 1594 345"/>
                <a:gd name="T23" fmla="*/ 1594 h 1580"/>
                <a:gd name="T24" fmla="+- 0 10579 3116"/>
                <a:gd name="T25" fmla="*/ T24 w 8176"/>
                <a:gd name="T26" fmla="+- 0 1924 345"/>
                <a:gd name="T27" fmla="*/ 1924 h 1580"/>
                <a:gd name="T28" fmla="+- 0 11292 3116"/>
                <a:gd name="T29" fmla="*/ T28 w 8176"/>
                <a:gd name="T30" fmla="+- 0 1134 345"/>
                <a:gd name="T31" fmla="*/ 1134 h 1580"/>
                <a:gd name="T32" fmla="+- 0 10935 3116"/>
                <a:gd name="T33" fmla="*/ T32 w 8176"/>
                <a:gd name="T34" fmla="+- 0 739 345"/>
                <a:gd name="T35" fmla="*/ 739 h 1580"/>
                <a:gd name="T36" fmla="+- 0 10579 3116"/>
                <a:gd name="T37" fmla="*/ T36 w 8176"/>
                <a:gd name="T38" fmla="+- 0 345 345"/>
                <a:gd name="T39" fmla="*/ 345 h 15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8176" h="1580">
                  <a:moveTo>
                    <a:pt x="7463" y="0"/>
                  </a:moveTo>
                  <a:lnTo>
                    <a:pt x="7463" y="312"/>
                  </a:lnTo>
                  <a:lnTo>
                    <a:pt x="0" y="311"/>
                  </a:lnTo>
                  <a:lnTo>
                    <a:pt x="431" y="789"/>
                  </a:lnTo>
                  <a:lnTo>
                    <a:pt x="16" y="1249"/>
                  </a:lnTo>
                  <a:lnTo>
                    <a:pt x="7463" y="1249"/>
                  </a:lnTo>
                  <a:lnTo>
                    <a:pt x="7463" y="1579"/>
                  </a:lnTo>
                  <a:lnTo>
                    <a:pt x="8176" y="789"/>
                  </a:lnTo>
                  <a:lnTo>
                    <a:pt x="7819" y="394"/>
                  </a:lnTo>
                  <a:lnTo>
                    <a:pt x="7463" y="0"/>
                  </a:lnTo>
                  <a:close/>
                </a:path>
              </a:pathLst>
            </a:custGeom>
            <a:solidFill>
              <a:srgbClr val="702A8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10" name="Picture 9">
              <a:extLst>
                <a:ext uri="{FF2B5EF4-FFF2-40B4-BE49-F238E27FC236}">
                  <a16:creationId xmlns:a16="http://schemas.microsoft.com/office/drawing/2014/main" id="{A4313B46-7AFB-4588-8517-5C0E001FA57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0" y="297"/>
              <a:ext cx="1598" cy="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7">
              <a:extLst>
                <a:ext uri="{FF2B5EF4-FFF2-40B4-BE49-F238E27FC236}">
                  <a16:creationId xmlns:a16="http://schemas.microsoft.com/office/drawing/2014/main" id="{B505EB25-F302-4249-8E16-658A1A0BB43B}"/>
                </a:ext>
              </a:extLst>
            </p:cNvPr>
            <p:cNvSpPr>
              <a:spLocks/>
            </p:cNvSpPr>
            <p:nvPr/>
          </p:nvSpPr>
          <p:spPr bwMode="auto">
            <a:xfrm>
              <a:off x="6217" y="403"/>
              <a:ext cx="1383" cy="1384"/>
            </a:xfrm>
            <a:custGeom>
              <a:avLst/>
              <a:gdLst>
                <a:gd name="T0" fmla="+- 0 6909 6218"/>
                <a:gd name="T1" fmla="*/ T0 w 1383"/>
                <a:gd name="T2" fmla="+- 0 403 403"/>
                <a:gd name="T3" fmla="*/ 403 h 1384"/>
                <a:gd name="T4" fmla="+- 0 6834 6218"/>
                <a:gd name="T5" fmla="*/ T4 w 1383"/>
                <a:gd name="T6" fmla="+- 0 407 403"/>
                <a:gd name="T7" fmla="*/ 407 h 1384"/>
                <a:gd name="T8" fmla="+- 0 6761 6218"/>
                <a:gd name="T9" fmla="*/ T8 w 1383"/>
                <a:gd name="T10" fmla="+- 0 419 403"/>
                <a:gd name="T11" fmla="*/ 419 h 1384"/>
                <a:gd name="T12" fmla="+- 0 6691 6218"/>
                <a:gd name="T13" fmla="*/ T12 w 1383"/>
                <a:gd name="T14" fmla="+- 0 439 403"/>
                <a:gd name="T15" fmla="*/ 439 h 1384"/>
                <a:gd name="T16" fmla="+- 0 6624 6218"/>
                <a:gd name="T17" fmla="*/ T16 w 1383"/>
                <a:gd name="T18" fmla="+- 0 465 403"/>
                <a:gd name="T19" fmla="*/ 465 h 1384"/>
                <a:gd name="T20" fmla="+- 0 6560 6218"/>
                <a:gd name="T21" fmla="*/ T20 w 1383"/>
                <a:gd name="T22" fmla="+- 0 498 403"/>
                <a:gd name="T23" fmla="*/ 498 h 1384"/>
                <a:gd name="T24" fmla="+- 0 6501 6218"/>
                <a:gd name="T25" fmla="*/ T24 w 1383"/>
                <a:gd name="T26" fmla="+- 0 537 403"/>
                <a:gd name="T27" fmla="*/ 537 h 1384"/>
                <a:gd name="T28" fmla="+- 0 6446 6218"/>
                <a:gd name="T29" fmla="*/ T28 w 1383"/>
                <a:gd name="T30" fmla="+- 0 582 403"/>
                <a:gd name="T31" fmla="*/ 582 h 1384"/>
                <a:gd name="T32" fmla="+- 0 6396 6218"/>
                <a:gd name="T33" fmla="*/ T32 w 1383"/>
                <a:gd name="T34" fmla="+- 0 632 403"/>
                <a:gd name="T35" fmla="*/ 632 h 1384"/>
                <a:gd name="T36" fmla="+- 0 6351 6218"/>
                <a:gd name="T37" fmla="*/ T36 w 1383"/>
                <a:gd name="T38" fmla="+- 0 687 403"/>
                <a:gd name="T39" fmla="*/ 687 h 1384"/>
                <a:gd name="T40" fmla="+- 0 6312 6218"/>
                <a:gd name="T41" fmla="*/ T40 w 1383"/>
                <a:gd name="T42" fmla="+- 0 746 403"/>
                <a:gd name="T43" fmla="*/ 746 h 1384"/>
                <a:gd name="T44" fmla="+- 0 6279 6218"/>
                <a:gd name="T45" fmla="*/ T44 w 1383"/>
                <a:gd name="T46" fmla="+- 0 809 403"/>
                <a:gd name="T47" fmla="*/ 809 h 1384"/>
                <a:gd name="T48" fmla="+- 0 6253 6218"/>
                <a:gd name="T49" fmla="*/ T48 w 1383"/>
                <a:gd name="T50" fmla="+- 0 876 403"/>
                <a:gd name="T51" fmla="*/ 876 h 1384"/>
                <a:gd name="T52" fmla="+- 0 6234 6218"/>
                <a:gd name="T53" fmla="*/ T52 w 1383"/>
                <a:gd name="T54" fmla="+- 0 947 403"/>
                <a:gd name="T55" fmla="*/ 947 h 1384"/>
                <a:gd name="T56" fmla="+- 0 6222 6218"/>
                <a:gd name="T57" fmla="*/ T56 w 1383"/>
                <a:gd name="T58" fmla="+- 0 1020 403"/>
                <a:gd name="T59" fmla="*/ 1020 h 1384"/>
                <a:gd name="T60" fmla="+- 0 6218 6218"/>
                <a:gd name="T61" fmla="*/ T60 w 1383"/>
                <a:gd name="T62" fmla="+- 0 1095 403"/>
                <a:gd name="T63" fmla="*/ 1095 h 1384"/>
                <a:gd name="T64" fmla="+- 0 6222 6218"/>
                <a:gd name="T65" fmla="*/ T64 w 1383"/>
                <a:gd name="T66" fmla="+- 0 1171 403"/>
                <a:gd name="T67" fmla="*/ 1171 h 1384"/>
                <a:gd name="T68" fmla="+- 0 6234 6218"/>
                <a:gd name="T69" fmla="*/ T68 w 1383"/>
                <a:gd name="T70" fmla="+- 0 1244 403"/>
                <a:gd name="T71" fmla="*/ 1244 h 1384"/>
                <a:gd name="T72" fmla="+- 0 6253 6218"/>
                <a:gd name="T73" fmla="*/ T72 w 1383"/>
                <a:gd name="T74" fmla="+- 0 1314 403"/>
                <a:gd name="T75" fmla="*/ 1314 h 1384"/>
                <a:gd name="T76" fmla="+- 0 6279 6218"/>
                <a:gd name="T77" fmla="*/ T76 w 1383"/>
                <a:gd name="T78" fmla="+- 0 1381 403"/>
                <a:gd name="T79" fmla="*/ 1381 h 1384"/>
                <a:gd name="T80" fmla="+- 0 6312 6218"/>
                <a:gd name="T81" fmla="*/ T80 w 1383"/>
                <a:gd name="T82" fmla="+- 0 1444 403"/>
                <a:gd name="T83" fmla="*/ 1444 h 1384"/>
                <a:gd name="T84" fmla="+- 0 6351 6218"/>
                <a:gd name="T85" fmla="*/ T84 w 1383"/>
                <a:gd name="T86" fmla="+- 0 1504 403"/>
                <a:gd name="T87" fmla="*/ 1504 h 1384"/>
                <a:gd name="T88" fmla="+- 0 6396 6218"/>
                <a:gd name="T89" fmla="*/ T88 w 1383"/>
                <a:gd name="T90" fmla="+- 0 1559 403"/>
                <a:gd name="T91" fmla="*/ 1559 h 1384"/>
                <a:gd name="T92" fmla="+- 0 6446 6218"/>
                <a:gd name="T93" fmla="*/ T92 w 1383"/>
                <a:gd name="T94" fmla="+- 0 1609 403"/>
                <a:gd name="T95" fmla="*/ 1609 h 1384"/>
                <a:gd name="T96" fmla="+- 0 6501 6218"/>
                <a:gd name="T97" fmla="*/ T96 w 1383"/>
                <a:gd name="T98" fmla="+- 0 1653 403"/>
                <a:gd name="T99" fmla="*/ 1653 h 1384"/>
                <a:gd name="T100" fmla="+- 0 6560 6218"/>
                <a:gd name="T101" fmla="*/ T100 w 1383"/>
                <a:gd name="T102" fmla="+- 0 1692 403"/>
                <a:gd name="T103" fmla="*/ 1692 h 1384"/>
                <a:gd name="T104" fmla="+- 0 6624 6218"/>
                <a:gd name="T105" fmla="*/ T104 w 1383"/>
                <a:gd name="T106" fmla="+- 0 1725 403"/>
                <a:gd name="T107" fmla="*/ 1725 h 1384"/>
                <a:gd name="T108" fmla="+- 0 6691 6218"/>
                <a:gd name="T109" fmla="*/ T108 w 1383"/>
                <a:gd name="T110" fmla="+- 0 1752 403"/>
                <a:gd name="T111" fmla="*/ 1752 h 1384"/>
                <a:gd name="T112" fmla="+- 0 6761 6218"/>
                <a:gd name="T113" fmla="*/ T112 w 1383"/>
                <a:gd name="T114" fmla="+- 0 1771 403"/>
                <a:gd name="T115" fmla="*/ 1771 h 1384"/>
                <a:gd name="T116" fmla="+- 0 6834 6218"/>
                <a:gd name="T117" fmla="*/ T116 w 1383"/>
                <a:gd name="T118" fmla="+- 0 1783 403"/>
                <a:gd name="T119" fmla="*/ 1783 h 1384"/>
                <a:gd name="T120" fmla="+- 0 6909 6218"/>
                <a:gd name="T121" fmla="*/ T120 w 1383"/>
                <a:gd name="T122" fmla="+- 0 1787 403"/>
                <a:gd name="T123" fmla="*/ 1787 h 1384"/>
                <a:gd name="T124" fmla="+- 0 6984 6218"/>
                <a:gd name="T125" fmla="*/ T124 w 1383"/>
                <a:gd name="T126" fmla="+- 0 1783 403"/>
                <a:gd name="T127" fmla="*/ 1783 h 1384"/>
                <a:gd name="T128" fmla="+- 0 7057 6218"/>
                <a:gd name="T129" fmla="*/ T128 w 1383"/>
                <a:gd name="T130" fmla="+- 0 1771 403"/>
                <a:gd name="T131" fmla="*/ 1771 h 1384"/>
                <a:gd name="T132" fmla="+- 0 7128 6218"/>
                <a:gd name="T133" fmla="*/ T132 w 1383"/>
                <a:gd name="T134" fmla="+- 0 1752 403"/>
                <a:gd name="T135" fmla="*/ 1752 h 1384"/>
                <a:gd name="T136" fmla="+- 0 7195 6218"/>
                <a:gd name="T137" fmla="*/ T136 w 1383"/>
                <a:gd name="T138" fmla="+- 0 1725 403"/>
                <a:gd name="T139" fmla="*/ 1725 h 1384"/>
                <a:gd name="T140" fmla="+- 0 7258 6218"/>
                <a:gd name="T141" fmla="*/ T140 w 1383"/>
                <a:gd name="T142" fmla="+- 0 1692 403"/>
                <a:gd name="T143" fmla="*/ 1692 h 1384"/>
                <a:gd name="T144" fmla="+- 0 7317 6218"/>
                <a:gd name="T145" fmla="*/ T144 w 1383"/>
                <a:gd name="T146" fmla="+- 0 1653 403"/>
                <a:gd name="T147" fmla="*/ 1653 h 1384"/>
                <a:gd name="T148" fmla="+- 0 7372 6218"/>
                <a:gd name="T149" fmla="*/ T148 w 1383"/>
                <a:gd name="T150" fmla="+- 0 1609 403"/>
                <a:gd name="T151" fmla="*/ 1609 h 1384"/>
                <a:gd name="T152" fmla="+- 0 7422 6218"/>
                <a:gd name="T153" fmla="*/ T152 w 1383"/>
                <a:gd name="T154" fmla="+- 0 1559 403"/>
                <a:gd name="T155" fmla="*/ 1559 h 1384"/>
                <a:gd name="T156" fmla="+- 0 7467 6218"/>
                <a:gd name="T157" fmla="*/ T156 w 1383"/>
                <a:gd name="T158" fmla="+- 0 1504 403"/>
                <a:gd name="T159" fmla="*/ 1504 h 1384"/>
                <a:gd name="T160" fmla="+- 0 7506 6218"/>
                <a:gd name="T161" fmla="*/ T160 w 1383"/>
                <a:gd name="T162" fmla="+- 0 1444 403"/>
                <a:gd name="T163" fmla="*/ 1444 h 1384"/>
                <a:gd name="T164" fmla="+- 0 7539 6218"/>
                <a:gd name="T165" fmla="*/ T164 w 1383"/>
                <a:gd name="T166" fmla="+- 0 1381 403"/>
                <a:gd name="T167" fmla="*/ 1381 h 1384"/>
                <a:gd name="T168" fmla="+- 0 7565 6218"/>
                <a:gd name="T169" fmla="*/ T168 w 1383"/>
                <a:gd name="T170" fmla="+- 0 1314 403"/>
                <a:gd name="T171" fmla="*/ 1314 h 1384"/>
                <a:gd name="T172" fmla="+- 0 7584 6218"/>
                <a:gd name="T173" fmla="*/ T172 w 1383"/>
                <a:gd name="T174" fmla="+- 0 1244 403"/>
                <a:gd name="T175" fmla="*/ 1244 h 1384"/>
                <a:gd name="T176" fmla="+- 0 7596 6218"/>
                <a:gd name="T177" fmla="*/ T176 w 1383"/>
                <a:gd name="T178" fmla="+- 0 1171 403"/>
                <a:gd name="T179" fmla="*/ 1171 h 1384"/>
                <a:gd name="T180" fmla="+- 0 7600 6218"/>
                <a:gd name="T181" fmla="*/ T180 w 1383"/>
                <a:gd name="T182" fmla="+- 0 1095 403"/>
                <a:gd name="T183" fmla="*/ 1095 h 1384"/>
                <a:gd name="T184" fmla="+- 0 7596 6218"/>
                <a:gd name="T185" fmla="*/ T184 w 1383"/>
                <a:gd name="T186" fmla="+- 0 1020 403"/>
                <a:gd name="T187" fmla="*/ 1020 h 1384"/>
                <a:gd name="T188" fmla="+- 0 7584 6218"/>
                <a:gd name="T189" fmla="*/ T188 w 1383"/>
                <a:gd name="T190" fmla="+- 0 947 403"/>
                <a:gd name="T191" fmla="*/ 947 h 1384"/>
                <a:gd name="T192" fmla="+- 0 7565 6218"/>
                <a:gd name="T193" fmla="*/ T192 w 1383"/>
                <a:gd name="T194" fmla="+- 0 876 403"/>
                <a:gd name="T195" fmla="*/ 876 h 1384"/>
                <a:gd name="T196" fmla="+- 0 7539 6218"/>
                <a:gd name="T197" fmla="*/ T196 w 1383"/>
                <a:gd name="T198" fmla="+- 0 809 403"/>
                <a:gd name="T199" fmla="*/ 809 h 1384"/>
                <a:gd name="T200" fmla="+- 0 7506 6218"/>
                <a:gd name="T201" fmla="*/ T200 w 1383"/>
                <a:gd name="T202" fmla="+- 0 746 403"/>
                <a:gd name="T203" fmla="*/ 746 h 1384"/>
                <a:gd name="T204" fmla="+- 0 7467 6218"/>
                <a:gd name="T205" fmla="*/ T204 w 1383"/>
                <a:gd name="T206" fmla="+- 0 687 403"/>
                <a:gd name="T207" fmla="*/ 687 h 1384"/>
                <a:gd name="T208" fmla="+- 0 7422 6218"/>
                <a:gd name="T209" fmla="*/ T208 w 1383"/>
                <a:gd name="T210" fmla="+- 0 632 403"/>
                <a:gd name="T211" fmla="*/ 632 h 1384"/>
                <a:gd name="T212" fmla="+- 0 7372 6218"/>
                <a:gd name="T213" fmla="*/ T212 w 1383"/>
                <a:gd name="T214" fmla="+- 0 582 403"/>
                <a:gd name="T215" fmla="*/ 582 h 1384"/>
                <a:gd name="T216" fmla="+- 0 7317 6218"/>
                <a:gd name="T217" fmla="*/ T216 w 1383"/>
                <a:gd name="T218" fmla="+- 0 537 403"/>
                <a:gd name="T219" fmla="*/ 537 h 1384"/>
                <a:gd name="T220" fmla="+- 0 7258 6218"/>
                <a:gd name="T221" fmla="*/ T220 w 1383"/>
                <a:gd name="T222" fmla="+- 0 498 403"/>
                <a:gd name="T223" fmla="*/ 498 h 1384"/>
                <a:gd name="T224" fmla="+- 0 7195 6218"/>
                <a:gd name="T225" fmla="*/ T224 w 1383"/>
                <a:gd name="T226" fmla="+- 0 465 403"/>
                <a:gd name="T227" fmla="*/ 465 h 1384"/>
                <a:gd name="T228" fmla="+- 0 7128 6218"/>
                <a:gd name="T229" fmla="*/ T228 w 1383"/>
                <a:gd name="T230" fmla="+- 0 439 403"/>
                <a:gd name="T231" fmla="*/ 439 h 1384"/>
                <a:gd name="T232" fmla="+- 0 7057 6218"/>
                <a:gd name="T233" fmla="*/ T232 w 1383"/>
                <a:gd name="T234" fmla="+- 0 419 403"/>
                <a:gd name="T235" fmla="*/ 419 h 1384"/>
                <a:gd name="T236" fmla="+- 0 6984 6218"/>
                <a:gd name="T237" fmla="*/ T236 w 1383"/>
                <a:gd name="T238" fmla="+- 0 407 403"/>
                <a:gd name="T239" fmla="*/ 407 h 1384"/>
                <a:gd name="T240" fmla="+- 0 6909 6218"/>
                <a:gd name="T241" fmla="*/ T240 w 1383"/>
                <a:gd name="T242" fmla="+- 0 403 403"/>
                <a:gd name="T243" fmla="*/ 403 h 13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3" h="1384">
                  <a:moveTo>
                    <a:pt x="691" y="0"/>
                  </a:moveTo>
                  <a:lnTo>
                    <a:pt x="616" y="4"/>
                  </a:lnTo>
                  <a:lnTo>
                    <a:pt x="543" y="16"/>
                  </a:lnTo>
                  <a:lnTo>
                    <a:pt x="473" y="36"/>
                  </a:lnTo>
                  <a:lnTo>
                    <a:pt x="406" y="62"/>
                  </a:lnTo>
                  <a:lnTo>
                    <a:pt x="342" y="95"/>
                  </a:lnTo>
                  <a:lnTo>
                    <a:pt x="283" y="134"/>
                  </a:lnTo>
                  <a:lnTo>
                    <a:pt x="228" y="179"/>
                  </a:lnTo>
                  <a:lnTo>
                    <a:pt x="178" y="229"/>
                  </a:lnTo>
                  <a:lnTo>
                    <a:pt x="133" y="284"/>
                  </a:lnTo>
                  <a:lnTo>
                    <a:pt x="94" y="343"/>
                  </a:lnTo>
                  <a:lnTo>
                    <a:pt x="61" y="406"/>
                  </a:lnTo>
                  <a:lnTo>
                    <a:pt x="35" y="473"/>
                  </a:lnTo>
                  <a:lnTo>
                    <a:pt x="16" y="544"/>
                  </a:lnTo>
                  <a:lnTo>
                    <a:pt x="4" y="617"/>
                  </a:lnTo>
                  <a:lnTo>
                    <a:pt x="0" y="692"/>
                  </a:lnTo>
                  <a:lnTo>
                    <a:pt x="4" y="768"/>
                  </a:lnTo>
                  <a:lnTo>
                    <a:pt x="16" y="841"/>
                  </a:lnTo>
                  <a:lnTo>
                    <a:pt x="35" y="911"/>
                  </a:lnTo>
                  <a:lnTo>
                    <a:pt x="61" y="978"/>
                  </a:lnTo>
                  <a:lnTo>
                    <a:pt x="94" y="1041"/>
                  </a:lnTo>
                  <a:lnTo>
                    <a:pt x="133" y="1101"/>
                  </a:lnTo>
                  <a:lnTo>
                    <a:pt x="178" y="1156"/>
                  </a:lnTo>
                  <a:lnTo>
                    <a:pt x="228" y="1206"/>
                  </a:lnTo>
                  <a:lnTo>
                    <a:pt x="283" y="1250"/>
                  </a:lnTo>
                  <a:lnTo>
                    <a:pt x="342" y="1289"/>
                  </a:lnTo>
                  <a:lnTo>
                    <a:pt x="406" y="1322"/>
                  </a:lnTo>
                  <a:lnTo>
                    <a:pt x="473" y="1349"/>
                  </a:lnTo>
                  <a:lnTo>
                    <a:pt x="543" y="1368"/>
                  </a:lnTo>
                  <a:lnTo>
                    <a:pt x="616" y="1380"/>
                  </a:lnTo>
                  <a:lnTo>
                    <a:pt x="691" y="1384"/>
                  </a:lnTo>
                  <a:lnTo>
                    <a:pt x="766" y="1380"/>
                  </a:lnTo>
                  <a:lnTo>
                    <a:pt x="839" y="1368"/>
                  </a:lnTo>
                  <a:lnTo>
                    <a:pt x="910" y="1349"/>
                  </a:lnTo>
                  <a:lnTo>
                    <a:pt x="977" y="1322"/>
                  </a:lnTo>
                  <a:lnTo>
                    <a:pt x="1040" y="1289"/>
                  </a:lnTo>
                  <a:lnTo>
                    <a:pt x="1099" y="1250"/>
                  </a:lnTo>
                  <a:lnTo>
                    <a:pt x="1154" y="1206"/>
                  </a:lnTo>
                  <a:lnTo>
                    <a:pt x="1204" y="1156"/>
                  </a:lnTo>
                  <a:lnTo>
                    <a:pt x="1249" y="1101"/>
                  </a:lnTo>
                  <a:lnTo>
                    <a:pt x="1288" y="1041"/>
                  </a:lnTo>
                  <a:lnTo>
                    <a:pt x="1321" y="978"/>
                  </a:lnTo>
                  <a:lnTo>
                    <a:pt x="1347" y="911"/>
                  </a:lnTo>
                  <a:lnTo>
                    <a:pt x="1366" y="841"/>
                  </a:lnTo>
                  <a:lnTo>
                    <a:pt x="1378" y="768"/>
                  </a:lnTo>
                  <a:lnTo>
                    <a:pt x="1382" y="692"/>
                  </a:lnTo>
                  <a:lnTo>
                    <a:pt x="1378" y="617"/>
                  </a:lnTo>
                  <a:lnTo>
                    <a:pt x="1366" y="544"/>
                  </a:lnTo>
                  <a:lnTo>
                    <a:pt x="1347" y="473"/>
                  </a:lnTo>
                  <a:lnTo>
                    <a:pt x="1321" y="406"/>
                  </a:lnTo>
                  <a:lnTo>
                    <a:pt x="1288" y="343"/>
                  </a:lnTo>
                  <a:lnTo>
                    <a:pt x="1249" y="284"/>
                  </a:lnTo>
                  <a:lnTo>
                    <a:pt x="1204" y="229"/>
                  </a:lnTo>
                  <a:lnTo>
                    <a:pt x="1154" y="179"/>
                  </a:lnTo>
                  <a:lnTo>
                    <a:pt x="1099" y="134"/>
                  </a:lnTo>
                  <a:lnTo>
                    <a:pt x="1040" y="95"/>
                  </a:lnTo>
                  <a:lnTo>
                    <a:pt x="977" y="62"/>
                  </a:lnTo>
                  <a:lnTo>
                    <a:pt x="910" y="36"/>
                  </a:lnTo>
                  <a:lnTo>
                    <a:pt x="839" y="16"/>
                  </a:lnTo>
                  <a:lnTo>
                    <a:pt x="766" y="4"/>
                  </a:lnTo>
                  <a:lnTo>
                    <a:pt x="691" y="0"/>
                  </a:lnTo>
                  <a:close/>
                </a:path>
              </a:pathLst>
            </a:custGeom>
            <a:solidFill>
              <a:srgbClr val="702A8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2" name="Freeform 8">
              <a:extLst>
                <a:ext uri="{FF2B5EF4-FFF2-40B4-BE49-F238E27FC236}">
                  <a16:creationId xmlns:a16="http://schemas.microsoft.com/office/drawing/2014/main" id="{C0971B79-8CC1-4634-83DF-A42557E75374}"/>
                </a:ext>
              </a:extLst>
            </p:cNvPr>
            <p:cNvSpPr>
              <a:spLocks/>
            </p:cNvSpPr>
            <p:nvPr/>
          </p:nvSpPr>
          <p:spPr bwMode="auto">
            <a:xfrm>
              <a:off x="6349" y="527"/>
              <a:ext cx="1134" cy="1135"/>
            </a:xfrm>
            <a:custGeom>
              <a:avLst/>
              <a:gdLst>
                <a:gd name="T0" fmla="+- 0 6916 6349"/>
                <a:gd name="T1" fmla="*/ T0 w 1134"/>
                <a:gd name="T2" fmla="+- 0 528 528"/>
                <a:gd name="T3" fmla="*/ 528 h 1135"/>
                <a:gd name="T4" fmla="+- 0 6839 6349"/>
                <a:gd name="T5" fmla="*/ T4 w 1134"/>
                <a:gd name="T6" fmla="+- 0 533 528"/>
                <a:gd name="T7" fmla="*/ 533 h 1135"/>
                <a:gd name="T8" fmla="+- 0 6765 6349"/>
                <a:gd name="T9" fmla="*/ T8 w 1134"/>
                <a:gd name="T10" fmla="+- 0 548 528"/>
                <a:gd name="T11" fmla="*/ 548 h 1135"/>
                <a:gd name="T12" fmla="+- 0 6695 6349"/>
                <a:gd name="T13" fmla="*/ T12 w 1134"/>
                <a:gd name="T14" fmla="+- 0 572 528"/>
                <a:gd name="T15" fmla="*/ 572 h 1135"/>
                <a:gd name="T16" fmla="+- 0 6630 6349"/>
                <a:gd name="T17" fmla="*/ T16 w 1134"/>
                <a:gd name="T18" fmla="+- 0 605 528"/>
                <a:gd name="T19" fmla="*/ 605 h 1135"/>
                <a:gd name="T20" fmla="+- 0 6570 6349"/>
                <a:gd name="T21" fmla="*/ T20 w 1134"/>
                <a:gd name="T22" fmla="+- 0 646 528"/>
                <a:gd name="T23" fmla="*/ 646 h 1135"/>
                <a:gd name="T24" fmla="+- 0 6515 6349"/>
                <a:gd name="T25" fmla="*/ T24 w 1134"/>
                <a:gd name="T26" fmla="+- 0 694 528"/>
                <a:gd name="T27" fmla="*/ 694 h 1135"/>
                <a:gd name="T28" fmla="+- 0 6467 6349"/>
                <a:gd name="T29" fmla="*/ T28 w 1134"/>
                <a:gd name="T30" fmla="+- 0 748 528"/>
                <a:gd name="T31" fmla="*/ 748 h 1135"/>
                <a:gd name="T32" fmla="+- 0 6426 6349"/>
                <a:gd name="T33" fmla="*/ T32 w 1134"/>
                <a:gd name="T34" fmla="+- 0 809 528"/>
                <a:gd name="T35" fmla="*/ 809 h 1135"/>
                <a:gd name="T36" fmla="+- 0 6394 6349"/>
                <a:gd name="T37" fmla="*/ T36 w 1134"/>
                <a:gd name="T38" fmla="+- 0 874 528"/>
                <a:gd name="T39" fmla="*/ 874 h 1135"/>
                <a:gd name="T40" fmla="+- 0 6369 6349"/>
                <a:gd name="T41" fmla="*/ T40 w 1134"/>
                <a:gd name="T42" fmla="+- 0 944 528"/>
                <a:gd name="T43" fmla="*/ 944 h 1135"/>
                <a:gd name="T44" fmla="+- 0 6354 6349"/>
                <a:gd name="T45" fmla="*/ T44 w 1134"/>
                <a:gd name="T46" fmla="+- 0 1018 528"/>
                <a:gd name="T47" fmla="*/ 1018 h 1135"/>
                <a:gd name="T48" fmla="+- 0 6349 6349"/>
                <a:gd name="T49" fmla="*/ T48 w 1134"/>
                <a:gd name="T50" fmla="+- 0 1095 528"/>
                <a:gd name="T51" fmla="*/ 1095 h 1135"/>
                <a:gd name="T52" fmla="+- 0 6354 6349"/>
                <a:gd name="T53" fmla="*/ T52 w 1134"/>
                <a:gd name="T54" fmla="+- 0 1172 528"/>
                <a:gd name="T55" fmla="*/ 1172 h 1135"/>
                <a:gd name="T56" fmla="+- 0 6369 6349"/>
                <a:gd name="T57" fmla="*/ T56 w 1134"/>
                <a:gd name="T58" fmla="+- 0 1246 528"/>
                <a:gd name="T59" fmla="*/ 1246 h 1135"/>
                <a:gd name="T60" fmla="+- 0 6394 6349"/>
                <a:gd name="T61" fmla="*/ T60 w 1134"/>
                <a:gd name="T62" fmla="+- 0 1316 528"/>
                <a:gd name="T63" fmla="*/ 1316 h 1135"/>
                <a:gd name="T64" fmla="+- 0 6426 6349"/>
                <a:gd name="T65" fmla="*/ T64 w 1134"/>
                <a:gd name="T66" fmla="+- 0 1382 528"/>
                <a:gd name="T67" fmla="*/ 1382 h 1135"/>
                <a:gd name="T68" fmla="+- 0 6467 6349"/>
                <a:gd name="T69" fmla="*/ T68 w 1134"/>
                <a:gd name="T70" fmla="+- 0 1442 528"/>
                <a:gd name="T71" fmla="*/ 1442 h 1135"/>
                <a:gd name="T72" fmla="+- 0 6515 6349"/>
                <a:gd name="T73" fmla="*/ T72 w 1134"/>
                <a:gd name="T74" fmla="+- 0 1496 528"/>
                <a:gd name="T75" fmla="*/ 1496 h 1135"/>
                <a:gd name="T76" fmla="+- 0 6570 6349"/>
                <a:gd name="T77" fmla="*/ T76 w 1134"/>
                <a:gd name="T78" fmla="+- 0 1544 528"/>
                <a:gd name="T79" fmla="*/ 1544 h 1135"/>
                <a:gd name="T80" fmla="+- 0 6630 6349"/>
                <a:gd name="T81" fmla="*/ T80 w 1134"/>
                <a:gd name="T82" fmla="+- 0 1585 528"/>
                <a:gd name="T83" fmla="*/ 1585 h 1135"/>
                <a:gd name="T84" fmla="+- 0 6695 6349"/>
                <a:gd name="T85" fmla="*/ T84 w 1134"/>
                <a:gd name="T86" fmla="+- 0 1618 528"/>
                <a:gd name="T87" fmla="*/ 1618 h 1135"/>
                <a:gd name="T88" fmla="+- 0 6765 6349"/>
                <a:gd name="T89" fmla="*/ T88 w 1134"/>
                <a:gd name="T90" fmla="+- 0 1642 528"/>
                <a:gd name="T91" fmla="*/ 1642 h 1135"/>
                <a:gd name="T92" fmla="+- 0 6839 6349"/>
                <a:gd name="T93" fmla="*/ T92 w 1134"/>
                <a:gd name="T94" fmla="+- 0 1657 528"/>
                <a:gd name="T95" fmla="*/ 1657 h 1135"/>
                <a:gd name="T96" fmla="+- 0 6916 6349"/>
                <a:gd name="T97" fmla="*/ T96 w 1134"/>
                <a:gd name="T98" fmla="+- 0 1663 528"/>
                <a:gd name="T99" fmla="*/ 1663 h 1135"/>
                <a:gd name="T100" fmla="+- 0 6993 6349"/>
                <a:gd name="T101" fmla="*/ T100 w 1134"/>
                <a:gd name="T102" fmla="+- 0 1657 528"/>
                <a:gd name="T103" fmla="*/ 1657 h 1135"/>
                <a:gd name="T104" fmla="+- 0 7067 6349"/>
                <a:gd name="T105" fmla="*/ T104 w 1134"/>
                <a:gd name="T106" fmla="+- 0 1642 528"/>
                <a:gd name="T107" fmla="*/ 1642 h 1135"/>
                <a:gd name="T108" fmla="+- 0 7137 6349"/>
                <a:gd name="T109" fmla="*/ T108 w 1134"/>
                <a:gd name="T110" fmla="+- 0 1618 528"/>
                <a:gd name="T111" fmla="*/ 1618 h 1135"/>
                <a:gd name="T112" fmla="+- 0 7202 6349"/>
                <a:gd name="T113" fmla="*/ T112 w 1134"/>
                <a:gd name="T114" fmla="+- 0 1585 528"/>
                <a:gd name="T115" fmla="*/ 1585 h 1135"/>
                <a:gd name="T116" fmla="+- 0 7262 6349"/>
                <a:gd name="T117" fmla="*/ T116 w 1134"/>
                <a:gd name="T118" fmla="+- 0 1544 528"/>
                <a:gd name="T119" fmla="*/ 1544 h 1135"/>
                <a:gd name="T120" fmla="+- 0 7317 6349"/>
                <a:gd name="T121" fmla="*/ T120 w 1134"/>
                <a:gd name="T122" fmla="+- 0 1496 528"/>
                <a:gd name="T123" fmla="*/ 1496 h 1135"/>
                <a:gd name="T124" fmla="+- 0 7365 6349"/>
                <a:gd name="T125" fmla="*/ T124 w 1134"/>
                <a:gd name="T126" fmla="+- 0 1442 528"/>
                <a:gd name="T127" fmla="*/ 1442 h 1135"/>
                <a:gd name="T128" fmla="+- 0 7405 6349"/>
                <a:gd name="T129" fmla="*/ T128 w 1134"/>
                <a:gd name="T130" fmla="+- 0 1382 528"/>
                <a:gd name="T131" fmla="*/ 1382 h 1135"/>
                <a:gd name="T132" fmla="+- 0 7438 6349"/>
                <a:gd name="T133" fmla="*/ T132 w 1134"/>
                <a:gd name="T134" fmla="+- 0 1316 528"/>
                <a:gd name="T135" fmla="*/ 1316 h 1135"/>
                <a:gd name="T136" fmla="+- 0 7463 6349"/>
                <a:gd name="T137" fmla="*/ T136 w 1134"/>
                <a:gd name="T138" fmla="+- 0 1246 528"/>
                <a:gd name="T139" fmla="*/ 1246 h 1135"/>
                <a:gd name="T140" fmla="+- 0 7478 6349"/>
                <a:gd name="T141" fmla="*/ T140 w 1134"/>
                <a:gd name="T142" fmla="+- 0 1172 528"/>
                <a:gd name="T143" fmla="*/ 1172 h 1135"/>
                <a:gd name="T144" fmla="+- 0 7483 6349"/>
                <a:gd name="T145" fmla="*/ T144 w 1134"/>
                <a:gd name="T146" fmla="+- 0 1095 528"/>
                <a:gd name="T147" fmla="*/ 1095 h 1135"/>
                <a:gd name="T148" fmla="+- 0 7478 6349"/>
                <a:gd name="T149" fmla="*/ T148 w 1134"/>
                <a:gd name="T150" fmla="+- 0 1018 528"/>
                <a:gd name="T151" fmla="*/ 1018 h 1135"/>
                <a:gd name="T152" fmla="+- 0 7463 6349"/>
                <a:gd name="T153" fmla="*/ T152 w 1134"/>
                <a:gd name="T154" fmla="+- 0 944 528"/>
                <a:gd name="T155" fmla="*/ 944 h 1135"/>
                <a:gd name="T156" fmla="+- 0 7438 6349"/>
                <a:gd name="T157" fmla="*/ T156 w 1134"/>
                <a:gd name="T158" fmla="+- 0 874 528"/>
                <a:gd name="T159" fmla="*/ 874 h 1135"/>
                <a:gd name="T160" fmla="+- 0 7405 6349"/>
                <a:gd name="T161" fmla="*/ T160 w 1134"/>
                <a:gd name="T162" fmla="+- 0 809 528"/>
                <a:gd name="T163" fmla="*/ 809 h 1135"/>
                <a:gd name="T164" fmla="+- 0 7365 6349"/>
                <a:gd name="T165" fmla="*/ T164 w 1134"/>
                <a:gd name="T166" fmla="+- 0 748 528"/>
                <a:gd name="T167" fmla="*/ 748 h 1135"/>
                <a:gd name="T168" fmla="+- 0 7317 6349"/>
                <a:gd name="T169" fmla="*/ T168 w 1134"/>
                <a:gd name="T170" fmla="+- 0 694 528"/>
                <a:gd name="T171" fmla="*/ 694 h 1135"/>
                <a:gd name="T172" fmla="+- 0 7262 6349"/>
                <a:gd name="T173" fmla="*/ T172 w 1134"/>
                <a:gd name="T174" fmla="+- 0 646 528"/>
                <a:gd name="T175" fmla="*/ 646 h 1135"/>
                <a:gd name="T176" fmla="+- 0 7202 6349"/>
                <a:gd name="T177" fmla="*/ T176 w 1134"/>
                <a:gd name="T178" fmla="+- 0 605 528"/>
                <a:gd name="T179" fmla="*/ 605 h 1135"/>
                <a:gd name="T180" fmla="+- 0 7137 6349"/>
                <a:gd name="T181" fmla="*/ T180 w 1134"/>
                <a:gd name="T182" fmla="+- 0 572 528"/>
                <a:gd name="T183" fmla="*/ 572 h 1135"/>
                <a:gd name="T184" fmla="+- 0 7067 6349"/>
                <a:gd name="T185" fmla="*/ T184 w 1134"/>
                <a:gd name="T186" fmla="+- 0 548 528"/>
                <a:gd name="T187" fmla="*/ 548 h 1135"/>
                <a:gd name="T188" fmla="+- 0 6993 6349"/>
                <a:gd name="T189" fmla="*/ T188 w 1134"/>
                <a:gd name="T190" fmla="+- 0 533 528"/>
                <a:gd name="T191" fmla="*/ 533 h 1135"/>
                <a:gd name="T192" fmla="+- 0 6916 6349"/>
                <a:gd name="T193" fmla="*/ T192 w 1134"/>
                <a:gd name="T194" fmla="+- 0 528 528"/>
                <a:gd name="T195" fmla="*/ 528 h 11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Lst>
              <a:rect l="0" t="0" r="r" b="b"/>
              <a:pathLst>
                <a:path w="1134" h="1135">
                  <a:moveTo>
                    <a:pt x="567" y="0"/>
                  </a:moveTo>
                  <a:lnTo>
                    <a:pt x="490" y="5"/>
                  </a:lnTo>
                  <a:lnTo>
                    <a:pt x="416" y="20"/>
                  </a:lnTo>
                  <a:lnTo>
                    <a:pt x="346" y="44"/>
                  </a:lnTo>
                  <a:lnTo>
                    <a:pt x="281" y="77"/>
                  </a:lnTo>
                  <a:lnTo>
                    <a:pt x="221" y="118"/>
                  </a:lnTo>
                  <a:lnTo>
                    <a:pt x="166" y="166"/>
                  </a:lnTo>
                  <a:lnTo>
                    <a:pt x="118" y="220"/>
                  </a:lnTo>
                  <a:lnTo>
                    <a:pt x="77" y="281"/>
                  </a:lnTo>
                  <a:lnTo>
                    <a:pt x="45" y="346"/>
                  </a:lnTo>
                  <a:lnTo>
                    <a:pt x="20" y="416"/>
                  </a:lnTo>
                  <a:lnTo>
                    <a:pt x="5" y="490"/>
                  </a:lnTo>
                  <a:lnTo>
                    <a:pt x="0" y="567"/>
                  </a:lnTo>
                  <a:lnTo>
                    <a:pt x="5" y="644"/>
                  </a:lnTo>
                  <a:lnTo>
                    <a:pt x="20" y="718"/>
                  </a:lnTo>
                  <a:lnTo>
                    <a:pt x="45" y="788"/>
                  </a:lnTo>
                  <a:lnTo>
                    <a:pt x="77" y="854"/>
                  </a:lnTo>
                  <a:lnTo>
                    <a:pt x="118" y="914"/>
                  </a:lnTo>
                  <a:lnTo>
                    <a:pt x="166" y="968"/>
                  </a:lnTo>
                  <a:lnTo>
                    <a:pt x="221" y="1016"/>
                  </a:lnTo>
                  <a:lnTo>
                    <a:pt x="281" y="1057"/>
                  </a:lnTo>
                  <a:lnTo>
                    <a:pt x="346" y="1090"/>
                  </a:lnTo>
                  <a:lnTo>
                    <a:pt x="416" y="1114"/>
                  </a:lnTo>
                  <a:lnTo>
                    <a:pt x="490" y="1129"/>
                  </a:lnTo>
                  <a:lnTo>
                    <a:pt x="567" y="1135"/>
                  </a:lnTo>
                  <a:lnTo>
                    <a:pt x="644" y="1129"/>
                  </a:lnTo>
                  <a:lnTo>
                    <a:pt x="718" y="1114"/>
                  </a:lnTo>
                  <a:lnTo>
                    <a:pt x="788" y="1090"/>
                  </a:lnTo>
                  <a:lnTo>
                    <a:pt x="853" y="1057"/>
                  </a:lnTo>
                  <a:lnTo>
                    <a:pt x="913" y="1016"/>
                  </a:lnTo>
                  <a:lnTo>
                    <a:pt x="968" y="968"/>
                  </a:lnTo>
                  <a:lnTo>
                    <a:pt x="1016" y="914"/>
                  </a:lnTo>
                  <a:lnTo>
                    <a:pt x="1056" y="854"/>
                  </a:lnTo>
                  <a:lnTo>
                    <a:pt x="1089" y="788"/>
                  </a:lnTo>
                  <a:lnTo>
                    <a:pt x="1114" y="718"/>
                  </a:lnTo>
                  <a:lnTo>
                    <a:pt x="1129" y="644"/>
                  </a:lnTo>
                  <a:lnTo>
                    <a:pt x="1134" y="567"/>
                  </a:lnTo>
                  <a:lnTo>
                    <a:pt x="1129" y="490"/>
                  </a:lnTo>
                  <a:lnTo>
                    <a:pt x="1114" y="416"/>
                  </a:lnTo>
                  <a:lnTo>
                    <a:pt x="1089" y="346"/>
                  </a:lnTo>
                  <a:lnTo>
                    <a:pt x="1056" y="281"/>
                  </a:lnTo>
                  <a:lnTo>
                    <a:pt x="1016" y="220"/>
                  </a:lnTo>
                  <a:lnTo>
                    <a:pt x="968" y="166"/>
                  </a:lnTo>
                  <a:lnTo>
                    <a:pt x="913" y="118"/>
                  </a:lnTo>
                  <a:lnTo>
                    <a:pt x="853" y="77"/>
                  </a:lnTo>
                  <a:lnTo>
                    <a:pt x="788" y="44"/>
                  </a:lnTo>
                  <a:lnTo>
                    <a:pt x="718" y="20"/>
                  </a:lnTo>
                  <a:lnTo>
                    <a:pt x="644" y="5"/>
                  </a:lnTo>
                  <a:lnTo>
                    <a:pt x="56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Text Box 9">
              <a:extLst>
                <a:ext uri="{FF2B5EF4-FFF2-40B4-BE49-F238E27FC236}">
                  <a16:creationId xmlns:a16="http://schemas.microsoft.com/office/drawing/2014/main" id="{772F1C89-0692-437E-B763-CE02C748C859}"/>
                </a:ext>
              </a:extLst>
            </p:cNvPr>
            <p:cNvSpPr txBox="1">
              <a:spLocks noChangeArrowheads="1"/>
            </p:cNvSpPr>
            <p:nvPr/>
          </p:nvSpPr>
          <p:spPr bwMode="auto">
            <a:xfrm>
              <a:off x="1278" y="744"/>
              <a:ext cx="1778" cy="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nSpc>
                  <a:spcPct val="90000"/>
                </a:lnSpc>
                <a:spcBef>
                  <a:spcPts val="70"/>
                </a:spcBef>
                <a:spcAft>
                  <a:spcPts val="0"/>
                </a:spcAft>
              </a:pPr>
              <a:r>
                <a:rPr lang="es-US" sz="1000" b="1" dirty="0">
                  <a:solidFill>
                    <a:srgbClr val="702A81"/>
                  </a:solidFill>
                  <a:effectLst/>
                  <a:latin typeface="Univers" panose="020B0703030502020204" pitchFamily="34" charset="0"/>
                  <a:ea typeface="Helvetica" panose="020B0604020202020204" pitchFamily="34" charset="0"/>
                </a:rPr>
                <a:t>Trinity Health y usted pagan sus primas médicas y de farmacia durante todo el año.</a:t>
              </a:r>
              <a:endParaRPr lang="en-US" sz="1600" dirty="0">
                <a:effectLst/>
                <a:latin typeface="Helvetica" panose="020B0604020202020204" pitchFamily="34" charset="0"/>
                <a:ea typeface="Helvetica" panose="020B0604020202020204" pitchFamily="34" charset="0"/>
              </a:endParaRPr>
            </a:p>
          </p:txBody>
        </p:sp>
        <p:sp>
          <p:nvSpPr>
            <p:cNvPr id="14" name="Text Box 10">
              <a:extLst>
                <a:ext uri="{FF2B5EF4-FFF2-40B4-BE49-F238E27FC236}">
                  <a16:creationId xmlns:a16="http://schemas.microsoft.com/office/drawing/2014/main" id="{899EB700-AC48-49BA-B6FA-F6F7D6F0FCB8}"/>
                </a:ext>
              </a:extLst>
            </p:cNvPr>
            <p:cNvSpPr txBox="1">
              <a:spLocks noChangeArrowheads="1"/>
            </p:cNvSpPr>
            <p:nvPr/>
          </p:nvSpPr>
          <p:spPr bwMode="auto">
            <a:xfrm>
              <a:off x="6531" y="776"/>
              <a:ext cx="789" cy="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indent="12700" algn="just">
                <a:lnSpc>
                  <a:spcPct val="86000"/>
                </a:lnSpc>
                <a:spcBef>
                  <a:spcPts val="165"/>
                </a:spcBef>
                <a:spcAft>
                  <a:spcPts val="0"/>
                </a:spcAft>
              </a:pPr>
              <a:r>
                <a:rPr lang="es-US" sz="1400" b="1" dirty="0">
                  <a:solidFill>
                    <a:srgbClr val="702A81"/>
                  </a:solidFill>
                  <a:effectLst/>
                  <a:latin typeface="Nexa Bold"/>
                  <a:ea typeface="Helvetica" panose="020B0604020202020204" pitchFamily="34" charset="0"/>
                </a:rPr>
                <a:t>Trinity Health </a:t>
              </a:r>
              <a:br>
                <a:rPr lang="es-US" sz="1400" b="1" dirty="0">
                  <a:solidFill>
                    <a:srgbClr val="702A81"/>
                  </a:solidFill>
                  <a:effectLst/>
                  <a:latin typeface="Nexa Bold"/>
                  <a:ea typeface="Helvetica" panose="020B0604020202020204" pitchFamily="34" charset="0"/>
                </a:rPr>
              </a:br>
              <a:r>
                <a:rPr lang="es-US" sz="1400" b="1" dirty="0">
                  <a:solidFill>
                    <a:srgbClr val="702A81"/>
                  </a:solidFill>
                  <a:effectLst/>
                  <a:latin typeface="Nexa Bold"/>
                  <a:ea typeface="Helvetica" panose="020B0604020202020204" pitchFamily="34" charset="0"/>
                </a:rPr>
                <a:t>y usted</a:t>
              </a:r>
              <a:endParaRPr lang="en-US" sz="1200" dirty="0">
                <a:effectLst/>
                <a:latin typeface="Helvetica" panose="020B0604020202020204" pitchFamily="34" charset="0"/>
                <a:ea typeface="Helvetica" panose="020B0604020202020204" pitchFamily="34" charset="0"/>
              </a:endParaRPr>
            </a:p>
          </p:txBody>
        </p:sp>
      </p:grpSp>
      <p:sp>
        <p:nvSpPr>
          <p:cNvPr id="40" name="TextBox 39">
            <a:extLst>
              <a:ext uri="{FF2B5EF4-FFF2-40B4-BE49-F238E27FC236}">
                <a16:creationId xmlns:a16="http://schemas.microsoft.com/office/drawing/2014/main" id="{33967980-CE8C-4301-AC53-6886A3B7DF28}"/>
              </a:ext>
            </a:extLst>
          </p:cNvPr>
          <p:cNvSpPr txBox="1"/>
          <p:nvPr/>
        </p:nvSpPr>
        <p:spPr>
          <a:xfrm>
            <a:off x="2141778" y="3557500"/>
            <a:ext cx="2042668" cy="1041567"/>
          </a:xfrm>
          <a:prstGeom prst="rect">
            <a:avLst/>
          </a:prstGeom>
          <a:noFill/>
        </p:spPr>
        <p:txBody>
          <a:bodyPr wrap="square">
            <a:spAutoFit/>
          </a:bodyPr>
          <a:lstStyle/>
          <a:p>
            <a:pPr marL="342900" marR="0" lvl="0" indent="-342900">
              <a:lnSpc>
                <a:spcPts val="1320"/>
              </a:lnSpc>
              <a:spcBef>
                <a:spcPts val="425"/>
              </a:spcBef>
              <a:spcAft>
                <a:spcPts val="0"/>
              </a:spcAft>
              <a:buClr>
                <a:srgbClr val="75BC43"/>
              </a:buClr>
              <a:buSzPts val="1200"/>
              <a:buFont typeface="Nexa Bold"/>
              <a:buChar char="&gt;"/>
              <a:tabLst>
                <a:tab pos="1520190" algn="l"/>
              </a:tabLst>
            </a:pPr>
            <a:r>
              <a:rPr lang="es-US" sz="1050" dirty="0">
                <a:solidFill>
                  <a:srgbClr val="75BC43"/>
                </a:solidFill>
                <a:effectLst/>
                <a:latin typeface="Helvetica LT Std"/>
                <a:ea typeface="Nexa Bold"/>
                <a:cs typeface="Nexa Bold"/>
              </a:rPr>
              <a:t>Aportes a la prima del empleado</a:t>
            </a:r>
            <a:endParaRPr lang="en-US" sz="1600" dirty="0">
              <a:effectLst/>
              <a:latin typeface="Helvetica" panose="020B0604020202020204" pitchFamily="34" charset="0"/>
              <a:ea typeface="Nexa Bold"/>
              <a:cs typeface="Nexa Bold"/>
            </a:endParaRPr>
          </a:p>
          <a:p>
            <a:pPr marL="342900" marR="0" lvl="0" indent="-342900">
              <a:lnSpc>
                <a:spcPts val="1260"/>
              </a:lnSpc>
              <a:spcBef>
                <a:spcPts val="0"/>
              </a:spcBef>
              <a:spcAft>
                <a:spcPts val="0"/>
              </a:spcAft>
              <a:buClr>
                <a:srgbClr val="75BC43"/>
              </a:buClr>
              <a:buSzPts val="1200"/>
              <a:buFont typeface="Nexa Bold"/>
              <a:buChar char="&gt;"/>
              <a:tabLst>
                <a:tab pos="1520190" algn="l"/>
              </a:tabLst>
            </a:pPr>
            <a:r>
              <a:rPr lang="es-US" sz="1050" dirty="0">
                <a:solidFill>
                  <a:srgbClr val="75BC43"/>
                </a:solidFill>
                <a:effectLst/>
                <a:latin typeface="Helvetica LT Std"/>
                <a:ea typeface="Nexa Bold"/>
                <a:cs typeface="Nexa Bold"/>
              </a:rPr>
              <a:t>Copagos</a:t>
            </a:r>
            <a:endParaRPr lang="en-US" sz="1600" dirty="0">
              <a:effectLst/>
              <a:latin typeface="Helvetica" panose="020B0604020202020204" pitchFamily="34" charset="0"/>
              <a:ea typeface="Nexa Bold"/>
              <a:cs typeface="Nexa Bold"/>
            </a:endParaRPr>
          </a:p>
          <a:p>
            <a:pPr marL="342900" marR="214630" lvl="0" indent="-342900">
              <a:lnSpc>
                <a:spcPct val="90000"/>
              </a:lnSpc>
              <a:spcBef>
                <a:spcPts val="55"/>
              </a:spcBef>
              <a:spcAft>
                <a:spcPts val="0"/>
              </a:spcAft>
              <a:buClr>
                <a:srgbClr val="75BC43"/>
              </a:buClr>
              <a:buSzPts val="1200"/>
              <a:buFont typeface="Nexa Bold"/>
              <a:buChar char="&gt;"/>
              <a:tabLst>
                <a:tab pos="1520190" algn="l"/>
              </a:tabLst>
            </a:pPr>
            <a:r>
              <a:rPr lang="es-US" sz="1050" dirty="0">
                <a:solidFill>
                  <a:srgbClr val="75BC43"/>
                </a:solidFill>
                <a:effectLst/>
                <a:latin typeface="Helvetica LT Std"/>
                <a:ea typeface="Nexa Bold"/>
                <a:cs typeface="Nexa Bold"/>
              </a:rPr>
              <a:t>100 % de los costos médicos hasta el deducible</a:t>
            </a:r>
            <a:endParaRPr lang="en-US" sz="1600" dirty="0">
              <a:effectLst/>
              <a:latin typeface="Helvetica" panose="020B0604020202020204" pitchFamily="34" charset="0"/>
              <a:ea typeface="Nexa Bold"/>
              <a:cs typeface="Nexa Bold"/>
            </a:endParaRPr>
          </a:p>
        </p:txBody>
      </p:sp>
      <p:sp>
        <p:nvSpPr>
          <p:cNvPr id="42" name="TextBox 41">
            <a:extLst>
              <a:ext uri="{FF2B5EF4-FFF2-40B4-BE49-F238E27FC236}">
                <a16:creationId xmlns:a16="http://schemas.microsoft.com/office/drawing/2014/main" id="{77F39EBC-55FD-4125-B898-D04CC175A6D9}"/>
              </a:ext>
            </a:extLst>
          </p:cNvPr>
          <p:cNvSpPr txBox="1"/>
          <p:nvPr/>
        </p:nvSpPr>
        <p:spPr>
          <a:xfrm>
            <a:off x="3919397" y="3549526"/>
            <a:ext cx="1843024" cy="1155316"/>
          </a:xfrm>
          <a:prstGeom prst="rect">
            <a:avLst/>
          </a:prstGeom>
          <a:noFill/>
        </p:spPr>
        <p:txBody>
          <a:bodyPr wrap="square">
            <a:spAutoFit/>
          </a:bodyPr>
          <a:lstStyle/>
          <a:p>
            <a:pPr marL="342900" marR="0" lvl="0" indent="-342900">
              <a:lnSpc>
                <a:spcPts val="1420"/>
              </a:lnSpc>
              <a:spcBef>
                <a:spcPts val="425"/>
              </a:spcBef>
              <a:spcAft>
                <a:spcPts val="0"/>
              </a:spcAft>
              <a:buFont typeface="Arial" panose="020B0604020202020204" pitchFamily="34" charset="0"/>
              <a:buChar char="&gt;"/>
              <a:tabLst>
                <a:tab pos="252095" algn="l"/>
              </a:tabLst>
            </a:pPr>
            <a:r>
              <a:rPr lang="es-US" sz="1050" dirty="0">
                <a:solidFill>
                  <a:srgbClr val="732981"/>
                </a:solidFill>
                <a:effectLst/>
                <a:latin typeface="Helvetica LT Std"/>
                <a:ea typeface="Helvetica" panose="020B0604020202020204" pitchFamily="34" charset="0"/>
              </a:rPr>
              <a:t>Usted paga un coseguro del 10 %/20 %*</a:t>
            </a:r>
            <a:endParaRPr lang="en-US" sz="1600" dirty="0">
              <a:effectLst/>
              <a:latin typeface="Helvetica" panose="020B0604020202020204" pitchFamily="34" charset="0"/>
              <a:ea typeface="Helvetica" panose="020B0604020202020204" pitchFamily="34" charset="0"/>
            </a:endParaRPr>
          </a:p>
          <a:p>
            <a:pPr marL="342900" marR="0" lvl="0" indent="-342900">
              <a:lnSpc>
                <a:spcPts val="1420"/>
              </a:lnSpc>
              <a:spcBef>
                <a:spcPts val="0"/>
              </a:spcBef>
              <a:spcAft>
                <a:spcPts val="0"/>
              </a:spcAft>
              <a:buFont typeface="Arial" panose="020B0604020202020204" pitchFamily="34" charset="0"/>
              <a:buChar char="&gt;"/>
              <a:tabLst>
                <a:tab pos="252095" algn="l"/>
              </a:tabLst>
            </a:pPr>
            <a:r>
              <a:rPr lang="es-US" sz="1050" dirty="0">
                <a:solidFill>
                  <a:srgbClr val="732981"/>
                </a:solidFill>
                <a:effectLst/>
                <a:latin typeface="Helvetica LT Std"/>
                <a:ea typeface="Helvetica" panose="020B0604020202020204" pitchFamily="34" charset="0"/>
              </a:rPr>
              <a:t>El plan paga el 90 %/80 %* de </a:t>
            </a:r>
            <a:br>
              <a:rPr lang="es-US" sz="1050" dirty="0">
                <a:solidFill>
                  <a:srgbClr val="732981"/>
                </a:solidFill>
                <a:effectLst/>
                <a:latin typeface="Helvetica LT Std"/>
                <a:ea typeface="Helvetica" panose="020B0604020202020204" pitchFamily="34" charset="0"/>
              </a:rPr>
            </a:br>
            <a:r>
              <a:rPr lang="es-US" sz="1050" dirty="0">
                <a:solidFill>
                  <a:srgbClr val="732981"/>
                </a:solidFill>
                <a:effectLst/>
                <a:latin typeface="Helvetica LT Std"/>
                <a:ea typeface="Helvetica" panose="020B0604020202020204" pitchFamily="34" charset="0"/>
              </a:rPr>
              <a:t>los costos</a:t>
            </a:r>
            <a:endParaRPr lang="en-US" sz="1600" dirty="0">
              <a:effectLst/>
              <a:latin typeface="Helvetica" panose="020B0604020202020204" pitchFamily="34" charset="0"/>
              <a:ea typeface="Helvetica" panose="020B0604020202020204" pitchFamily="34" charset="0"/>
            </a:endParaRPr>
          </a:p>
        </p:txBody>
      </p:sp>
      <p:sp>
        <p:nvSpPr>
          <p:cNvPr id="44" name="TextBox 43">
            <a:extLst>
              <a:ext uri="{FF2B5EF4-FFF2-40B4-BE49-F238E27FC236}">
                <a16:creationId xmlns:a16="http://schemas.microsoft.com/office/drawing/2014/main" id="{3C1FCCDB-FCAD-4144-923A-10138EEABB85}"/>
              </a:ext>
            </a:extLst>
          </p:cNvPr>
          <p:cNvSpPr txBox="1"/>
          <p:nvPr/>
        </p:nvSpPr>
        <p:spPr>
          <a:xfrm>
            <a:off x="5701843" y="3541699"/>
            <a:ext cx="1496568" cy="1061829"/>
          </a:xfrm>
          <a:prstGeom prst="rect">
            <a:avLst/>
          </a:prstGeom>
          <a:noFill/>
        </p:spPr>
        <p:txBody>
          <a:bodyPr wrap="square">
            <a:spAutoFit/>
          </a:bodyPr>
          <a:lstStyle/>
          <a:p>
            <a:pPr marL="171450" indent="-171450">
              <a:buFont typeface="Arial" panose="020B0604020202020204" pitchFamily="34" charset="0"/>
              <a:buChar char="•"/>
            </a:pPr>
            <a:r>
              <a:rPr lang="es-US" sz="1050" dirty="0">
                <a:solidFill>
                  <a:srgbClr val="A984B1"/>
                </a:solidFill>
                <a:effectLst/>
                <a:latin typeface="Helvetica LT Std"/>
                <a:ea typeface="Helvetica" panose="020B0604020202020204" pitchFamily="34" charset="0"/>
                <a:cs typeface="Helvetica" panose="020B0604020202020204" pitchFamily="34" charset="0"/>
              </a:rPr>
              <a:t>El plan paga el 100 % de los costos médicos luego de que usted cubre los gastos de bolsillo</a:t>
            </a:r>
            <a:endParaRPr lang="en-US" sz="1050" dirty="0"/>
          </a:p>
        </p:txBody>
      </p:sp>
      <p:sp>
        <p:nvSpPr>
          <p:cNvPr id="48" name="TextBox 47">
            <a:extLst>
              <a:ext uri="{FF2B5EF4-FFF2-40B4-BE49-F238E27FC236}">
                <a16:creationId xmlns:a16="http://schemas.microsoft.com/office/drawing/2014/main" id="{34FC360C-19C6-4B1F-A972-1836462838F5}"/>
              </a:ext>
            </a:extLst>
          </p:cNvPr>
          <p:cNvSpPr txBox="1"/>
          <p:nvPr/>
        </p:nvSpPr>
        <p:spPr>
          <a:xfrm>
            <a:off x="2275130" y="4673671"/>
            <a:ext cx="7589520" cy="200055"/>
          </a:xfrm>
          <a:prstGeom prst="rect">
            <a:avLst/>
          </a:prstGeom>
          <a:noFill/>
        </p:spPr>
        <p:txBody>
          <a:bodyPr wrap="square">
            <a:spAutoFit/>
          </a:bodyPr>
          <a:lstStyle/>
          <a:p>
            <a:r>
              <a:rPr lang="es-US" sz="700" dirty="0">
                <a:solidFill>
                  <a:srgbClr val="676464"/>
                </a:solidFill>
                <a:effectLst/>
                <a:latin typeface="Helvetica LT Std Light"/>
                <a:ea typeface="Helvetica" panose="020B0604020202020204" pitchFamily="34" charset="0"/>
                <a:cs typeface="Helvetica" panose="020B0604020202020204" pitchFamily="34" charset="0"/>
              </a:rPr>
              <a:t>*Depende del plan m</a:t>
            </a:r>
            <a:r>
              <a:rPr lang="es-US" sz="700" dirty="0">
                <a:solidFill>
                  <a:srgbClr val="676464"/>
                </a:solidFill>
                <a:effectLst/>
                <a:latin typeface="Helvetica" panose="020B0604020202020204" pitchFamily="34" charset="0"/>
                <a:ea typeface="Helvetica" panose="020B0604020202020204" pitchFamily="34" charset="0"/>
              </a:rPr>
              <a:t>é</a:t>
            </a:r>
            <a:r>
              <a:rPr lang="es-US" sz="700" dirty="0">
                <a:solidFill>
                  <a:srgbClr val="676464"/>
                </a:solidFill>
                <a:effectLst/>
                <a:latin typeface="Helvetica LT Std Light"/>
                <a:ea typeface="Helvetica" panose="020B0604020202020204" pitchFamily="34" charset="0"/>
                <a:cs typeface="Helvetica" panose="020B0604020202020204" pitchFamily="34" charset="0"/>
              </a:rPr>
              <a:t>dico de Trinity Health seleccionado y los costos compartidos para m</a:t>
            </a:r>
            <a:r>
              <a:rPr lang="es-US" sz="700" dirty="0">
                <a:solidFill>
                  <a:srgbClr val="676464"/>
                </a:solidFill>
                <a:effectLst/>
                <a:latin typeface="Helvetica" panose="020B0604020202020204" pitchFamily="34" charset="0"/>
                <a:ea typeface="Helvetica" panose="020B0604020202020204" pitchFamily="34" charset="0"/>
              </a:rPr>
              <a:t>é</a:t>
            </a:r>
            <a:r>
              <a:rPr lang="es-US" sz="700" dirty="0">
                <a:solidFill>
                  <a:srgbClr val="676464"/>
                </a:solidFill>
                <a:effectLst/>
                <a:latin typeface="Helvetica LT Std Light"/>
                <a:ea typeface="Helvetica" panose="020B0604020202020204" pitchFamily="34" charset="0"/>
                <a:cs typeface="Helvetica" panose="020B0604020202020204" pitchFamily="34" charset="0"/>
              </a:rPr>
              <a:t>dicos o centros de nivel</a:t>
            </a:r>
            <a:r>
              <a:rPr lang="es-US" sz="700" dirty="0">
                <a:solidFill>
                  <a:srgbClr val="676464"/>
                </a:solidFill>
                <a:effectLst/>
                <a:latin typeface="Helvetica" panose="020B0604020202020204" pitchFamily="34" charset="0"/>
                <a:ea typeface="Helvetica" panose="020B0604020202020204" pitchFamily="34" charset="0"/>
              </a:rPr>
              <a:t> </a:t>
            </a:r>
            <a:r>
              <a:rPr lang="es-US" sz="700" dirty="0">
                <a:solidFill>
                  <a:srgbClr val="676464"/>
                </a:solidFill>
                <a:effectLst/>
                <a:latin typeface="Helvetica LT Std Light"/>
                <a:ea typeface="Helvetica" panose="020B0604020202020204" pitchFamily="34" charset="0"/>
                <a:cs typeface="Helvetica" panose="020B0604020202020204" pitchFamily="34" charset="0"/>
              </a:rPr>
              <a:t>1.</a:t>
            </a:r>
            <a:endParaRPr lang="en-US" sz="1600" dirty="0"/>
          </a:p>
        </p:txBody>
      </p:sp>
      <p:grpSp>
        <p:nvGrpSpPr>
          <p:cNvPr id="45" name="Group 44">
            <a:extLst>
              <a:ext uri="{FF2B5EF4-FFF2-40B4-BE49-F238E27FC236}">
                <a16:creationId xmlns:a16="http://schemas.microsoft.com/office/drawing/2014/main" id="{6A8565E2-06F3-41CD-89E5-380BD701ED0E}"/>
              </a:ext>
            </a:extLst>
          </p:cNvPr>
          <p:cNvGrpSpPr>
            <a:grpSpLocks/>
          </p:cNvGrpSpPr>
          <p:nvPr/>
        </p:nvGrpSpPr>
        <p:grpSpPr bwMode="auto">
          <a:xfrm>
            <a:off x="577420" y="2228474"/>
            <a:ext cx="7512987" cy="1329031"/>
            <a:chOff x="1082" y="2225"/>
            <a:chExt cx="10210" cy="1607"/>
          </a:xfrm>
        </p:grpSpPr>
        <p:sp>
          <p:nvSpPr>
            <p:cNvPr id="46" name="Freeform 12">
              <a:extLst>
                <a:ext uri="{FF2B5EF4-FFF2-40B4-BE49-F238E27FC236}">
                  <a16:creationId xmlns:a16="http://schemas.microsoft.com/office/drawing/2014/main" id="{549152F5-ABBC-41BF-8583-8D4DAC88543C}"/>
                </a:ext>
              </a:extLst>
            </p:cNvPr>
            <p:cNvSpPr>
              <a:spLocks/>
            </p:cNvSpPr>
            <p:nvPr/>
          </p:nvSpPr>
          <p:spPr bwMode="auto">
            <a:xfrm>
              <a:off x="1082" y="2535"/>
              <a:ext cx="2453" cy="936"/>
            </a:xfrm>
            <a:custGeom>
              <a:avLst/>
              <a:gdLst>
                <a:gd name="T0" fmla="+- 0 3535 1082"/>
                <a:gd name="T1" fmla="*/ T0 w 2453"/>
                <a:gd name="T2" fmla="+- 0 2536 2536"/>
                <a:gd name="T3" fmla="*/ 2536 h 936"/>
                <a:gd name="T4" fmla="+- 0 1082 1082"/>
                <a:gd name="T5" fmla="*/ T4 w 2453"/>
                <a:gd name="T6" fmla="+- 0 2536 2536"/>
                <a:gd name="T7" fmla="*/ 2536 h 936"/>
                <a:gd name="T8" fmla="+- 0 1082 1082"/>
                <a:gd name="T9" fmla="*/ T8 w 2453"/>
                <a:gd name="T10" fmla="+- 0 3471 2536"/>
                <a:gd name="T11" fmla="*/ 3471 h 936"/>
                <a:gd name="T12" fmla="+- 0 3134 1082"/>
                <a:gd name="T13" fmla="*/ T12 w 2453"/>
                <a:gd name="T14" fmla="+- 0 3471 2536"/>
                <a:gd name="T15" fmla="*/ 3471 h 936"/>
                <a:gd name="T16" fmla="+- 0 3535 1082"/>
                <a:gd name="T17" fmla="*/ T16 w 2453"/>
                <a:gd name="T18" fmla="+- 0 3028 2536"/>
                <a:gd name="T19" fmla="*/ 3028 h 936"/>
                <a:gd name="T20" fmla="+- 0 3535 1082"/>
                <a:gd name="T21" fmla="*/ T20 w 2453"/>
                <a:gd name="T22" fmla="+- 0 3002 2536"/>
                <a:gd name="T23" fmla="*/ 3002 h 936"/>
                <a:gd name="T24" fmla="+- 0 3116 1082"/>
                <a:gd name="T25" fmla="*/ T24 w 2453"/>
                <a:gd name="T26" fmla="+- 0 2538 2536"/>
                <a:gd name="T27" fmla="*/ 2538 h 936"/>
                <a:gd name="T28" fmla="+- 0 3535 1082"/>
                <a:gd name="T29" fmla="*/ T28 w 2453"/>
                <a:gd name="T30" fmla="+- 0 2538 2536"/>
                <a:gd name="T31" fmla="*/ 2538 h 936"/>
                <a:gd name="T32" fmla="+- 0 3535 1082"/>
                <a:gd name="T33" fmla="*/ T32 w 2453"/>
                <a:gd name="T34" fmla="+- 0 2536 2536"/>
                <a:gd name="T35" fmla="*/ 2536 h 93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2453" h="936">
                  <a:moveTo>
                    <a:pt x="2453" y="0"/>
                  </a:moveTo>
                  <a:lnTo>
                    <a:pt x="0" y="0"/>
                  </a:lnTo>
                  <a:lnTo>
                    <a:pt x="0" y="935"/>
                  </a:lnTo>
                  <a:lnTo>
                    <a:pt x="2052" y="935"/>
                  </a:lnTo>
                  <a:lnTo>
                    <a:pt x="2453" y="492"/>
                  </a:lnTo>
                  <a:lnTo>
                    <a:pt x="2453" y="466"/>
                  </a:lnTo>
                  <a:lnTo>
                    <a:pt x="2034" y="2"/>
                  </a:lnTo>
                  <a:lnTo>
                    <a:pt x="2453" y="2"/>
                  </a:lnTo>
                  <a:lnTo>
                    <a:pt x="2453" y="0"/>
                  </a:lnTo>
                  <a:close/>
                </a:path>
              </a:pathLst>
            </a:custGeom>
            <a:solidFill>
              <a:srgbClr val="EEF5E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7" name="Freeform 13">
              <a:extLst>
                <a:ext uri="{FF2B5EF4-FFF2-40B4-BE49-F238E27FC236}">
                  <a16:creationId xmlns:a16="http://schemas.microsoft.com/office/drawing/2014/main" id="{6420E1E2-3D88-4838-9023-07AA2F5422C3}"/>
                </a:ext>
              </a:extLst>
            </p:cNvPr>
            <p:cNvSpPr>
              <a:spLocks/>
            </p:cNvSpPr>
            <p:nvPr/>
          </p:nvSpPr>
          <p:spPr bwMode="auto">
            <a:xfrm>
              <a:off x="3115" y="2225"/>
              <a:ext cx="2916" cy="1580"/>
            </a:xfrm>
            <a:custGeom>
              <a:avLst/>
              <a:gdLst>
                <a:gd name="T0" fmla="+- 0 5319 3116"/>
                <a:gd name="T1" fmla="*/ T0 w 2916"/>
                <a:gd name="T2" fmla="+- 0 2225 2225"/>
                <a:gd name="T3" fmla="*/ 2225 h 1580"/>
                <a:gd name="T4" fmla="+- 0 5319 3116"/>
                <a:gd name="T5" fmla="*/ T4 w 2916"/>
                <a:gd name="T6" fmla="+- 0 2538 2225"/>
                <a:gd name="T7" fmla="*/ 2538 h 1580"/>
                <a:gd name="T8" fmla="+- 0 3116 3116"/>
                <a:gd name="T9" fmla="*/ T8 w 2916"/>
                <a:gd name="T10" fmla="+- 0 2538 2225"/>
                <a:gd name="T11" fmla="*/ 2538 h 1580"/>
                <a:gd name="T12" fmla="+- 0 3546 3116"/>
                <a:gd name="T13" fmla="*/ T12 w 2916"/>
                <a:gd name="T14" fmla="+- 0 3015 2225"/>
                <a:gd name="T15" fmla="*/ 3015 h 1580"/>
                <a:gd name="T16" fmla="+- 0 3131 3116"/>
                <a:gd name="T17" fmla="*/ T16 w 2916"/>
                <a:gd name="T18" fmla="+- 0 3475 2225"/>
                <a:gd name="T19" fmla="*/ 3475 h 1580"/>
                <a:gd name="T20" fmla="+- 0 5319 3116"/>
                <a:gd name="T21" fmla="*/ T20 w 2916"/>
                <a:gd name="T22" fmla="+- 0 3475 2225"/>
                <a:gd name="T23" fmla="*/ 3475 h 1580"/>
                <a:gd name="T24" fmla="+- 0 5319 3116"/>
                <a:gd name="T25" fmla="*/ T24 w 2916"/>
                <a:gd name="T26" fmla="+- 0 3804 2225"/>
                <a:gd name="T27" fmla="*/ 3804 h 1580"/>
                <a:gd name="T28" fmla="+- 0 6031 3116"/>
                <a:gd name="T29" fmla="*/ T28 w 2916"/>
                <a:gd name="T30" fmla="+- 0 3015 2225"/>
                <a:gd name="T31" fmla="*/ 3015 h 1580"/>
                <a:gd name="T32" fmla="+- 0 5675 3116"/>
                <a:gd name="T33" fmla="*/ T32 w 2916"/>
                <a:gd name="T34" fmla="+- 0 2620 2225"/>
                <a:gd name="T35" fmla="*/ 2620 h 1580"/>
                <a:gd name="T36" fmla="+- 0 5319 3116"/>
                <a:gd name="T37" fmla="*/ T36 w 2916"/>
                <a:gd name="T38" fmla="+- 0 2225 2225"/>
                <a:gd name="T39" fmla="*/ 2225 h 15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2916" h="1580">
                  <a:moveTo>
                    <a:pt x="2203" y="0"/>
                  </a:moveTo>
                  <a:lnTo>
                    <a:pt x="2203" y="313"/>
                  </a:lnTo>
                  <a:lnTo>
                    <a:pt x="0" y="313"/>
                  </a:lnTo>
                  <a:lnTo>
                    <a:pt x="430" y="790"/>
                  </a:lnTo>
                  <a:lnTo>
                    <a:pt x="15" y="1250"/>
                  </a:lnTo>
                  <a:lnTo>
                    <a:pt x="2203" y="1250"/>
                  </a:lnTo>
                  <a:lnTo>
                    <a:pt x="2203" y="1579"/>
                  </a:lnTo>
                  <a:lnTo>
                    <a:pt x="2915" y="790"/>
                  </a:lnTo>
                  <a:lnTo>
                    <a:pt x="2559" y="395"/>
                  </a:lnTo>
                  <a:lnTo>
                    <a:pt x="2203" y="0"/>
                  </a:lnTo>
                  <a:close/>
                </a:path>
              </a:pathLst>
            </a:custGeom>
            <a:solidFill>
              <a:srgbClr val="76BC4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9" name="Freeform 14">
              <a:extLst>
                <a:ext uri="{FF2B5EF4-FFF2-40B4-BE49-F238E27FC236}">
                  <a16:creationId xmlns:a16="http://schemas.microsoft.com/office/drawing/2014/main" id="{3DD92937-586C-455D-A27D-08FB34A58302}"/>
                </a:ext>
              </a:extLst>
            </p:cNvPr>
            <p:cNvSpPr>
              <a:spLocks/>
            </p:cNvSpPr>
            <p:nvPr/>
          </p:nvSpPr>
          <p:spPr bwMode="auto">
            <a:xfrm>
              <a:off x="8376" y="2225"/>
              <a:ext cx="2916" cy="1580"/>
            </a:xfrm>
            <a:custGeom>
              <a:avLst/>
              <a:gdLst>
                <a:gd name="T0" fmla="+- 0 10579 8376"/>
                <a:gd name="T1" fmla="*/ T0 w 2916"/>
                <a:gd name="T2" fmla="+- 0 2225 2225"/>
                <a:gd name="T3" fmla="*/ 2225 h 1580"/>
                <a:gd name="T4" fmla="+- 0 10579 8376"/>
                <a:gd name="T5" fmla="*/ T4 w 2916"/>
                <a:gd name="T6" fmla="+- 0 2538 2225"/>
                <a:gd name="T7" fmla="*/ 2538 h 1580"/>
                <a:gd name="T8" fmla="+- 0 8376 8376"/>
                <a:gd name="T9" fmla="*/ T8 w 2916"/>
                <a:gd name="T10" fmla="+- 0 2538 2225"/>
                <a:gd name="T11" fmla="*/ 2538 h 1580"/>
                <a:gd name="T12" fmla="+- 0 8807 8376"/>
                <a:gd name="T13" fmla="*/ T12 w 2916"/>
                <a:gd name="T14" fmla="+- 0 3015 2225"/>
                <a:gd name="T15" fmla="*/ 3015 h 1580"/>
                <a:gd name="T16" fmla="+- 0 8392 8376"/>
                <a:gd name="T17" fmla="*/ T16 w 2916"/>
                <a:gd name="T18" fmla="+- 0 3475 2225"/>
                <a:gd name="T19" fmla="*/ 3475 h 1580"/>
                <a:gd name="T20" fmla="+- 0 10579 8376"/>
                <a:gd name="T21" fmla="*/ T20 w 2916"/>
                <a:gd name="T22" fmla="+- 0 3475 2225"/>
                <a:gd name="T23" fmla="*/ 3475 h 1580"/>
                <a:gd name="T24" fmla="+- 0 10579 8376"/>
                <a:gd name="T25" fmla="*/ T24 w 2916"/>
                <a:gd name="T26" fmla="+- 0 3804 2225"/>
                <a:gd name="T27" fmla="*/ 3804 h 1580"/>
                <a:gd name="T28" fmla="+- 0 11292 8376"/>
                <a:gd name="T29" fmla="*/ T28 w 2916"/>
                <a:gd name="T30" fmla="+- 0 3015 2225"/>
                <a:gd name="T31" fmla="*/ 3015 h 1580"/>
                <a:gd name="T32" fmla="+- 0 10935 8376"/>
                <a:gd name="T33" fmla="*/ T32 w 2916"/>
                <a:gd name="T34" fmla="+- 0 2620 2225"/>
                <a:gd name="T35" fmla="*/ 2620 h 1580"/>
                <a:gd name="T36" fmla="+- 0 10579 8376"/>
                <a:gd name="T37" fmla="*/ T36 w 2916"/>
                <a:gd name="T38" fmla="+- 0 2225 2225"/>
                <a:gd name="T39" fmla="*/ 2225 h 15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2916" h="1580">
                  <a:moveTo>
                    <a:pt x="2203" y="0"/>
                  </a:moveTo>
                  <a:lnTo>
                    <a:pt x="2203" y="313"/>
                  </a:lnTo>
                  <a:lnTo>
                    <a:pt x="0" y="313"/>
                  </a:lnTo>
                  <a:lnTo>
                    <a:pt x="431" y="790"/>
                  </a:lnTo>
                  <a:lnTo>
                    <a:pt x="16" y="1250"/>
                  </a:lnTo>
                  <a:lnTo>
                    <a:pt x="2203" y="1250"/>
                  </a:lnTo>
                  <a:lnTo>
                    <a:pt x="2203" y="1579"/>
                  </a:lnTo>
                  <a:lnTo>
                    <a:pt x="2916" y="790"/>
                  </a:lnTo>
                  <a:lnTo>
                    <a:pt x="2559" y="395"/>
                  </a:lnTo>
                  <a:lnTo>
                    <a:pt x="2203" y="0"/>
                  </a:lnTo>
                  <a:close/>
                </a:path>
              </a:pathLst>
            </a:custGeom>
            <a:solidFill>
              <a:srgbClr val="C09EC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1" name="Freeform 15">
              <a:extLst>
                <a:ext uri="{FF2B5EF4-FFF2-40B4-BE49-F238E27FC236}">
                  <a16:creationId xmlns:a16="http://schemas.microsoft.com/office/drawing/2014/main" id="{F82E9717-A402-45E9-AC63-53926E573B15}"/>
                </a:ext>
              </a:extLst>
            </p:cNvPr>
            <p:cNvSpPr>
              <a:spLocks/>
            </p:cNvSpPr>
            <p:nvPr/>
          </p:nvSpPr>
          <p:spPr bwMode="auto">
            <a:xfrm>
              <a:off x="5752" y="2225"/>
              <a:ext cx="2916" cy="1580"/>
            </a:xfrm>
            <a:custGeom>
              <a:avLst/>
              <a:gdLst>
                <a:gd name="T0" fmla="+- 0 7955 5752"/>
                <a:gd name="T1" fmla="*/ T0 w 2916"/>
                <a:gd name="T2" fmla="+- 0 2225 2225"/>
                <a:gd name="T3" fmla="*/ 2225 h 1580"/>
                <a:gd name="T4" fmla="+- 0 7955 5752"/>
                <a:gd name="T5" fmla="*/ T4 w 2916"/>
                <a:gd name="T6" fmla="+- 0 2538 2225"/>
                <a:gd name="T7" fmla="*/ 2538 h 1580"/>
                <a:gd name="T8" fmla="+- 0 5752 5752"/>
                <a:gd name="T9" fmla="*/ T8 w 2916"/>
                <a:gd name="T10" fmla="+- 0 2538 2225"/>
                <a:gd name="T11" fmla="*/ 2538 h 1580"/>
                <a:gd name="T12" fmla="+- 0 6183 5752"/>
                <a:gd name="T13" fmla="*/ T12 w 2916"/>
                <a:gd name="T14" fmla="+- 0 3015 2225"/>
                <a:gd name="T15" fmla="*/ 3015 h 1580"/>
                <a:gd name="T16" fmla="+- 0 5768 5752"/>
                <a:gd name="T17" fmla="*/ T16 w 2916"/>
                <a:gd name="T18" fmla="+- 0 3475 2225"/>
                <a:gd name="T19" fmla="*/ 3475 h 1580"/>
                <a:gd name="T20" fmla="+- 0 7955 5752"/>
                <a:gd name="T21" fmla="*/ T20 w 2916"/>
                <a:gd name="T22" fmla="+- 0 3475 2225"/>
                <a:gd name="T23" fmla="*/ 3475 h 1580"/>
                <a:gd name="T24" fmla="+- 0 7955 5752"/>
                <a:gd name="T25" fmla="*/ T24 w 2916"/>
                <a:gd name="T26" fmla="+- 0 3804 2225"/>
                <a:gd name="T27" fmla="*/ 3804 h 1580"/>
                <a:gd name="T28" fmla="+- 0 8668 5752"/>
                <a:gd name="T29" fmla="*/ T28 w 2916"/>
                <a:gd name="T30" fmla="+- 0 3015 2225"/>
                <a:gd name="T31" fmla="*/ 3015 h 1580"/>
                <a:gd name="T32" fmla="+- 0 8311 5752"/>
                <a:gd name="T33" fmla="*/ T32 w 2916"/>
                <a:gd name="T34" fmla="+- 0 2620 2225"/>
                <a:gd name="T35" fmla="*/ 2620 h 1580"/>
                <a:gd name="T36" fmla="+- 0 7955 5752"/>
                <a:gd name="T37" fmla="*/ T36 w 2916"/>
                <a:gd name="T38" fmla="+- 0 2225 2225"/>
                <a:gd name="T39" fmla="*/ 2225 h 15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2916" h="1580">
                  <a:moveTo>
                    <a:pt x="2203" y="0"/>
                  </a:moveTo>
                  <a:lnTo>
                    <a:pt x="2203" y="313"/>
                  </a:lnTo>
                  <a:lnTo>
                    <a:pt x="0" y="313"/>
                  </a:lnTo>
                  <a:lnTo>
                    <a:pt x="431" y="790"/>
                  </a:lnTo>
                  <a:lnTo>
                    <a:pt x="16" y="1250"/>
                  </a:lnTo>
                  <a:lnTo>
                    <a:pt x="2203" y="1250"/>
                  </a:lnTo>
                  <a:lnTo>
                    <a:pt x="2203" y="1579"/>
                  </a:lnTo>
                  <a:lnTo>
                    <a:pt x="2916" y="790"/>
                  </a:lnTo>
                  <a:lnTo>
                    <a:pt x="2559" y="395"/>
                  </a:lnTo>
                  <a:lnTo>
                    <a:pt x="2203" y="0"/>
                  </a:lnTo>
                  <a:close/>
                </a:path>
              </a:pathLst>
            </a:custGeom>
            <a:solidFill>
              <a:srgbClr val="702A8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52" name="Picture 51">
              <a:extLst>
                <a:ext uri="{FF2B5EF4-FFF2-40B4-BE49-F238E27FC236}">
                  <a16:creationId xmlns:a16="http://schemas.microsoft.com/office/drawing/2014/main" id="{3E6E0DBB-23AB-456D-B9D4-394BEBD295C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50" y="2240"/>
              <a:ext cx="1592" cy="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Freeform 17">
              <a:extLst>
                <a:ext uri="{FF2B5EF4-FFF2-40B4-BE49-F238E27FC236}">
                  <a16:creationId xmlns:a16="http://schemas.microsoft.com/office/drawing/2014/main" id="{61465DB9-FF96-4795-9A56-AD9E2F6BB206}"/>
                </a:ext>
              </a:extLst>
            </p:cNvPr>
            <p:cNvSpPr>
              <a:spLocks/>
            </p:cNvSpPr>
            <p:nvPr/>
          </p:nvSpPr>
          <p:spPr bwMode="auto">
            <a:xfrm>
              <a:off x="8957" y="2345"/>
              <a:ext cx="1383" cy="1384"/>
            </a:xfrm>
            <a:custGeom>
              <a:avLst/>
              <a:gdLst>
                <a:gd name="T0" fmla="+- 0 9648 8957"/>
                <a:gd name="T1" fmla="*/ T0 w 1383"/>
                <a:gd name="T2" fmla="+- 0 2345 2345"/>
                <a:gd name="T3" fmla="*/ 2345 h 1384"/>
                <a:gd name="T4" fmla="+- 0 9573 8957"/>
                <a:gd name="T5" fmla="*/ T4 w 1383"/>
                <a:gd name="T6" fmla="+- 0 2349 2345"/>
                <a:gd name="T7" fmla="*/ 2349 h 1384"/>
                <a:gd name="T8" fmla="+- 0 9500 8957"/>
                <a:gd name="T9" fmla="*/ T8 w 1383"/>
                <a:gd name="T10" fmla="+- 0 2361 2345"/>
                <a:gd name="T11" fmla="*/ 2361 h 1384"/>
                <a:gd name="T12" fmla="+- 0 9430 8957"/>
                <a:gd name="T13" fmla="*/ T12 w 1383"/>
                <a:gd name="T14" fmla="+- 0 2380 2345"/>
                <a:gd name="T15" fmla="*/ 2380 h 1384"/>
                <a:gd name="T16" fmla="+- 0 9363 8957"/>
                <a:gd name="T17" fmla="*/ T16 w 1383"/>
                <a:gd name="T18" fmla="+- 0 2407 2345"/>
                <a:gd name="T19" fmla="*/ 2407 h 1384"/>
                <a:gd name="T20" fmla="+- 0 9300 8957"/>
                <a:gd name="T21" fmla="*/ T20 w 1383"/>
                <a:gd name="T22" fmla="+- 0 2440 2345"/>
                <a:gd name="T23" fmla="*/ 2440 h 1384"/>
                <a:gd name="T24" fmla="+- 0 9240 8957"/>
                <a:gd name="T25" fmla="*/ T24 w 1383"/>
                <a:gd name="T26" fmla="+- 0 2479 2345"/>
                <a:gd name="T27" fmla="*/ 2479 h 1384"/>
                <a:gd name="T28" fmla="+- 0 9185 8957"/>
                <a:gd name="T29" fmla="*/ T28 w 1383"/>
                <a:gd name="T30" fmla="+- 0 2523 2345"/>
                <a:gd name="T31" fmla="*/ 2523 h 1384"/>
                <a:gd name="T32" fmla="+- 0 9135 8957"/>
                <a:gd name="T33" fmla="*/ T32 w 1383"/>
                <a:gd name="T34" fmla="+- 0 2573 2345"/>
                <a:gd name="T35" fmla="*/ 2573 h 1384"/>
                <a:gd name="T36" fmla="+- 0 9091 8957"/>
                <a:gd name="T37" fmla="*/ T36 w 1383"/>
                <a:gd name="T38" fmla="+- 0 2628 2345"/>
                <a:gd name="T39" fmla="*/ 2628 h 1384"/>
                <a:gd name="T40" fmla="+- 0 9052 8957"/>
                <a:gd name="T41" fmla="*/ T40 w 1383"/>
                <a:gd name="T42" fmla="+- 0 2688 2345"/>
                <a:gd name="T43" fmla="*/ 2688 h 1384"/>
                <a:gd name="T44" fmla="+- 0 9019 8957"/>
                <a:gd name="T45" fmla="*/ T44 w 1383"/>
                <a:gd name="T46" fmla="+- 0 2751 2345"/>
                <a:gd name="T47" fmla="*/ 2751 h 1384"/>
                <a:gd name="T48" fmla="+- 0 8993 8957"/>
                <a:gd name="T49" fmla="*/ T48 w 1383"/>
                <a:gd name="T50" fmla="+- 0 2818 2345"/>
                <a:gd name="T51" fmla="*/ 2818 h 1384"/>
                <a:gd name="T52" fmla="+- 0 8973 8957"/>
                <a:gd name="T53" fmla="*/ T52 w 1383"/>
                <a:gd name="T54" fmla="+- 0 2888 2345"/>
                <a:gd name="T55" fmla="*/ 2888 h 1384"/>
                <a:gd name="T56" fmla="+- 0 8961 8957"/>
                <a:gd name="T57" fmla="*/ T56 w 1383"/>
                <a:gd name="T58" fmla="+- 0 2961 2345"/>
                <a:gd name="T59" fmla="*/ 2961 h 1384"/>
                <a:gd name="T60" fmla="+- 0 8957 8957"/>
                <a:gd name="T61" fmla="*/ T60 w 1383"/>
                <a:gd name="T62" fmla="+- 0 3037 2345"/>
                <a:gd name="T63" fmla="*/ 3037 h 1384"/>
                <a:gd name="T64" fmla="+- 0 8961 8957"/>
                <a:gd name="T65" fmla="*/ T64 w 1383"/>
                <a:gd name="T66" fmla="+- 0 3112 2345"/>
                <a:gd name="T67" fmla="*/ 3112 h 1384"/>
                <a:gd name="T68" fmla="+- 0 8973 8957"/>
                <a:gd name="T69" fmla="*/ T68 w 1383"/>
                <a:gd name="T70" fmla="+- 0 3185 2345"/>
                <a:gd name="T71" fmla="*/ 3185 h 1384"/>
                <a:gd name="T72" fmla="+- 0 8993 8957"/>
                <a:gd name="T73" fmla="*/ T72 w 1383"/>
                <a:gd name="T74" fmla="+- 0 3256 2345"/>
                <a:gd name="T75" fmla="*/ 3256 h 1384"/>
                <a:gd name="T76" fmla="+- 0 9019 8957"/>
                <a:gd name="T77" fmla="*/ T76 w 1383"/>
                <a:gd name="T78" fmla="+- 0 3323 2345"/>
                <a:gd name="T79" fmla="*/ 3323 h 1384"/>
                <a:gd name="T80" fmla="+- 0 9052 8957"/>
                <a:gd name="T81" fmla="*/ T80 w 1383"/>
                <a:gd name="T82" fmla="+- 0 3386 2345"/>
                <a:gd name="T83" fmla="*/ 3386 h 1384"/>
                <a:gd name="T84" fmla="+- 0 9091 8957"/>
                <a:gd name="T85" fmla="*/ T84 w 1383"/>
                <a:gd name="T86" fmla="+- 0 3445 2345"/>
                <a:gd name="T87" fmla="*/ 3445 h 1384"/>
                <a:gd name="T88" fmla="+- 0 9135 8957"/>
                <a:gd name="T89" fmla="*/ T88 w 1383"/>
                <a:gd name="T90" fmla="+- 0 3500 2345"/>
                <a:gd name="T91" fmla="*/ 3500 h 1384"/>
                <a:gd name="T92" fmla="+- 0 9185 8957"/>
                <a:gd name="T93" fmla="*/ T92 w 1383"/>
                <a:gd name="T94" fmla="+- 0 3550 2345"/>
                <a:gd name="T95" fmla="*/ 3550 h 1384"/>
                <a:gd name="T96" fmla="+- 0 9240 8957"/>
                <a:gd name="T97" fmla="*/ T96 w 1383"/>
                <a:gd name="T98" fmla="+- 0 3595 2345"/>
                <a:gd name="T99" fmla="*/ 3595 h 1384"/>
                <a:gd name="T100" fmla="+- 0 9300 8957"/>
                <a:gd name="T101" fmla="*/ T100 w 1383"/>
                <a:gd name="T102" fmla="+- 0 3634 2345"/>
                <a:gd name="T103" fmla="*/ 3634 h 1384"/>
                <a:gd name="T104" fmla="+- 0 9363 8957"/>
                <a:gd name="T105" fmla="*/ T104 w 1383"/>
                <a:gd name="T106" fmla="+- 0 3667 2345"/>
                <a:gd name="T107" fmla="*/ 3667 h 1384"/>
                <a:gd name="T108" fmla="+- 0 9430 8957"/>
                <a:gd name="T109" fmla="*/ T108 w 1383"/>
                <a:gd name="T110" fmla="+- 0 3693 2345"/>
                <a:gd name="T111" fmla="*/ 3693 h 1384"/>
                <a:gd name="T112" fmla="+- 0 9500 8957"/>
                <a:gd name="T113" fmla="*/ T112 w 1383"/>
                <a:gd name="T114" fmla="+- 0 3713 2345"/>
                <a:gd name="T115" fmla="*/ 3713 h 1384"/>
                <a:gd name="T116" fmla="+- 0 9573 8957"/>
                <a:gd name="T117" fmla="*/ T116 w 1383"/>
                <a:gd name="T118" fmla="+- 0 3725 2345"/>
                <a:gd name="T119" fmla="*/ 3725 h 1384"/>
                <a:gd name="T120" fmla="+- 0 9648 8957"/>
                <a:gd name="T121" fmla="*/ T120 w 1383"/>
                <a:gd name="T122" fmla="+- 0 3729 2345"/>
                <a:gd name="T123" fmla="*/ 3729 h 1384"/>
                <a:gd name="T124" fmla="+- 0 9724 8957"/>
                <a:gd name="T125" fmla="*/ T124 w 1383"/>
                <a:gd name="T126" fmla="+- 0 3725 2345"/>
                <a:gd name="T127" fmla="*/ 3725 h 1384"/>
                <a:gd name="T128" fmla="+- 0 9797 8957"/>
                <a:gd name="T129" fmla="*/ T128 w 1383"/>
                <a:gd name="T130" fmla="+- 0 3713 2345"/>
                <a:gd name="T131" fmla="*/ 3713 h 1384"/>
                <a:gd name="T132" fmla="+- 0 9867 8957"/>
                <a:gd name="T133" fmla="*/ T132 w 1383"/>
                <a:gd name="T134" fmla="+- 0 3693 2345"/>
                <a:gd name="T135" fmla="*/ 3693 h 1384"/>
                <a:gd name="T136" fmla="+- 0 9934 8957"/>
                <a:gd name="T137" fmla="*/ T136 w 1383"/>
                <a:gd name="T138" fmla="+- 0 3667 2345"/>
                <a:gd name="T139" fmla="*/ 3667 h 1384"/>
                <a:gd name="T140" fmla="+- 0 9997 8957"/>
                <a:gd name="T141" fmla="*/ T140 w 1383"/>
                <a:gd name="T142" fmla="+- 0 3634 2345"/>
                <a:gd name="T143" fmla="*/ 3634 h 1384"/>
                <a:gd name="T144" fmla="+- 0 10057 8957"/>
                <a:gd name="T145" fmla="*/ T144 w 1383"/>
                <a:gd name="T146" fmla="+- 0 3595 2345"/>
                <a:gd name="T147" fmla="*/ 3595 h 1384"/>
                <a:gd name="T148" fmla="+- 0 10112 8957"/>
                <a:gd name="T149" fmla="*/ T148 w 1383"/>
                <a:gd name="T150" fmla="+- 0 3550 2345"/>
                <a:gd name="T151" fmla="*/ 3550 h 1384"/>
                <a:gd name="T152" fmla="+- 0 10162 8957"/>
                <a:gd name="T153" fmla="*/ T152 w 1383"/>
                <a:gd name="T154" fmla="+- 0 3500 2345"/>
                <a:gd name="T155" fmla="*/ 3500 h 1384"/>
                <a:gd name="T156" fmla="+- 0 10206 8957"/>
                <a:gd name="T157" fmla="*/ T156 w 1383"/>
                <a:gd name="T158" fmla="+- 0 3445 2345"/>
                <a:gd name="T159" fmla="*/ 3445 h 1384"/>
                <a:gd name="T160" fmla="+- 0 10245 8957"/>
                <a:gd name="T161" fmla="*/ T160 w 1383"/>
                <a:gd name="T162" fmla="+- 0 3386 2345"/>
                <a:gd name="T163" fmla="*/ 3386 h 1384"/>
                <a:gd name="T164" fmla="+- 0 10278 8957"/>
                <a:gd name="T165" fmla="*/ T164 w 1383"/>
                <a:gd name="T166" fmla="+- 0 3323 2345"/>
                <a:gd name="T167" fmla="*/ 3323 h 1384"/>
                <a:gd name="T168" fmla="+- 0 10304 8957"/>
                <a:gd name="T169" fmla="*/ T168 w 1383"/>
                <a:gd name="T170" fmla="+- 0 3256 2345"/>
                <a:gd name="T171" fmla="*/ 3256 h 1384"/>
                <a:gd name="T172" fmla="+- 0 10324 8957"/>
                <a:gd name="T173" fmla="*/ T172 w 1383"/>
                <a:gd name="T174" fmla="+- 0 3185 2345"/>
                <a:gd name="T175" fmla="*/ 3185 h 1384"/>
                <a:gd name="T176" fmla="+- 0 10336 8957"/>
                <a:gd name="T177" fmla="*/ T176 w 1383"/>
                <a:gd name="T178" fmla="+- 0 3112 2345"/>
                <a:gd name="T179" fmla="*/ 3112 h 1384"/>
                <a:gd name="T180" fmla="+- 0 10340 8957"/>
                <a:gd name="T181" fmla="*/ T180 w 1383"/>
                <a:gd name="T182" fmla="+- 0 3037 2345"/>
                <a:gd name="T183" fmla="*/ 3037 h 1384"/>
                <a:gd name="T184" fmla="+- 0 10336 8957"/>
                <a:gd name="T185" fmla="*/ T184 w 1383"/>
                <a:gd name="T186" fmla="+- 0 2961 2345"/>
                <a:gd name="T187" fmla="*/ 2961 h 1384"/>
                <a:gd name="T188" fmla="+- 0 10324 8957"/>
                <a:gd name="T189" fmla="*/ T188 w 1383"/>
                <a:gd name="T190" fmla="+- 0 2888 2345"/>
                <a:gd name="T191" fmla="*/ 2888 h 1384"/>
                <a:gd name="T192" fmla="+- 0 10304 8957"/>
                <a:gd name="T193" fmla="*/ T192 w 1383"/>
                <a:gd name="T194" fmla="+- 0 2818 2345"/>
                <a:gd name="T195" fmla="*/ 2818 h 1384"/>
                <a:gd name="T196" fmla="+- 0 10278 8957"/>
                <a:gd name="T197" fmla="*/ T196 w 1383"/>
                <a:gd name="T198" fmla="+- 0 2751 2345"/>
                <a:gd name="T199" fmla="*/ 2751 h 1384"/>
                <a:gd name="T200" fmla="+- 0 10245 8957"/>
                <a:gd name="T201" fmla="*/ T200 w 1383"/>
                <a:gd name="T202" fmla="+- 0 2688 2345"/>
                <a:gd name="T203" fmla="*/ 2688 h 1384"/>
                <a:gd name="T204" fmla="+- 0 10206 8957"/>
                <a:gd name="T205" fmla="*/ T204 w 1383"/>
                <a:gd name="T206" fmla="+- 0 2628 2345"/>
                <a:gd name="T207" fmla="*/ 2628 h 1384"/>
                <a:gd name="T208" fmla="+- 0 10162 8957"/>
                <a:gd name="T209" fmla="*/ T208 w 1383"/>
                <a:gd name="T210" fmla="+- 0 2573 2345"/>
                <a:gd name="T211" fmla="*/ 2573 h 1384"/>
                <a:gd name="T212" fmla="+- 0 10112 8957"/>
                <a:gd name="T213" fmla="*/ T212 w 1383"/>
                <a:gd name="T214" fmla="+- 0 2523 2345"/>
                <a:gd name="T215" fmla="*/ 2523 h 1384"/>
                <a:gd name="T216" fmla="+- 0 10057 8957"/>
                <a:gd name="T217" fmla="*/ T216 w 1383"/>
                <a:gd name="T218" fmla="+- 0 2479 2345"/>
                <a:gd name="T219" fmla="*/ 2479 h 1384"/>
                <a:gd name="T220" fmla="+- 0 9997 8957"/>
                <a:gd name="T221" fmla="*/ T220 w 1383"/>
                <a:gd name="T222" fmla="+- 0 2440 2345"/>
                <a:gd name="T223" fmla="*/ 2440 h 1384"/>
                <a:gd name="T224" fmla="+- 0 9934 8957"/>
                <a:gd name="T225" fmla="*/ T224 w 1383"/>
                <a:gd name="T226" fmla="+- 0 2407 2345"/>
                <a:gd name="T227" fmla="*/ 2407 h 1384"/>
                <a:gd name="T228" fmla="+- 0 9867 8957"/>
                <a:gd name="T229" fmla="*/ T228 w 1383"/>
                <a:gd name="T230" fmla="+- 0 2380 2345"/>
                <a:gd name="T231" fmla="*/ 2380 h 1384"/>
                <a:gd name="T232" fmla="+- 0 9797 8957"/>
                <a:gd name="T233" fmla="*/ T232 w 1383"/>
                <a:gd name="T234" fmla="+- 0 2361 2345"/>
                <a:gd name="T235" fmla="*/ 2361 h 1384"/>
                <a:gd name="T236" fmla="+- 0 9724 8957"/>
                <a:gd name="T237" fmla="*/ T236 w 1383"/>
                <a:gd name="T238" fmla="+- 0 2349 2345"/>
                <a:gd name="T239" fmla="*/ 2349 h 1384"/>
                <a:gd name="T240" fmla="+- 0 9648 8957"/>
                <a:gd name="T241" fmla="*/ T240 w 1383"/>
                <a:gd name="T242" fmla="+- 0 2345 2345"/>
                <a:gd name="T243" fmla="*/ 2345 h 13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3" h="1384">
                  <a:moveTo>
                    <a:pt x="691" y="0"/>
                  </a:moveTo>
                  <a:lnTo>
                    <a:pt x="616" y="4"/>
                  </a:lnTo>
                  <a:lnTo>
                    <a:pt x="543" y="16"/>
                  </a:lnTo>
                  <a:lnTo>
                    <a:pt x="473" y="35"/>
                  </a:lnTo>
                  <a:lnTo>
                    <a:pt x="406" y="62"/>
                  </a:lnTo>
                  <a:lnTo>
                    <a:pt x="343" y="95"/>
                  </a:lnTo>
                  <a:lnTo>
                    <a:pt x="283" y="134"/>
                  </a:lnTo>
                  <a:lnTo>
                    <a:pt x="228" y="178"/>
                  </a:lnTo>
                  <a:lnTo>
                    <a:pt x="178" y="228"/>
                  </a:lnTo>
                  <a:lnTo>
                    <a:pt x="134" y="283"/>
                  </a:lnTo>
                  <a:lnTo>
                    <a:pt x="95" y="343"/>
                  </a:lnTo>
                  <a:lnTo>
                    <a:pt x="62" y="406"/>
                  </a:lnTo>
                  <a:lnTo>
                    <a:pt x="36" y="473"/>
                  </a:lnTo>
                  <a:lnTo>
                    <a:pt x="16" y="543"/>
                  </a:lnTo>
                  <a:lnTo>
                    <a:pt x="4" y="616"/>
                  </a:lnTo>
                  <a:lnTo>
                    <a:pt x="0" y="692"/>
                  </a:lnTo>
                  <a:lnTo>
                    <a:pt x="4" y="767"/>
                  </a:lnTo>
                  <a:lnTo>
                    <a:pt x="16" y="840"/>
                  </a:lnTo>
                  <a:lnTo>
                    <a:pt x="36" y="911"/>
                  </a:lnTo>
                  <a:lnTo>
                    <a:pt x="62" y="978"/>
                  </a:lnTo>
                  <a:lnTo>
                    <a:pt x="95" y="1041"/>
                  </a:lnTo>
                  <a:lnTo>
                    <a:pt x="134" y="1100"/>
                  </a:lnTo>
                  <a:lnTo>
                    <a:pt x="178" y="1155"/>
                  </a:lnTo>
                  <a:lnTo>
                    <a:pt x="228" y="1205"/>
                  </a:lnTo>
                  <a:lnTo>
                    <a:pt x="283" y="1250"/>
                  </a:lnTo>
                  <a:lnTo>
                    <a:pt x="343" y="1289"/>
                  </a:lnTo>
                  <a:lnTo>
                    <a:pt x="406" y="1322"/>
                  </a:lnTo>
                  <a:lnTo>
                    <a:pt x="473" y="1348"/>
                  </a:lnTo>
                  <a:lnTo>
                    <a:pt x="543" y="1368"/>
                  </a:lnTo>
                  <a:lnTo>
                    <a:pt x="616" y="1380"/>
                  </a:lnTo>
                  <a:lnTo>
                    <a:pt x="691" y="1384"/>
                  </a:lnTo>
                  <a:lnTo>
                    <a:pt x="767" y="1380"/>
                  </a:lnTo>
                  <a:lnTo>
                    <a:pt x="840" y="1368"/>
                  </a:lnTo>
                  <a:lnTo>
                    <a:pt x="910" y="1348"/>
                  </a:lnTo>
                  <a:lnTo>
                    <a:pt x="977" y="1322"/>
                  </a:lnTo>
                  <a:lnTo>
                    <a:pt x="1040" y="1289"/>
                  </a:lnTo>
                  <a:lnTo>
                    <a:pt x="1100" y="1250"/>
                  </a:lnTo>
                  <a:lnTo>
                    <a:pt x="1155" y="1205"/>
                  </a:lnTo>
                  <a:lnTo>
                    <a:pt x="1205" y="1155"/>
                  </a:lnTo>
                  <a:lnTo>
                    <a:pt x="1249" y="1100"/>
                  </a:lnTo>
                  <a:lnTo>
                    <a:pt x="1288" y="1041"/>
                  </a:lnTo>
                  <a:lnTo>
                    <a:pt x="1321" y="978"/>
                  </a:lnTo>
                  <a:lnTo>
                    <a:pt x="1347" y="911"/>
                  </a:lnTo>
                  <a:lnTo>
                    <a:pt x="1367" y="840"/>
                  </a:lnTo>
                  <a:lnTo>
                    <a:pt x="1379" y="767"/>
                  </a:lnTo>
                  <a:lnTo>
                    <a:pt x="1383" y="692"/>
                  </a:lnTo>
                  <a:lnTo>
                    <a:pt x="1379" y="616"/>
                  </a:lnTo>
                  <a:lnTo>
                    <a:pt x="1367" y="543"/>
                  </a:lnTo>
                  <a:lnTo>
                    <a:pt x="1347" y="473"/>
                  </a:lnTo>
                  <a:lnTo>
                    <a:pt x="1321" y="406"/>
                  </a:lnTo>
                  <a:lnTo>
                    <a:pt x="1288" y="343"/>
                  </a:lnTo>
                  <a:lnTo>
                    <a:pt x="1249" y="283"/>
                  </a:lnTo>
                  <a:lnTo>
                    <a:pt x="1205" y="228"/>
                  </a:lnTo>
                  <a:lnTo>
                    <a:pt x="1155" y="178"/>
                  </a:lnTo>
                  <a:lnTo>
                    <a:pt x="1100" y="134"/>
                  </a:lnTo>
                  <a:lnTo>
                    <a:pt x="1040" y="95"/>
                  </a:lnTo>
                  <a:lnTo>
                    <a:pt x="977" y="62"/>
                  </a:lnTo>
                  <a:lnTo>
                    <a:pt x="910" y="35"/>
                  </a:lnTo>
                  <a:lnTo>
                    <a:pt x="840" y="16"/>
                  </a:lnTo>
                  <a:lnTo>
                    <a:pt x="767" y="4"/>
                  </a:lnTo>
                  <a:lnTo>
                    <a:pt x="691" y="0"/>
                  </a:lnTo>
                  <a:close/>
                </a:path>
              </a:pathLst>
            </a:custGeom>
            <a:solidFill>
              <a:srgbClr val="C09EC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4" name="Freeform 18">
              <a:extLst>
                <a:ext uri="{FF2B5EF4-FFF2-40B4-BE49-F238E27FC236}">
                  <a16:creationId xmlns:a16="http://schemas.microsoft.com/office/drawing/2014/main" id="{80A4B2D4-52FE-4065-B2F4-CB43D4DE300D}"/>
                </a:ext>
              </a:extLst>
            </p:cNvPr>
            <p:cNvSpPr>
              <a:spLocks/>
            </p:cNvSpPr>
            <p:nvPr/>
          </p:nvSpPr>
          <p:spPr bwMode="auto">
            <a:xfrm>
              <a:off x="9088" y="2559"/>
              <a:ext cx="1134" cy="1135"/>
            </a:xfrm>
            <a:custGeom>
              <a:avLst/>
              <a:gdLst>
                <a:gd name="T0" fmla="+- 0 9655 9088"/>
                <a:gd name="T1" fmla="*/ T0 w 1134"/>
                <a:gd name="T2" fmla="+- 0 2469 2469"/>
                <a:gd name="T3" fmla="*/ 2469 h 1135"/>
                <a:gd name="T4" fmla="+- 0 9578 9088"/>
                <a:gd name="T5" fmla="*/ T4 w 1134"/>
                <a:gd name="T6" fmla="+- 0 2475 2469"/>
                <a:gd name="T7" fmla="*/ 2475 h 1135"/>
                <a:gd name="T8" fmla="+- 0 9505 9088"/>
                <a:gd name="T9" fmla="*/ T8 w 1134"/>
                <a:gd name="T10" fmla="+- 0 2490 2469"/>
                <a:gd name="T11" fmla="*/ 2490 h 1135"/>
                <a:gd name="T12" fmla="+- 0 9435 9088"/>
                <a:gd name="T13" fmla="*/ T12 w 1134"/>
                <a:gd name="T14" fmla="+- 0 2514 2469"/>
                <a:gd name="T15" fmla="*/ 2514 h 1135"/>
                <a:gd name="T16" fmla="+- 0 9369 9088"/>
                <a:gd name="T17" fmla="*/ T16 w 1134"/>
                <a:gd name="T18" fmla="+- 0 2547 2469"/>
                <a:gd name="T19" fmla="*/ 2547 h 1135"/>
                <a:gd name="T20" fmla="+- 0 9309 9088"/>
                <a:gd name="T21" fmla="*/ T20 w 1134"/>
                <a:gd name="T22" fmla="+- 0 2588 2469"/>
                <a:gd name="T23" fmla="*/ 2588 h 1135"/>
                <a:gd name="T24" fmla="+- 0 9254 9088"/>
                <a:gd name="T25" fmla="*/ T24 w 1134"/>
                <a:gd name="T26" fmla="+- 0 2636 2469"/>
                <a:gd name="T27" fmla="*/ 2636 h 1135"/>
                <a:gd name="T28" fmla="+- 0 9206 9088"/>
                <a:gd name="T29" fmla="*/ T28 w 1134"/>
                <a:gd name="T30" fmla="+- 0 2690 2469"/>
                <a:gd name="T31" fmla="*/ 2690 h 1135"/>
                <a:gd name="T32" fmla="+- 0 9166 9088"/>
                <a:gd name="T33" fmla="*/ T32 w 1134"/>
                <a:gd name="T34" fmla="+- 0 2751 2469"/>
                <a:gd name="T35" fmla="*/ 2751 h 1135"/>
                <a:gd name="T36" fmla="+- 0 9133 9088"/>
                <a:gd name="T37" fmla="*/ T36 w 1134"/>
                <a:gd name="T38" fmla="+- 0 2816 2469"/>
                <a:gd name="T39" fmla="*/ 2816 h 1135"/>
                <a:gd name="T40" fmla="+- 0 9109 9088"/>
                <a:gd name="T41" fmla="*/ T40 w 1134"/>
                <a:gd name="T42" fmla="+- 0 2886 2469"/>
                <a:gd name="T43" fmla="*/ 2886 h 1135"/>
                <a:gd name="T44" fmla="+- 0 9094 9088"/>
                <a:gd name="T45" fmla="*/ T44 w 1134"/>
                <a:gd name="T46" fmla="+- 0 2960 2469"/>
                <a:gd name="T47" fmla="*/ 2960 h 1135"/>
                <a:gd name="T48" fmla="+- 0 9088 9088"/>
                <a:gd name="T49" fmla="*/ T48 w 1134"/>
                <a:gd name="T50" fmla="+- 0 3037 2469"/>
                <a:gd name="T51" fmla="*/ 3037 h 1135"/>
                <a:gd name="T52" fmla="+- 0 9094 9088"/>
                <a:gd name="T53" fmla="*/ T52 w 1134"/>
                <a:gd name="T54" fmla="+- 0 3114 2469"/>
                <a:gd name="T55" fmla="*/ 3114 h 1135"/>
                <a:gd name="T56" fmla="+- 0 9109 9088"/>
                <a:gd name="T57" fmla="*/ T56 w 1134"/>
                <a:gd name="T58" fmla="+- 0 3188 2469"/>
                <a:gd name="T59" fmla="*/ 3188 h 1135"/>
                <a:gd name="T60" fmla="+- 0 9133 9088"/>
                <a:gd name="T61" fmla="*/ T60 w 1134"/>
                <a:gd name="T62" fmla="+- 0 3258 2469"/>
                <a:gd name="T63" fmla="*/ 3258 h 1135"/>
                <a:gd name="T64" fmla="+- 0 9166 9088"/>
                <a:gd name="T65" fmla="*/ T64 w 1134"/>
                <a:gd name="T66" fmla="+- 0 3323 2469"/>
                <a:gd name="T67" fmla="*/ 3323 h 1135"/>
                <a:gd name="T68" fmla="+- 0 9206 9088"/>
                <a:gd name="T69" fmla="*/ T68 w 1134"/>
                <a:gd name="T70" fmla="+- 0 3384 2469"/>
                <a:gd name="T71" fmla="*/ 3384 h 1135"/>
                <a:gd name="T72" fmla="+- 0 9254 9088"/>
                <a:gd name="T73" fmla="*/ T72 w 1134"/>
                <a:gd name="T74" fmla="+- 0 3438 2469"/>
                <a:gd name="T75" fmla="*/ 3438 h 1135"/>
                <a:gd name="T76" fmla="+- 0 9309 9088"/>
                <a:gd name="T77" fmla="*/ T76 w 1134"/>
                <a:gd name="T78" fmla="+- 0 3486 2469"/>
                <a:gd name="T79" fmla="*/ 3486 h 1135"/>
                <a:gd name="T80" fmla="+- 0 9369 9088"/>
                <a:gd name="T81" fmla="*/ T80 w 1134"/>
                <a:gd name="T82" fmla="+- 0 3527 2469"/>
                <a:gd name="T83" fmla="*/ 3527 h 1135"/>
                <a:gd name="T84" fmla="+- 0 9435 9088"/>
                <a:gd name="T85" fmla="*/ T84 w 1134"/>
                <a:gd name="T86" fmla="+- 0 3560 2469"/>
                <a:gd name="T87" fmla="*/ 3560 h 1135"/>
                <a:gd name="T88" fmla="+- 0 9505 9088"/>
                <a:gd name="T89" fmla="*/ T88 w 1134"/>
                <a:gd name="T90" fmla="+- 0 3584 2469"/>
                <a:gd name="T91" fmla="*/ 3584 h 1135"/>
                <a:gd name="T92" fmla="+- 0 9578 9088"/>
                <a:gd name="T93" fmla="*/ T92 w 1134"/>
                <a:gd name="T94" fmla="+- 0 3599 2469"/>
                <a:gd name="T95" fmla="*/ 3599 h 1135"/>
                <a:gd name="T96" fmla="+- 0 9655 9088"/>
                <a:gd name="T97" fmla="*/ T96 w 1134"/>
                <a:gd name="T98" fmla="+- 0 3604 2469"/>
                <a:gd name="T99" fmla="*/ 3604 h 1135"/>
                <a:gd name="T100" fmla="+- 0 9732 9088"/>
                <a:gd name="T101" fmla="*/ T100 w 1134"/>
                <a:gd name="T102" fmla="+- 0 3599 2469"/>
                <a:gd name="T103" fmla="*/ 3599 h 1135"/>
                <a:gd name="T104" fmla="+- 0 9806 9088"/>
                <a:gd name="T105" fmla="*/ T104 w 1134"/>
                <a:gd name="T106" fmla="+- 0 3584 2469"/>
                <a:gd name="T107" fmla="*/ 3584 h 1135"/>
                <a:gd name="T108" fmla="+- 0 9876 9088"/>
                <a:gd name="T109" fmla="*/ T108 w 1134"/>
                <a:gd name="T110" fmla="+- 0 3560 2469"/>
                <a:gd name="T111" fmla="*/ 3560 h 1135"/>
                <a:gd name="T112" fmla="+- 0 9941 9088"/>
                <a:gd name="T113" fmla="*/ T112 w 1134"/>
                <a:gd name="T114" fmla="+- 0 3527 2469"/>
                <a:gd name="T115" fmla="*/ 3527 h 1135"/>
                <a:gd name="T116" fmla="+- 0 10002 9088"/>
                <a:gd name="T117" fmla="*/ T116 w 1134"/>
                <a:gd name="T118" fmla="+- 0 3486 2469"/>
                <a:gd name="T119" fmla="*/ 3486 h 1135"/>
                <a:gd name="T120" fmla="+- 0 10056 9088"/>
                <a:gd name="T121" fmla="*/ T120 w 1134"/>
                <a:gd name="T122" fmla="+- 0 3438 2469"/>
                <a:gd name="T123" fmla="*/ 3438 h 1135"/>
                <a:gd name="T124" fmla="+- 0 10104 9088"/>
                <a:gd name="T125" fmla="*/ T124 w 1134"/>
                <a:gd name="T126" fmla="+- 0 3384 2469"/>
                <a:gd name="T127" fmla="*/ 3384 h 1135"/>
                <a:gd name="T128" fmla="+- 0 10145 9088"/>
                <a:gd name="T129" fmla="*/ T128 w 1134"/>
                <a:gd name="T130" fmla="+- 0 3323 2469"/>
                <a:gd name="T131" fmla="*/ 3323 h 1135"/>
                <a:gd name="T132" fmla="+- 0 10178 9088"/>
                <a:gd name="T133" fmla="*/ T132 w 1134"/>
                <a:gd name="T134" fmla="+- 0 3258 2469"/>
                <a:gd name="T135" fmla="*/ 3258 h 1135"/>
                <a:gd name="T136" fmla="+- 0 10202 9088"/>
                <a:gd name="T137" fmla="*/ T136 w 1134"/>
                <a:gd name="T138" fmla="+- 0 3188 2469"/>
                <a:gd name="T139" fmla="*/ 3188 h 1135"/>
                <a:gd name="T140" fmla="+- 0 10217 9088"/>
                <a:gd name="T141" fmla="*/ T140 w 1134"/>
                <a:gd name="T142" fmla="+- 0 3114 2469"/>
                <a:gd name="T143" fmla="*/ 3114 h 1135"/>
                <a:gd name="T144" fmla="+- 0 10222 9088"/>
                <a:gd name="T145" fmla="*/ T144 w 1134"/>
                <a:gd name="T146" fmla="+- 0 3037 2469"/>
                <a:gd name="T147" fmla="*/ 3037 h 1135"/>
                <a:gd name="T148" fmla="+- 0 10217 9088"/>
                <a:gd name="T149" fmla="*/ T148 w 1134"/>
                <a:gd name="T150" fmla="+- 0 2960 2469"/>
                <a:gd name="T151" fmla="*/ 2960 h 1135"/>
                <a:gd name="T152" fmla="+- 0 10202 9088"/>
                <a:gd name="T153" fmla="*/ T152 w 1134"/>
                <a:gd name="T154" fmla="+- 0 2886 2469"/>
                <a:gd name="T155" fmla="*/ 2886 h 1135"/>
                <a:gd name="T156" fmla="+- 0 10178 9088"/>
                <a:gd name="T157" fmla="*/ T156 w 1134"/>
                <a:gd name="T158" fmla="+- 0 2816 2469"/>
                <a:gd name="T159" fmla="*/ 2816 h 1135"/>
                <a:gd name="T160" fmla="+- 0 10145 9088"/>
                <a:gd name="T161" fmla="*/ T160 w 1134"/>
                <a:gd name="T162" fmla="+- 0 2751 2469"/>
                <a:gd name="T163" fmla="*/ 2751 h 1135"/>
                <a:gd name="T164" fmla="+- 0 10104 9088"/>
                <a:gd name="T165" fmla="*/ T164 w 1134"/>
                <a:gd name="T166" fmla="+- 0 2690 2469"/>
                <a:gd name="T167" fmla="*/ 2690 h 1135"/>
                <a:gd name="T168" fmla="+- 0 10056 9088"/>
                <a:gd name="T169" fmla="*/ T168 w 1134"/>
                <a:gd name="T170" fmla="+- 0 2636 2469"/>
                <a:gd name="T171" fmla="*/ 2636 h 1135"/>
                <a:gd name="T172" fmla="+- 0 10002 9088"/>
                <a:gd name="T173" fmla="*/ T172 w 1134"/>
                <a:gd name="T174" fmla="+- 0 2588 2469"/>
                <a:gd name="T175" fmla="*/ 2588 h 1135"/>
                <a:gd name="T176" fmla="+- 0 9941 9088"/>
                <a:gd name="T177" fmla="*/ T176 w 1134"/>
                <a:gd name="T178" fmla="+- 0 2547 2469"/>
                <a:gd name="T179" fmla="*/ 2547 h 1135"/>
                <a:gd name="T180" fmla="+- 0 9876 9088"/>
                <a:gd name="T181" fmla="*/ T180 w 1134"/>
                <a:gd name="T182" fmla="+- 0 2514 2469"/>
                <a:gd name="T183" fmla="*/ 2514 h 1135"/>
                <a:gd name="T184" fmla="+- 0 9806 9088"/>
                <a:gd name="T185" fmla="*/ T184 w 1134"/>
                <a:gd name="T186" fmla="+- 0 2490 2469"/>
                <a:gd name="T187" fmla="*/ 2490 h 1135"/>
                <a:gd name="T188" fmla="+- 0 9732 9088"/>
                <a:gd name="T189" fmla="*/ T188 w 1134"/>
                <a:gd name="T190" fmla="+- 0 2475 2469"/>
                <a:gd name="T191" fmla="*/ 2475 h 1135"/>
                <a:gd name="T192" fmla="+- 0 9655 9088"/>
                <a:gd name="T193" fmla="*/ T192 w 1134"/>
                <a:gd name="T194" fmla="+- 0 2469 2469"/>
                <a:gd name="T195" fmla="*/ 2469 h 11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Lst>
              <a:rect l="0" t="0" r="r" b="b"/>
              <a:pathLst>
                <a:path w="1134" h="1135">
                  <a:moveTo>
                    <a:pt x="567" y="0"/>
                  </a:moveTo>
                  <a:lnTo>
                    <a:pt x="490" y="6"/>
                  </a:lnTo>
                  <a:lnTo>
                    <a:pt x="417" y="21"/>
                  </a:lnTo>
                  <a:lnTo>
                    <a:pt x="347" y="45"/>
                  </a:lnTo>
                  <a:lnTo>
                    <a:pt x="281" y="78"/>
                  </a:lnTo>
                  <a:lnTo>
                    <a:pt x="221" y="119"/>
                  </a:lnTo>
                  <a:lnTo>
                    <a:pt x="166" y="167"/>
                  </a:lnTo>
                  <a:lnTo>
                    <a:pt x="118" y="221"/>
                  </a:lnTo>
                  <a:lnTo>
                    <a:pt x="78" y="282"/>
                  </a:lnTo>
                  <a:lnTo>
                    <a:pt x="45" y="347"/>
                  </a:lnTo>
                  <a:lnTo>
                    <a:pt x="21" y="417"/>
                  </a:lnTo>
                  <a:lnTo>
                    <a:pt x="6" y="491"/>
                  </a:lnTo>
                  <a:lnTo>
                    <a:pt x="0" y="568"/>
                  </a:lnTo>
                  <a:lnTo>
                    <a:pt x="6" y="645"/>
                  </a:lnTo>
                  <a:lnTo>
                    <a:pt x="21" y="719"/>
                  </a:lnTo>
                  <a:lnTo>
                    <a:pt x="45" y="789"/>
                  </a:lnTo>
                  <a:lnTo>
                    <a:pt x="78" y="854"/>
                  </a:lnTo>
                  <a:lnTo>
                    <a:pt x="118" y="915"/>
                  </a:lnTo>
                  <a:lnTo>
                    <a:pt x="166" y="969"/>
                  </a:lnTo>
                  <a:lnTo>
                    <a:pt x="221" y="1017"/>
                  </a:lnTo>
                  <a:lnTo>
                    <a:pt x="281" y="1058"/>
                  </a:lnTo>
                  <a:lnTo>
                    <a:pt x="347" y="1091"/>
                  </a:lnTo>
                  <a:lnTo>
                    <a:pt x="417" y="1115"/>
                  </a:lnTo>
                  <a:lnTo>
                    <a:pt x="490" y="1130"/>
                  </a:lnTo>
                  <a:lnTo>
                    <a:pt x="567" y="1135"/>
                  </a:lnTo>
                  <a:lnTo>
                    <a:pt x="644" y="1130"/>
                  </a:lnTo>
                  <a:lnTo>
                    <a:pt x="718" y="1115"/>
                  </a:lnTo>
                  <a:lnTo>
                    <a:pt x="788" y="1091"/>
                  </a:lnTo>
                  <a:lnTo>
                    <a:pt x="853" y="1058"/>
                  </a:lnTo>
                  <a:lnTo>
                    <a:pt x="914" y="1017"/>
                  </a:lnTo>
                  <a:lnTo>
                    <a:pt x="968" y="969"/>
                  </a:lnTo>
                  <a:lnTo>
                    <a:pt x="1016" y="915"/>
                  </a:lnTo>
                  <a:lnTo>
                    <a:pt x="1057" y="854"/>
                  </a:lnTo>
                  <a:lnTo>
                    <a:pt x="1090" y="789"/>
                  </a:lnTo>
                  <a:lnTo>
                    <a:pt x="1114" y="719"/>
                  </a:lnTo>
                  <a:lnTo>
                    <a:pt x="1129" y="645"/>
                  </a:lnTo>
                  <a:lnTo>
                    <a:pt x="1134" y="568"/>
                  </a:lnTo>
                  <a:lnTo>
                    <a:pt x="1129" y="491"/>
                  </a:lnTo>
                  <a:lnTo>
                    <a:pt x="1114" y="417"/>
                  </a:lnTo>
                  <a:lnTo>
                    <a:pt x="1090" y="347"/>
                  </a:lnTo>
                  <a:lnTo>
                    <a:pt x="1057" y="282"/>
                  </a:lnTo>
                  <a:lnTo>
                    <a:pt x="1016" y="221"/>
                  </a:lnTo>
                  <a:lnTo>
                    <a:pt x="968" y="167"/>
                  </a:lnTo>
                  <a:lnTo>
                    <a:pt x="914" y="119"/>
                  </a:lnTo>
                  <a:lnTo>
                    <a:pt x="853" y="78"/>
                  </a:lnTo>
                  <a:lnTo>
                    <a:pt x="788" y="45"/>
                  </a:lnTo>
                  <a:lnTo>
                    <a:pt x="718" y="21"/>
                  </a:lnTo>
                  <a:lnTo>
                    <a:pt x="644" y="6"/>
                  </a:lnTo>
                  <a:lnTo>
                    <a:pt x="56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2400"/>
            </a:p>
          </p:txBody>
        </p:sp>
        <p:pic>
          <p:nvPicPr>
            <p:cNvPr id="55" name="Picture 54">
              <a:extLst>
                <a:ext uri="{FF2B5EF4-FFF2-40B4-BE49-F238E27FC236}">
                  <a16:creationId xmlns:a16="http://schemas.microsoft.com/office/drawing/2014/main" id="{B8C46B90-2306-4346-9577-947546F80A7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0" y="2934"/>
              <a:ext cx="73"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55">
              <a:extLst>
                <a:ext uri="{FF2B5EF4-FFF2-40B4-BE49-F238E27FC236}">
                  <a16:creationId xmlns:a16="http://schemas.microsoft.com/office/drawing/2014/main" id="{A90E0F56-669A-4F70-A25B-7DFE29F032B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10" y="2240"/>
              <a:ext cx="1598" cy="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Freeform 21">
              <a:extLst>
                <a:ext uri="{FF2B5EF4-FFF2-40B4-BE49-F238E27FC236}">
                  <a16:creationId xmlns:a16="http://schemas.microsoft.com/office/drawing/2014/main" id="{DD6BE567-EBD0-4790-B142-57CAF9AC7E14}"/>
                </a:ext>
              </a:extLst>
            </p:cNvPr>
            <p:cNvSpPr>
              <a:spLocks/>
            </p:cNvSpPr>
            <p:nvPr/>
          </p:nvSpPr>
          <p:spPr bwMode="auto">
            <a:xfrm>
              <a:off x="6217" y="2345"/>
              <a:ext cx="1383" cy="1384"/>
            </a:xfrm>
            <a:custGeom>
              <a:avLst/>
              <a:gdLst>
                <a:gd name="T0" fmla="+- 0 6909 6218"/>
                <a:gd name="T1" fmla="*/ T0 w 1383"/>
                <a:gd name="T2" fmla="+- 0 2345 2345"/>
                <a:gd name="T3" fmla="*/ 2345 h 1384"/>
                <a:gd name="T4" fmla="+- 0 6834 6218"/>
                <a:gd name="T5" fmla="*/ T4 w 1383"/>
                <a:gd name="T6" fmla="+- 0 2349 2345"/>
                <a:gd name="T7" fmla="*/ 2349 h 1384"/>
                <a:gd name="T8" fmla="+- 0 6761 6218"/>
                <a:gd name="T9" fmla="*/ T8 w 1383"/>
                <a:gd name="T10" fmla="+- 0 2361 2345"/>
                <a:gd name="T11" fmla="*/ 2361 h 1384"/>
                <a:gd name="T12" fmla="+- 0 6691 6218"/>
                <a:gd name="T13" fmla="*/ T12 w 1383"/>
                <a:gd name="T14" fmla="+- 0 2380 2345"/>
                <a:gd name="T15" fmla="*/ 2380 h 1384"/>
                <a:gd name="T16" fmla="+- 0 6624 6218"/>
                <a:gd name="T17" fmla="*/ T16 w 1383"/>
                <a:gd name="T18" fmla="+- 0 2407 2345"/>
                <a:gd name="T19" fmla="*/ 2407 h 1384"/>
                <a:gd name="T20" fmla="+- 0 6560 6218"/>
                <a:gd name="T21" fmla="*/ T20 w 1383"/>
                <a:gd name="T22" fmla="+- 0 2440 2345"/>
                <a:gd name="T23" fmla="*/ 2440 h 1384"/>
                <a:gd name="T24" fmla="+- 0 6501 6218"/>
                <a:gd name="T25" fmla="*/ T24 w 1383"/>
                <a:gd name="T26" fmla="+- 0 2479 2345"/>
                <a:gd name="T27" fmla="*/ 2479 h 1384"/>
                <a:gd name="T28" fmla="+- 0 6446 6218"/>
                <a:gd name="T29" fmla="*/ T28 w 1383"/>
                <a:gd name="T30" fmla="+- 0 2523 2345"/>
                <a:gd name="T31" fmla="*/ 2523 h 1384"/>
                <a:gd name="T32" fmla="+- 0 6396 6218"/>
                <a:gd name="T33" fmla="*/ T32 w 1383"/>
                <a:gd name="T34" fmla="+- 0 2573 2345"/>
                <a:gd name="T35" fmla="*/ 2573 h 1384"/>
                <a:gd name="T36" fmla="+- 0 6351 6218"/>
                <a:gd name="T37" fmla="*/ T36 w 1383"/>
                <a:gd name="T38" fmla="+- 0 2628 2345"/>
                <a:gd name="T39" fmla="*/ 2628 h 1384"/>
                <a:gd name="T40" fmla="+- 0 6312 6218"/>
                <a:gd name="T41" fmla="*/ T40 w 1383"/>
                <a:gd name="T42" fmla="+- 0 2688 2345"/>
                <a:gd name="T43" fmla="*/ 2688 h 1384"/>
                <a:gd name="T44" fmla="+- 0 6279 6218"/>
                <a:gd name="T45" fmla="*/ T44 w 1383"/>
                <a:gd name="T46" fmla="+- 0 2751 2345"/>
                <a:gd name="T47" fmla="*/ 2751 h 1384"/>
                <a:gd name="T48" fmla="+- 0 6253 6218"/>
                <a:gd name="T49" fmla="*/ T48 w 1383"/>
                <a:gd name="T50" fmla="+- 0 2818 2345"/>
                <a:gd name="T51" fmla="*/ 2818 h 1384"/>
                <a:gd name="T52" fmla="+- 0 6234 6218"/>
                <a:gd name="T53" fmla="*/ T52 w 1383"/>
                <a:gd name="T54" fmla="+- 0 2888 2345"/>
                <a:gd name="T55" fmla="*/ 2888 h 1384"/>
                <a:gd name="T56" fmla="+- 0 6222 6218"/>
                <a:gd name="T57" fmla="*/ T56 w 1383"/>
                <a:gd name="T58" fmla="+- 0 2961 2345"/>
                <a:gd name="T59" fmla="*/ 2961 h 1384"/>
                <a:gd name="T60" fmla="+- 0 6218 6218"/>
                <a:gd name="T61" fmla="*/ T60 w 1383"/>
                <a:gd name="T62" fmla="+- 0 3037 2345"/>
                <a:gd name="T63" fmla="*/ 3037 h 1384"/>
                <a:gd name="T64" fmla="+- 0 6222 6218"/>
                <a:gd name="T65" fmla="*/ T64 w 1383"/>
                <a:gd name="T66" fmla="+- 0 3112 2345"/>
                <a:gd name="T67" fmla="*/ 3112 h 1384"/>
                <a:gd name="T68" fmla="+- 0 6234 6218"/>
                <a:gd name="T69" fmla="*/ T68 w 1383"/>
                <a:gd name="T70" fmla="+- 0 3185 2345"/>
                <a:gd name="T71" fmla="*/ 3185 h 1384"/>
                <a:gd name="T72" fmla="+- 0 6253 6218"/>
                <a:gd name="T73" fmla="*/ T72 w 1383"/>
                <a:gd name="T74" fmla="+- 0 3256 2345"/>
                <a:gd name="T75" fmla="*/ 3256 h 1384"/>
                <a:gd name="T76" fmla="+- 0 6279 6218"/>
                <a:gd name="T77" fmla="*/ T76 w 1383"/>
                <a:gd name="T78" fmla="+- 0 3323 2345"/>
                <a:gd name="T79" fmla="*/ 3323 h 1384"/>
                <a:gd name="T80" fmla="+- 0 6312 6218"/>
                <a:gd name="T81" fmla="*/ T80 w 1383"/>
                <a:gd name="T82" fmla="+- 0 3386 2345"/>
                <a:gd name="T83" fmla="*/ 3386 h 1384"/>
                <a:gd name="T84" fmla="+- 0 6351 6218"/>
                <a:gd name="T85" fmla="*/ T84 w 1383"/>
                <a:gd name="T86" fmla="+- 0 3445 2345"/>
                <a:gd name="T87" fmla="*/ 3445 h 1384"/>
                <a:gd name="T88" fmla="+- 0 6396 6218"/>
                <a:gd name="T89" fmla="*/ T88 w 1383"/>
                <a:gd name="T90" fmla="+- 0 3500 2345"/>
                <a:gd name="T91" fmla="*/ 3500 h 1384"/>
                <a:gd name="T92" fmla="+- 0 6446 6218"/>
                <a:gd name="T93" fmla="*/ T92 w 1383"/>
                <a:gd name="T94" fmla="+- 0 3550 2345"/>
                <a:gd name="T95" fmla="*/ 3550 h 1384"/>
                <a:gd name="T96" fmla="+- 0 6501 6218"/>
                <a:gd name="T97" fmla="*/ T96 w 1383"/>
                <a:gd name="T98" fmla="+- 0 3595 2345"/>
                <a:gd name="T99" fmla="*/ 3595 h 1384"/>
                <a:gd name="T100" fmla="+- 0 6560 6218"/>
                <a:gd name="T101" fmla="*/ T100 w 1383"/>
                <a:gd name="T102" fmla="+- 0 3634 2345"/>
                <a:gd name="T103" fmla="*/ 3634 h 1384"/>
                <a:gd name="T104" fmla="+- 0 6624 6218"/>
                <a:gd name="T105" fmla="*/ T104 w 1383"/>
                <a:gd name="T106" fmla="+- 0 3667 2345"/>
                <a:gd name="T107" fmla="*/ 3667 h 1384"/>
                <a:gd name="T108" fmla="+- 0 6691 6218"/>
                <a:gd name="T109" fmla="*/ T108 w 1383"/>
                <a:gd name="T110" fmla="+- 0 3693 2345"/>
                <a:gd name="T111" fmla="*/ 3693 h 1384"/>
                <a:gd name="T112" fmla="+- 0 6761 6218"/>
                <a:gd name="T113" fmla="*/ T112 w 1383"/>
                <a:gd name="T114" fmla="+- 0 3713 2345"/>
                <a:gd name="T115" fmla="*/ 3713 h 1384"/>
                <a:gd name="T116" fmla="+- 0 6834 6218"/>
                <a:gd name="T117" fmla="*/ T116 w 1383"/>
                <a:gd name="T118" fmla="+- 0 3725 2345"/>
                <a:gd name="T119" fmla="*/ 3725 h 1384"/>
                <a:gd name="T120" fmla="+- 0 6909 6218"/>
                <a:gd name="T121" fmla="*/ T120 w 1383"/>
                <a:gd name="T122" fmla="+- 0 3729 2345"/>
                <a:gd name="T123" fmla="*/ 3729 h 1384"/>
                <a:gd name="T124" fmla="+- 0 6984 6218"/>
                <a:gd name="T125" fmla="*/ T124 w 1383"/>
                <a:gd name="T126" fmla="+- 0 3725 2345"/>
                <a:gd name="T127" fmla="*/ 3725 h 1384"/>
                <a:gd name="T128" fmla="+- 0 7057 6218"/>
                <a:gd name="T129" fmla="*/ T128 w 1383"/>
                <a:gd name="T130" fmla="+- 0 3713 2345"/>
                <a:gd name="T131" fmla="*/ 3713 h 1384"/>
                <a:gd name="T132" fmla="+- 0 7128 6218"/>
                <a:gd name="T133" fmla="*/ T132 w 1383"/>
                <a:gd name="T134" fmla="+- 0 3693 2345"/>
                <a:gd name="T135" fmla="*/ 3693 h 1384"/>
                <a:gd name="T136" fmla="+- 0 7195 6218"/>
                <a:gd name="T137" fmla="*/ T136 w 1383"/>
                <a:gd name="T138" fmla="+- 0 3667 2345"/>
                <a:gd name="T139" fmla="*/ 3667 h 1384"/>
                <a:gd name="T140" fmla="+- 0 7258 6218"/>
                <a:gd name="T141" fmla="*/ T140 w 1383"/>
                <a:gd name="T142" fmla="+- 0 3634 2345"/>
                <a:gd name="T143" fmla="*/ 3634 h 1384"/>
                <a:gd name="T144" fmla="+- 0 7317 6218"/>
                <a:gd name="T145" fmla="*/ T144 w 1383"/>
                <a:gd name="T146" fmla="+- 0 3595 2345"/>
                <a:gd name="T147" fmla="*/ 3595 h 1384"/>
                <a:gd name="T148" fmla="+- 0 7372 6218"/>
                <a:gd name="T149" fmla="*/ T148 w 1383"/>
                <a:gd name="T150" fmla="+- 0 3550 2345"/>
                <a:gd name="T151" fmla="*/ 3550 h 1384"/>
                <a:gd name="T152" fmla="+- 0 7422 6218"/>
                <a:gd name="T153" fmla="*/ T152 w 1383"/>
                <a:gd name="T154" fmla="+- 0 3500 2345"/>
                <a:gd name="T155" fmla="*/ 3500 h 1384"/>
                <a:gd name="T156" fmla="+- 0 7467 6218"/>
                <a:gd name="T157" fmla="*/ T156 w 1383"/>
                <a:gd name="T158" fmla="+- 0 3445 2345"/>
                <a:gd name="T159" fmla="*/ 3445 h 1384"/>
                <a:gd name="T160" fmla="+- 0 7506 6218"/>
                <a:gd name="T161" fmla="*/ T160 w 1383"/>
                <a:gd name="T162" fmla="+- 0 3386 2345"/>
                <a:gd name="T163" fmla="*/ 3386 h 1384"/>
                <a:gd name="T164" fmla="+- 0 7539 6218"/>
                <a:gd name="T165" fmla="*/ T164 w 1383"/>
                <a:gd name="T166" fmla="+- 0 3323 2345"/>
                <a:gd name="T167" fmla="*/ 3323 h 1384"/>
                <a:gd name="T168" fmla="+- 0 7565 6218"/>
                <a:gd name="T169" fmla="*/ T168 w 1383"/>
                <a:gd name="T170" fmla="+- 0 3256 2345"/>
                <a:gd name="T171" fmla="*/ 3256 h 1384"/>
                <a:gd name="T172" fmla="+- 0 7584 6218"/>
                <a:gd name="T173" fmla="*/ T172 w 1383"/>
                <a:gd name="T174" fmla="+- 0 3185 2345"/>
                <a:gd name="T175" fmla="*/ 3185 h 1384"/>
                <a:gd name="T176" fmla="+- 0 7596 6218"/>
                <a:gd name="T177" fmla="*/ T176 w 1383"/>
                <a:gd name="T178" fmla="+- 0 3112 2345"/>
                <a:gd name="T179" fmla="*/ 3112 h 1384"/>
                <a:gd name="T180" fmla="+- 0 7600 6218"/>
                <a:gd name="T181" fmla="*/ T180 w 1383"/>
                <a:gd name="T182" fmla="+- 0 3037 2345"/>
                <a:gd name="T183" fmla="*/ 3037 h 1384"/>
                <a:gd name="T184" fmla="+- 0 7596 6218"/>
                <a:gd name="T185" fmla="*/ T184 w 1383"/>
                <a:gd name="T186" fmla="+- 0 2961 2345"/>
                <a:gd name="T187" fmla="*/ 2961 h 1384"/>
                <a:gd name="T188" fmla="+- 0 7584 6218"/>
                <a:gd name="T189" fmla="*/ T188 w 1383"/>
                <a:gd name="T190" fmla="+- 0 2888 2345"/>
                <a:gd name="T191" fmla="*/ 2888 h 1384"/>
                <a:gd name="T192" fmla="+- 0 7565 6218"/>
                <a:gd name="T193" fmla="*/ T192 w 1383"/>
                <a:gd name="T194" fmla="+- 0 2818 2345"/>
                <a:gd name="T195" fmla="*/ 2818 h 1384"/>
                <a:gd name="T196" fmla="+- 0 7539 6218"/>
                <a:gd name="T197" fmla="*/ T196 w 1383"/>
                <a:gd name="T198" fmla="+- 0 2751 2345"/>
                <a:gd name="T199" fmla="*/ 2751 h 1384"/>
                <a:gd name="T200" fmla="+- 0 7506 6218"/>
                <a:gd name="T201" fmla="*/ T200 w 1383"/>
                <a:gd name="T202" fmla="+- 0 2688 2345"/>
                <a:gd name="T203" fmla="*/ 2688 h 1384"/>
                <a:gd name="T204" fmla="+- 0 7467 6218"/>
                <a:gd name="T205" fmla="*/ T204 w 1383"/>
                <a:gd name="T206" fmla="+- 0 2628 2345"/>
                <a:gd name="T207" fmla="*/ 2628 h 1384"/>
                <a:gd name="T208" fmla="+- 0 7422 6218"/>
                <a:gd name="T209" fmla="*/ T208 w 1383"/>
                <a:gd name="T210" fmla="+- 0 2573 2345"/>
                <a:gd name="T211" fmla="*/ 2573 h 1384"/>
                <a:gd name="T212" fmla="+- 0 7372 6218"/>
                <a:gd name="T213" fmla="*/ T212 w 1383"/>
                <a:gd name="T214" fmla="+- 0 2523 2345"/>
                <a:gd name="T215" fmla="*/ 2523 h 1384"/>
                <a:gd name="T216" fmla="+- 0 7317 6218"/>
                <a:gd name="T217" fmla="*/ T216 w 1383"/>
                <a:gd name="T218" fmla="+- 0 2479 2345"/>
                <a:gd name="T219" fmla="*/ 2479 h 1384"/>
                <a:gd name="T220" fmla="+- 0 7258 6218"/>
                <a:gd name="T221" fmla="*/ T220 w 1383"/>
                <a:gd name="T222" fmla="+- 0 2440 2345"/>
                <a:gd name="T223" fmla="*/ 2440 h 1384"/>
                <a:gd name="T224" fmla="+- 0 7195 6218"/>
                <a:gd name="T225" fmla="*/ T224 w 1383"/>
                <a:gd name="T226" fmla="+- 0 2407 2345"/>
                <a:gd name="T227" fmla="*/ 2407 h 1384"/>
                <a:gd name="T228" fmla="+- 0 7128 6218"/>
                <a:gd name="T229" fmla="*/ T228 w 1383"/>
                <a:gd name="T230" fmla="+- 0 2380 2345"/>
                <a:gd name="T231" fmla="*/ 2380 h 1384"/>
                <a:gd name="T232" fmla="+- 0 7057 6218"/>
                <a:gd name="T233" fmla="*/ T232 w 1383"/>
                <a:gd name="T234" fmla="+- 0 2361 2345"/>
                <a:gd name="T235" fmla="*/ 2361 h 1384"/>
                <a:gd name="T236" fmla="+- 0 6984 6218"/>
                <a:gd name="T237" fmla="*/ T236 w 1383"/>
                <a:gd name="T238" fmla="+- 0 2349 2345"/>
                <a:gd name="T239" fmla="*/ 2349 h 1384"/>
                <a:gd name="T240" fmla="+- 0 6909 6218"/>
                <a:gd name="T241" fmla="*/ T240 w 1383"/>
                <a:gd name="T242" fmla="+- 0 2345 2345"/>
                <a:gd name="T243" fmla="*/ 2345 h 13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3" h="1384">
                  <a:moveTo>
                    <a:pt x="691" y="0"/>
                  </a:moveTo>
                  <a:lnTo>
                    <a:pt x="616" y="4"/>
                  </a:lnTo>
                  <a:lnTo>
                    <a:pt x="543" y="16"/>
                  </a:lnTo>
                  <a:lnTo>
                    <a:pt x="473" y="35"/>
                  </a:lnTo>
                  <a:lnTo>
                    <a:pt x="406" y="62"/>
                  </a:lnTo>
                  <a:lnTo>
                    <a:pt x="342" y="95"/>
                  </a:lnTo>
                  <a:lnTo>
                    <a:pt x="283" y="134"/>
                  </a:lnTo>
                  <a:lnTo>
                    <a:pt x="228" y="178"/>
                  </a:lnTo>
                  <a:lnTo>
                    <a:pt x="178" y="228"/>
                  </a:lnTo>
                  <a:lnTo>
                    <a:pt x="133" y="283"/>
                  </a:lnTo>
                  <a:lnTo>
                    <a:pt x="94" y="343"/>
                  </a:lnTo>
                  <a:lnTo>
                    <a:pt x="61" y="406"/>
                  </a:lnTo>
                  <a:lnTo>
                    <a:pt x="35" y="473"/>
                  </a:lnTo>
                  <a:lnTo>
                    <a:pt x="16" y="543"/>
                  </a:lnTo>
                  <a:lnTo>
                    <a:pt x="4" y="616"/>
                  </a:lnTo>
                  <a:lnTo>
                    <a:pt x="0" y="692"/>
                  </a:lnTo>
                  <a:lnTo>
                    <a:pt x="4" y="767"/>
                  </a:lnTo>
                  <a:lnTo>
                    <a:pt x="16" y="840"/>
                  </a:lnTo>
                  <a:lnTo>
                    <a:pt x="35" y="911"/>
                  </a:lnTo>
                  <a:lnTo>
                    <a:pt x="61" y="978"/>
                  </a:lnTo>
                  <a:lnTo>
                    <a:pt x="94" y="1041"/>
                  </a:lnTo>
                  <a:lnTo>
                    <a:pt x="133" y="1100"/>
                  </a:lnTo>
                  <a:lnTo>
                    <a:pt x="178" y="1155"/>
                  </a:lnTo>
                  <a:lnTo>
                    <a:pt x="228" y="1205"/>
                  </a:lnTo>
                  <a:lnTo>
                    <a:pt x="283" y="1250"/>
                  </a:lnTo>
                  <a:lnTo>
                    <a:pt x="342" y="1289"/>
                  </a:lnTo>
                  <a:lnTo>
                    <a:pt x="406" y="1322"/>
                  </a:lnTo>
                  <a:lnTo>
                    <a:pt x="473" y="1348"/>
                  </a:lnTo>
                  <a:lnTo>
                    <a:pt x="543" y="1368"/>
                  </a:lnTo>
                  <a:lnTo>
                    <a:pt x="616" y="1380"/>
                  </a:lnTo>
                  <a:lnTo>
                    <a:pt x="691" y="1384"/>
                  </a:lnTo>
                  <a:lnTo>
                    <a:pt x="766" y="1380"/>
                  </a:lnTo>
                  <a:lnTo>
                    <a:pt x="839" y="1368"/>
                  </a:lnTo>
                  <a:lnTo>
                    <a:pt x="910" y="1348"/>
                  </a:lnTo>
                  <a:lnTo>
                    <a:pt x="977" y="1322"/>
                  </a:lnTo>
                  <a:lnTo>
                    <a:pt x="1040" y="1289"/>
                  </a:lnTo>
                  <a:lnTo>
                    <a:pt x="1099" y="1250"/>
                  </a:lnTo>
                  <a:lnTo>
                    <a:pt x="1154" y="1205"/>
                  </a:lnTo>
                  <a:lnTo>
                    <a:pt x="1204" y="1155"/>
                  </a:lnTo>
                  <a:lnTo>
                    <a:pt x="1249" y="1100"/>
                  </a:lnTo>
                  <a:lnTo>
                    <a:pt x="1288" y="1041"/>
                  </a:lnTo>
                  <a:lnTo>
                    <a:pt x="1321" y="978"/>
                  </a:lnTo>
                  <a:lnTo>
                    <a:pt x="1347" y="911"/>
                  </a:lnTo>
                  <a:lnTo>
                    <a:pt x="1366" y="840"/>
                  </a:lnTo>
                  <a:lnTo>
                    <a:pt x="1378" y="767"/>
                  </a:lnTo>
                  <a:lnTo>
                    <a:pt x="1382" y="692"/>
                  </a:lnTo>
                  <a:lnTo>
                    <a:pt x="1378" y="616"/>
                  </a:lnTo>
                  <a:lnTo>
                    <a:pt x="1366" y="543"/>
                  </a:lnTo>
                  <a:lnTo>
                    <a:pt x="1347" y="473"/>
                  </a:lnTo>
                  <a:lnTo>
                    <a:pt x="1321" y="406"/>
                  </a:lnTo>
                  <a:lnTo>
                    <a:pt x="1288" y="343"/>
                  </a:lnTo>
                  <a:lnTo>
                    <a:pt x="1249" y="283"/>
                  </a:lnTo>
                  <a:lnTo>
                    <a:pt x="1204" y="228"/>
                  </a:lnTo>
                  <a:lnTo>
                    <a:pt x="1154" y="178"/>
                  </a:lnTo>
                  <a:lnTo>
                    <a:pt x="1099" y="134"/>
                  </a:lnTo>
                  <a:lnTo>
                    <a:pt x="1040" y="95"/>
                  </a:lnTo>
                  <a:lnTo>
                    <a:pt x="977" y="62"/>
                  </a:lnTo>
                  <a:lnTo>
                    <a:pt x="910" y="35"/>
                  </a:lnTo>
                  <a:lnTo>
                    <a:pt x="839" y="16"/>
                  </a:lnTo>
                  <a:lnTo>
                    <a:pt x="766" y="4"/>
                  </a:lnTo>
                  <a:lnTo>
                    <a:pt x="691" y="0"/>
                  </a:lnTo>
                  <a:close/>
                </a:path>
              </a:pathLst>
            </a:custGeom>
            <a:solidFill>
              <a:srgbClr val="702A8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8" name="Freeform 22">
              <a:extLst>
                <a:ext uri="{FF2B5EF4-FFF2-40B4-BE49-F238E27FC236}">
                  <a16:creationId xmlns:a16="http://schemas.microsoft.com/office/drawing/2014/main" id="{44B60B49-7788-4319-A1B6-C64B696661BD}"/>
                </a:ext>
              </a:extLst>
            </p:cNvPr>
            <p:cNvSpPr>
              <a:spLocks/>
            </p:cNvSpPr>
            <p:nvPr/>
          </p:nvSpPr>
          <p:spPr bwMode="auto">
            <a:xfrm>
              <a:off x="6349" y="2469"/>
              <a:ext cx="1134" cy="1135"/>
            </a:xfrm>
            <a:custGeom>
              <a:avLst/>
              <a:gdLst>
                <a:gd name="T0" fmla="+- 0 6916 6349"/>
                <a:gd name="T1" fmla="*/ T0 w 1134"/>
                <a:gd name="T2" fmla="+- 0 2469 2469"/>
                <a:gd name="T3" fmla="*/ 2469 h 1135"/>
                <a:gd name="T4" fmla="+- 0 6839 6349"/>
                <a:gd name="T5" fmla="*/ T4 w 1134"/>
                <a:gd name="T6" fmla="+- 0 2475 2469"/>
                <a:gd name="T7" fmla="*/ 2475 h 1135"/>
                <a:gd name="T8" fmla="+- 0 6765 6349"/>
                <a:gd name="T9" fmla="*/ T8 w 1134"/>
                <a:gd name="T10" fmla="+- 0 2490 2469"/>
                <a:gd name="T11" fmla="*/ 2490 h 1135"/>
                <a:gd name="T12" fmla="+- 0 6695 6349"/>
                <a:gd name="T13" fmla="*/ T12 w 1134"/>
                <a:gd name="T14" fmla="+- 0 2514 2469"/>
                <a:gd name="T15" fmla="*/ 2514 h 1135"/>
                <a:gd name="T16" fmla="+- 0 6630 6349"/>
                <a:gd name="T17" fmla="*/ T16 w 1134"/>
                <a:gd name="T18" fmla="+- 0 2547 2469"/>
                <a:gd name="T19" fmla="*/ 2547 h 1135"/>
                <a:gd name="T20" fmla="+- 0 6570 6349"/>
                <a:gd name="T21" fmla="*/ T20 w 1134"/>
                <a:gd name="T22" fmla="+- 0 2588 2469"/>
                <a:gd name="T23" fmla="*/ 2588 h 1135"/>
                <a:gd name="T24" fmla="+- 0 6515 6349"/>
                <a:gd name="T25" fmla="*/ T24 w 1134"/>
                <a:gd name="T26" fmla="+- 0 2636 2469"/>
                <a:gd name="T27" fmla="*/ 2636 h 1135"/>
                <a:gd name="T28" fmla="+- 0 6467 6349"/>
                <a:gd name="T29" fmla="*/ T28 w 1134"/>
                <a:gd name="T30" fmla="+- 0 2690 2469"/>
                <a:gd name="T31" fmla="*/ 2690 h 1135"/>
                <a:gd name="T32" fmla="+- 0 6426 6349"/>
                <a:gd name="T33" fmla="*/ T32 w 1134"/>
                <a:gd name="T34" fmla="+- 0 2751 2469"/>
                <a:gd name="T35" fmla="*/ 2751 h 1135"/>
                <a:gd name="T36" fmla="+- 0 6394 6349"/>
                <a:gd name="T37" fmla="*/ T36 w 1134"/>
                <a:gd name="T38" fmla="+- 0 2816 2469"/>
                <a:gd name="T39" fmla="*/ 2816 h 1135"/>
                <a:gd name="T40" fmla="+- 0 6369 6349"/>
                <a:gd name="T41" fmla="*/ T40 w 1134"/>
                <a:gd name="T42" fmla="+- 0 2886 2469"/>
                <a:gd name="T43" fmla="*/ 2886 h 1135"/>
                <a:gd name="T44" fmla="+- 0 6354 6349"/>
                <a:gd name="T45" fmla="*/ T44 w 1134"/>
                <a:gd name="T46" fmla="+- 0 2960 2469"/>
                <a:gd name="T47" fmla="*/ 2960 h 1135"/>
                <a:gd name="T48" fmla="+- 0 6349 6349"/>
                <a:gd name="T49" fmla="*/ T48 w 1134"/>
                <a:gd name="T50" fmla="+- 0 3037 2469"/>
                <a:gd name="T51" fmla="*/ 3037 h 1135"/>
                <a:gd name="T52" fmla="+- 0 6354 6349"/>
                <a:gd name="T53" fmla="*/ T52 w 1134"/>
                <a:gd name="T54" fmla="+- 0 3114 2469"/>
                <a:gd name="T55" fmla="*/ 3114 h 1135"/>
                <a:gd name="T56" fmla="+- 0 6369 6349"/>
                <a:gd name="T57" fmla="*/ T56 w 1134"/>
                <a:gd name="T58" fmla="+- 0 3188 2469"/>
                <a:gd name="T59" fmla="*/ 3188 h 1135"/>
                <a:gd name="T60" fmla="+- 0 6394 6349"/>
                <a:gd name="T61" fmla="*/ T60 w 1134"/>
                <a:gd name="T62" fmla="+- 0 3258 2469"/>
                <a:gd name="T63" fmla="*/ 3258 h 1135"/>
                <a:gd name="T64" fmla="+- 0 6426 6349"/>
                <a:gd name="T65" fmla="*/ T64 w 1134"/>
                <a:gd name="T66" fmla="+- 0 3323 2469"/>
                <a:gd name="T67" fmla="*/ 3323 h 1135"/>
                <a:gd name="T68" fmla="+- 0 6467 6349"/>
                <a:gd name="T69" fmla="*/ T68 w 1134"/>
                <a:gd name="T70" fmla="+- 0 3384 2469"/>
                <a:gd name="T71" fmla="*/ 3384 h 1135"/>
                <a:gd name="T72" fmla="+- 0 6515 6349"/>
                <a:gd name="T73" fmla="*/ T72 w 1134"/>
                <a:gd name="T74" fmla="+- 0 3438 2469"/>
                <a:gd name="T75" fmla="*/ 3438 h 1135"/>
                <a:gd name="T76" fmla="+- 0 6570 6349"/>
                <a:gd name="T77" fmla="*/ T76 w 1134"/>
                <a:gd name="T78" fmla="+- 0 3486 2469"/>
                <a:gd name="T79" fmla="*/ 3486 h 1135"/>
                <a:gd name="T80" fmla="+- 0 6630 6349"/>
                <a:gd name="T81" fmla="*/ T80 w 1134"/>
                <a:gd name="T82" fmla="+- 0 3527 2469"/>
                <a:gd name="T83" fmla="*/ 3527 h 1135"/>
                <a:gd name="T84" fmla="+- 0 6695 6349"/>
                <a:gd name="T85" fmla="*/ T84 w 1134"/>
                <a:gd name="T86" fmla="+- 0 3560 2469"/>
                <a:gd name="T87" fmla="*/ 3560 h 1135"/>
                <a:gd name="T88" fmla="+- 0 6765 6349"/>
                <a:gd name="T89" fmla="*/ T88 w 1134"/>
                <a:gd name="T90" fmla="+- 0 3584 2469"/>
                <a:gd name="T91" fmla="*/ 3584 h 1135"/>
                <a:gd name="T92" fmla="+- 0 6839 6349"/>
                <a:gd name="T93" fmla="*/ T92 w 1134"/>
                <a:gd name="T94" fmla="+- 0 3599 2469"/>
                <a:gd name="T95" fmla="*/ 3599 h 1135"/>
                <a:gd name="T96" fmla="+- 0 6916 6349"/>
                <a:gd name="T97" fmla="*/ T96 w 1134"/>
                <a:gd name="T98" fmla="+- 0 3604 2469"/>
                <a:gd name="T99" fmla="*/ 3604 h 1135"/>
                <a:gd name="T100" fmla="+- 0 6993 6349"/>
                <a:gd name="T101" fmla="*/ T100 w 1134"/>
                <a:gd name="T102" fmla="+- 0 3599 2469"/>
                <a:gd name="T103" fmla="*/ 3599 h 1135"/>
                <a:gd name="T104" fmla="+- 0 7067 6349"/>
                <a:gd name="T105" fmla="*/ T104 w 1134"/>
                <a:gd name="T106" fmla="+- 0 3584 2469"/>
                <a:gd name="T107" fmla="*/ 3584 h 1135"/>
                <a:gd name="T108" fmla="+- 0 7137 6349"/>
                <a:gd name="T109" fmla="*/ T108 w 1134"/>
                <a:gd name="T110" fmla="+- 0 3560 2469"/>
                <a:gd name="T111" fmla="*/ 3560 h 1135"/>
                <a:gd name="T112" fmla="+- 0 7202 6349"/>
                <a:gd name="T113" fmla="*/ T112 w 1134"/>
                <a:gd name="T114" fmla="+- 0 3527 2469"/>
                <a:gd name="T115" fmla="*/ 3527 h 1135"/>
                <a:gd name="T116" fmla="+- 0 7262 6349"/>
                <a:gd name="T117" fmla="*/ T116 w 1134"/>
                <a:gd name="T118" fmla="+- 0 3486 2469"/>
                <a:gd name="T119" fmla="*/ 3486 h 1135"/>
                <a:gd name="T120" fmla="+- 0 7317 6349"/>
                <a:gd name="T121" fmla="*/ T120 w 1134"/>
                <a:gd name="T122" fmla="+- 0 3438 2469"/>
                <a:gd name="T123" fmla="*/ 3438 h 1135"/>
                <a:gd name="T124" fmla="+- 0 7365 6349"/>
                <a:gd name="T125" fmla="*/ T124 w 1134"/>
                <a:gd name="T126" fmla="+- 0 3384 2469"/>
                <a:gd name="T127" fmla="*/ 3384 h 1135"/>
                <a:gd name="T128" fmla="+- 0 7405 6349"/>
                <a:gd name="T129" fmla="*/ T128 w 1134"/>
                <a:gd name="T130" fmla="+- 0 3323 2469"/>
                <a:gd name="T131" fmla="*/ 3323 h 1135"/>
                <a:gd name="T132" fmla="+- 0 7438 6349"/>
                <a:gd name="T133" fmla="*/ T132 w 1134"/>
                <a:gd name="T134" fmla="+- 0 3258 2469"/>
                <a:gd name="T135" fmla="*/ 3258 h 1135"/>
                <a:gd name="T136" fmla="+- 0 7463 6349"/>
                <a:gd name="T137" fmla="*/ T136 w 1134"/>
                <a:gd name="T138" fmla="+- 0 3188 2469"/>
                <a:gd name="T139" fmla="*/ 3188 h 1135"/>
                <a:gd name="T140" fmla="+- 0 7478 6349"/>
                <a:gd name="T141" fmla="*/ T140 w 1134"/>
                <a:gd name="T142" fmla="+- 0 3114 2469"/>
                <a:gd name="T143" fmla="*/ 3114 h 1135"/>
                <a:gd name="T144" fmla="+- 0 7483 6349"/>
                <a:gd name="T145" fmla="*/ T144 w 1134"/>
                <a:gd name="T146" fmla="+- 0 3037 2469"/>
                <a:gd name="T147" fmla="*/ 3037 h 1135"/>
                <a:gd name="T148" fmla="+- 0 7478 6349"/>
                <a:gd name="T149" fmla="*/ T148 w 1134"/>
                <a:gd name="T150" fmla="+- 0 2960 2469"/>
                <a:gd name="T151" fmla="*/ 2960 h 1135"/>
                <a:gd name="T152" fmla="+- 0 7463 6349"/>
                <a:gd name="T153" fmla="*/ T152 w 1134"/>
                <a:gd name="T154" fmla="+- 0 2886 2469"/>
                <a:gd name="T155" fmla="*/ 2886 h 1135"/>
                <a:gd name="T156" fmla="+- 0 7438 6349"/>
                <a:gd name="T157" fmla="*/ T156 w 1134"/>
                <a:gd name="T158" fmla="+- 0 2816 2469"/>
                <a:gd name="T159" fmla="*/ 2816 h 1135"/>
                <a:gd name="T160" fmla="+- 0 7405 6349"/>
                <a:gd name="T161" fmla="*/ T160 w 1134"/>
                <a:gd name="T162" fmla="+- 0 2751 2469"/>
                <a:gd name="T163" fmla="*/ 2751 h 1135"/>
                <a:gd name="T164" fmla="+- 0 7365 6349"/>
                <a:gd name="T165" fmla="*/ T164 w 1134"/>
                <a:gd name="T166" fmla="+- 0 2690 2469"/>
                <a:gd name="T167" fmla="*/ 2690 h 1135"/>
                <a:gd name="T168" fmla="+- 0 7317 6349"/>
                <a:gd name="T169" fmla="*/ T168 w 1134"/>
                <a:gd name="T170" fmla="+- 0 2636 2469"/>
                <a:gd name="T171" fmla="*/ 2636 h 1135"/>
                <a:gd name="T172" fmla="+- 0 7262 6349"/>
                <a:gd name="T173" fmla="*/ T172 w 1134"/>
                <a:gd name="T174" fmla="+- 0 2588 2469"/>
                <a:gd name="T175" fmla="*/ 2588 h 1135"/>
                <a:gd name="T176" fmla="+- 0 7202 6349"/>
                <a:gd name="T177" fmla="*/ T176 w 1134"/>
                <a:gd name="T178" fmla="+- 0 2547 2469"/>
                <a:gd name="T179" fmla="*/ 2547 h 1135"/>
                <a:gd name="T180" fmla="+- 0 7137 6349"/>
                <a:gd name="T181" fmla="*/ T180 w 1134"/>
                <a:gd name="T182" fmla="+- 0 2514 2469"/>
                <a:gd name="T183" fmla="*/ 2514 h 1135"/>
                <a:gd name="T184" fmla="+- 0 7067 6349"/>
                <a:gd name="T185" fmla="*/ T184 w 1134"/>
                <a:gd name="T186" fmla="+- 0 2490 2469"/>
                <a:gd name="T187" fmla="*/ 2490 h 1135"/>
                <a:gd name="T188" fmla="+- 0 6993 6349"/>
                <a:gd name="T189" fmla="*/ T188 w 1134"/>
                <a:gd name="T190" fmla="+- 0 2475 2469"/>
                <a:gd name="T191" fmla="*/ 2475 h 1135"/>
                <a:gd name="T192" fmla="+- 0 6916 6349"/>
                <a:gd name="T193" fmla="*/ T192 w 1134"/>
                <a:gd name="T194" fmla="+- 0 2469 2469"/>
                <a:gd name="T195" fmla="*/ 2469 h 11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Lst>
              <a:rect l="0" t="0" r="r" b="b"/>
              <a:pathLst>
                <a:path w="1134" h="1135">
                  <a:moveTo>
                    <a:pt x="567" y="0"/>
                  </a:moveTo>
                  <a:lnTo>
                    <a:pt x="490" y="6"/>
                  </a:lnTo>
                  <a:lnTo>
                    <a:pt x="416" y="21"/>
                  </a:lnTo>
                  <a:lnTo>
                    <a:pt x="346" y="45"/>
                  </a:lnTo>
                  <a:lnTo>
                    <a:pt x="281" y="78"/>
                  </a:lnTo>
                  <a:lnTo>
                    <a:pt x="221" y="119"/>
                  </a:lnTo>
                  <a:lnTo>
                    <a:pt x="166" y="167"/>
                  </a:lnTo>
                  <a:lnTo>
                    <a:pt x="118" y="221"/>
                  </a:lnTo>
                  <a:lnTo>
                    <a:pt x="77" y="282"/>
                  </a:lnTo>
                  <a:lnTo>
                    <a:pt x="45" y="347"/>
                  </a:lnTo>
                  <a:lnTo>
                    <a:pt x="20" y="417"/>
                  </a:lnTo>
                  <a:lnTo>
                    <a:pt x="5" y="491"/>
                  </a:lnTo>
                  <a:lnTo>
                    <a:pt x="0" y="568"/>
                  </a:lnTo>
                  <a:lnTo>
                    <a:pt x="5" y="645"/>
                  </a:lnTo>
                  <a:lnTo>
                    <a:pt x="20" y="719"/>
                  </a:lnTo>
                  <a:lnTo>
                    <a:pt x="45" y="789"/>
                  </a:lnTo>
                  <a:lnTo>
                    <a:pt x="77" y="854"/>
                  </a:lnTo>
                  <a:lnTo>
                    <a:pt x="118" y="915"/>
                  </a:lnTo>
                  <a:lnTo>
                    <a:pt x="166" y="969"/>
                  </a:lnTo>
                  <a:lnTo>
                    <a:pt x="221" y="1017"/>
                  </a:lnTo>
                  <a:lnTo>
                    <a:pt x="281" y="1058"/>
                  </a:lnTo>
                  <a:lnTo>
                    <a:pt x="346" y="1091"/>
                  </a:lnTo>
                  <a:lnTo>
                    <a:pt x="416" y="1115"/>
                  </a:lnTo>
                  <a:lnTo>
                    <a:pt x="490" y="1130"/>
                  </a:lnTo>
                  <a:lnTo>
                    <a:pt x="567" y="1135"/>
                  </a:lnTo>
                  <a:lnTo>
                    <a:pt x="644" y="1130"/>
                  </a:lnTo>
                  <a:lnTo>
                    <a:pt x="718" y="1115"/>
                  </a:lnTo>
                  <a:lnTo>
                    <a:pt x="788" y="1091"/>
                  </a:lnTo>
                  <a:lnTo>
                    <a:pt x="853" y="1058"/>
                  </a:lnTo>
                  <a:lnTo>
                    <a:pt x="913" y="1017"/>
                  </a:lnTo>
                  <a:lnTo>
                    <a:pt x="968" y="969"/>
                  </a:lnTo>
                  <a:lnTo>
                    <a:pt x="1016" y="915"/>
                  </a:lnTo>
                  <a:lnTo>
                    <a:pt x="1056" y="854"/>
                  </a:lnTo>
                  <a:lnTo>
                    <a:pt x="1089" y="789"/>
                  </a:lnTo>
                  <a:lnTo>
                    <a:pt x="1114" y="719"/>
                  </a:lnTo>
                  <a:lnTo>
                    <a:pt x="1129" y="645"/>
                  </a:lnTo>
                  <a:lnTo>
                    <a:pt x="1134" y="568"/>
                  </a:lnTo>
                  <a:lnTo>
                    <a:pt x="1129" y="491"/>
                  </a:lnTo>
                  <a:lnTo>
                    <a:pt x="1114" y="417"/>
                  </a:lnTo>
                  <a:lnTo>
                    <a:pt x="1089" y="347"/>
                  </a:lnTo>
                  <a:lnTo>
                    <a:pt x="1056" y="282"/>
                  </a:lnTo>
                  <a:lnTo>
                    <a:pt x="1016" y="221"/>
                  </a:lnTo>
                  <a:lnTo>
                    <a:pt x="968" y="167"/>
                  </a:lnTo>
                  <a:lnTo>
                    <a:pt x="913" y="119"/>
                  </a:lnTo>
                  <a:lnTo>
                    <a:pt x="853" y="78"/>
                  </a:lnTo>
                  <a:lnTo>
                    <a:pt x="788" y="45"/>
                  </a:lnTo>
                  <a:lnTo>
                    <a:pt x="718" y="21"/>
                  </a:lnTo>
                  <a:lnTo>
                    <a:pt x="644" y="6"/>
                  </a:lnTo>
                  <a:lnTo>
                    <a:pt x="56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sz="2400"/>
            </a:p>
          </p:txBody>
        </p:sp>
        <p:pic>
          <p:nvPicPr>
            <p:cNvPr id="59" name="Picture 58">
              <a:extLst>
                <a:ext uri="{FF2B5EF4-FFF2-40B4-BE49-F238E27FC236}">
                  <a16:creationId xmlns:a16="http://schemas.microsoft.com/office/drawing/2014/main" id="{AD83392B-BE24-4D96-A21D-BD00C274CAF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34" y="2240"/>
              <a:ext cx="1598" cy="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59">
              <a:extLst>
                <a:ext uri="{FF2B5EF4-FFF2-40B4-BE49-F238E27FC236}">
                  <a16:creationId xmlns:a16="http://schemas.microsoft.com/office/drawing/2014/main" id="{B00DF808-D2F1-4929-AAD1-A141854F4A7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534" y="3001"/>
              <a:ext cx="12" cy="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60">
              <a:extLst>
                <a:ext uri="{FF2B5EF4-FFF2-40B4-BE49-F238E27FC236}">
                  <a16:creationId xmlns:a16="http://schemas.microsoft.com/office/drawing/2014/main" id="{DDEBDDE6-CA42-4F96-B269-4D5DDD19113B}"/>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534" y="2537"/>
              <a:ext cx="1598" cy="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Freeform 26">
              <a:extLst>
                <a:ext uri="{FF2B5EF4-FFF2-40B4-BE49-F238E27FC236}">
                  <a16:creationId xmlns:a16="http://schemas.microsoft.com/office/drawing/2014/main" id="{57A43802-7F0E-4FC5-A31E-A995AE91D004}"/>
                </a:ext>
              </a:extLst>
            </p:cNvPr>
            <p:cNvSpPr>
              <a:spLocks/>
            </p:cNvSpPr>
            <p:nvPr/>
          </p:nvSpPr>
          <p:spPr bwMode="auto">
            <a:xfrm>
              <a:off x="3642" y="2345"/>
              <a:ext cx="1383" cy="1384"/>
            </a:xfrm>
            <a:custGeom>
              <a:avLst/>
              <a:gdLst>
                <a:gd name="T0" fmla="+- 0 4334 3642"/>
                <a:gd name="T1" fmla="*/ T0 w 1383"/>
                <a:gd name="T2" fmla="+- 0 2345 2345"/>
                <a:gd name="T3" fmla="*/ 2345 h 1384"/>
                <a:gd name="T4" fmla="+- 0 4258 3642"/>
                <a:gd name="T5" fmla="*/ T4 w 1383"/>
                <a:gd name="T6" fmla="+- 0 2349 2345"/>
                <a:gd name="T7" fmla="*/ 2349 h 1384"/>
                <a:gd name="T8" fmla="+- 0 4185 3642"/>
                <a:gd name="T9" fmla="*/ T8 w 1383"/>
                <a:gd name="T10" fmla="+- 0 2361 2345"/>
                <a:gd name="T11" fmla="*/ 2361 h 1384"/>
                <a:gd name="T12" fmla="+- 0 4115 3642"/>
                <a:gd name="T13" fmla="*/ T12 w 1383"/>
                <a:gd name="T14" fmla="+- 0 2380 2345"/>
                <a:gd name="T15" fmla="*/ 2380 h 1384"/>
                <a:gd name="T16" fmla="+- 0 4048 3642"/>
                <a:gd name="T17" fmla="*/ T16 w 1383"/>
                <a:gd name="T18" fmla="+- 0 2407 2345"/>
                <a:gd name="T19" fmla="*/ 2407 h 1384"/>
                <a:gd name="T20" fmla="+- 0 3985 3642"/>
                <a:gd name="T21" fmla="*/ T20 w 1383"/>
                <a:gd name="T22" fmla="+- 0 2440 2345"/>
                <a:gd name="T23" fmla="*/ 2440 h 1384"/>
                <a:gd name="T24" fmla="+- 0 3925 3642"/>
                <a:gd name="T25" fmla="*/ T24 w 1383"/>
                <a:gd name="T26" fmla="+- 0 2479 2345"/>
                <a:gd name="T27" fmla="*/ 2479 h 1384"/>
                <a:gd name="T28" fmla="+- 0 3870 3642"/>
                <a:gd name="T29" fmla="*/ T28 w 1383"/>
                <a:gd name="T30" fmla="+- 0 2523 2345"/>
                <a:gd name="T31" fmla="*/ 2523 h 1384"/>
                <a:gd name="T32" fmla="+- 0 3820 3642"/>
                <a:gd name="T33" fmla="*/ T32 w 1383"/>
                <a:gd name="T34" fmla="+- 0 2573 2345"/>
                <a:gd name="T35" fmla="*/ 2573 h 1384"/>
                <a:gd name="T36" fmla="+- 0 3776 3642"/>
                <a:gd name="T37" fmla="*/ T36 w 1383"/>
                <a:gd name="T38" fmla="+- 0 2628 2345"/>
                <a:gd name="T39" fmla="*/ 2628 h 1384"/>
                <a:gd name="T40" fmla="+- 0 3737 3642"/>
                <a:gd name="T41" fmla="*/ T40 w 1383"/>
                <a:gd name="T42" fmla="+- 0 2688 2345"/>
                <a:gd name="T43" fmla="*/ 2688 h 1384"/>
                <a:gd name="T44" fmla="+- 0 3704 3642"/>
                <a:gd name="T45" fmla="*/ T44 w 1383"/>
                <a:gd name="T46" fmla="+- 0 2751 2345"/>
                <a:gd name="T47" fmla="*/ 2751 h 1384"/>
                <a:gd name="T48" fmla="+- 0 3678 3642"/>
                <a:gd name="T49" fmla="*/ T48 w 1383"/>
                <a:gd name="T50" fmla="+- 0 2818 2345"/>
                <a:gd name="T51" fmla="*/ 2818 h 1384"/>
                <a:gd name="T52" fmla="+- 0 3658 3642"/>
                <a:gd name="T53" fmla="*/ T52 w 1383"/>
                <a:gd name="T54" fmla="+- 0 2888 2345"/>
                <a:gd name="T55" fmla="*/ 2888 h 1384"/>
                <a:gd name="T56" fmla="+- 0 3646 3642"/>
                <a:gd name="T57" fmla="*/ T56 w 1383"/>
                <a:gd name="T58" fmla="+- 0 2961 2345"/>
                <a:gd name="T59" fmla="*/ 2961 h 1384"/>
                <a:gd name="T60" fmla="+- 0 3642 3642"/>
                <a:gd name="T61" fmla="*/ T60 w 1383"/>
                <a:gd name="T62" fmla="+- 0 3037 2345"/>
                <a:gd name="T63" fmla="*/ 3037 h 1384"/>
                <a:gd name="T64" fmla="+- 0 3646 3642"/>
                <a:gd name="T65" fmla="*/ T64 w 1383"/>
                <a:gd name="T66" fmla="+- 0 3112 2345"/>
                <a:gd name="T67" fmla="*/ 3112 h 1384"/>
                <a:gd name="T68" fmla="+- 0 3658 3642"/>
                <a:gd name="T69" fmla="*/ T68 w 1383"/>
                <a:gd name="T70" fmla="+- 0 3185 2345"/>
                <a:gd name="T71" fmla="*/ 3185 h 1384"/>
                <a:gd name="T72" fmla="+- 0 3678 3642"/>
                <a:gd name="T73" fmla="*/ T72 w 1383"/>
                <a:gd name="T74" fmla="+- 0 3256 2345"/>
                <a:gd name="T75" fmla="*/ 3256 h 1384"/>
                <a:gd name="T76" fmla="+- 0 3704 3642"/>
                <a:gd name="T77" fmla="*/ T76 w 1383"/>
                <a:gd name="T78" fmla="+- 0 3323 2345"/>
                <a:gd name="T79" fmla="*/ 3323 h 1384"/>
                <a:gd name="T80" fmla="+- 0 3737 3642"/>
                <a:gd name="T81" fmla="*/ T80 w 1383"/>
                <a:gd name="T82" fmla="+- 0 3386 2345"/>
                <a:gd name="T83" fmla="*/ 3386 h 1384"/>
                <a:gd name="T84" fmla="+- 0 3776 3642"/>
                <a:gd name="T85" fmla="*/ T84 w 1383"/>
                <a:gd name="T86" fmla="+- 0 3445 2345"/>
                <a:gd name="T87" fmla="*/ 3445 h 1384"/>
                <a:gd name="T88" fmla="+- 0 3820 3642"/>
                <a:gd name="T89" fmla="*/ T88 w 1383"/>
                <a:gd name="T90" fmla="+- 0 3500 2345"/>
                <a:gd name="T91" fmla="*/ 3500 h 1384"/>
                <a:gd name="T92" fmla="+- 0 3870 3642"/>
                <a:gd name="T93" fmla="*/ T92 w 1383"/>
                <a:gd name="T94" fmla="+- 0 3550 2345"/>
                <a:gd name="T95" fmla="*/ 3550 h 1384"/>
                <a:gd name="T96" fmla="+- 0 3925 3642"/>
                <a:gd name="T97" fmla="*/ T96 w 1383"/>
                <a:gd name="T98" fmla="+- 0 3595 2345"/>
                <a:gd name="T99" fmla="*/ 3595 h 1384"/>
                <a:gd name="T100" fmla="+- 0 3985 3642"/>
                <a:gd name="T101" fmla="*/ T100 w 1383"/>
                <a:gd name="T102" fmla="+- 0 3634 2345"/>
                <a:gd name="T103" fmla="*/ 3634 h 1384"/>
                <a:gd name="T104" fmla="+- 0 4048 3642"/>
                <a:gd name="T105" fmla="*/ T104 w 1383"/>
                <a:gd name="T106" fmla="+- 0 3667 2345"/>
                <a:gd name="T107" fmla="*/ 3667 h 1384"/>
                <a:gd name="T108" fmla="+- 0 4115 3642"/>
                <a:gd name="T109" fmla="*/ T108 w 1383"/>
                <a:gd name="T110" fmla="+- 0 3693 2345"/>
                <a:gd name="T111" fmla="*/ 3693 h 1384"/>
                <a:gd name="T112" fmla="+- 0 4185 3642"/>
                <a:gd name="T113" fmla="*/ T112 w 1383"/>
                <a:gd name="T114" fmla="+- 0 3713 2345"/>
                <a:gd name="T115" fmla="*/ 3713 h 1384"/>
                <a:gd name="T116" fmla="+- 0 4258 3642"/>
                <a:gd name="T117" fmla="*/ T116 w 1383"/>
                <a:gd name="T118" fmla="+- 0 3725 2345"/>
                <a:gd name="T119" fmla="*/ 3725 h 1384"/>
                <a:gd name="T120" fmla="+- 0 4334 3642"/>
                <a:gd name="T121" fmla="*/ T120 w 1383"/>
                <a:gd name="T122" fmla="+- 0 3729 2345"/>
                <a:gd name="T123" fmla="*/ 3729 h 1384"/>
                <a:gd name="T124" fmla="+- 0 4409 3642"/>
                <a:gd name="T125" fmla="*/ T124 w 1383"/>
                <a:gd name="T126" fmla="+- 0 3725 2345"/>
                <a:gd name="T127" fmla="*/ 3725 h 1384"/>
                <a:gd name="T128" fmla="+- 0 4482 3642"/>
                <a:gd name="T129" fmla="*/ T128 w 1383"/>
                <a:gd name="T130" fmla="+- 0 3713 2345"/>
                <a:gd name="T131" fmla="*/ 3713 h 1384"/>
                <a:gd name="T132" fmla="+- 0 4552 3642"/>
                <a:gd name="T133" fmla="*/ T132 w 1383"/>
                <a:gd name="T134" fmla="+- 0 3693 2345"/>
                <a:gd name="T135" fmla="*/ 3693 h 1384"/>
                <a:gd name="T136" fmla="+- 0 4619 3642"/>
                <a:gd name="T137" fmla="*/ T136 w 1383"/>
                <a:gd name="T138" fmla="+- 0 3667 2345"/>
                <a:gd name="T139" fmla="*/ 3667 h 1384"/>
                <a:gd name="T140" fmla="+- 0 4682 3642"/>
                <a:gd name="T141" fmla="*/ T140 w 1383"/>
                <a:gd name="T142" fmla="+- 0 3634 2345"/>
                <a:gd name="T143" fmla="*/ 3634 h 1384"/>
                <a:gd name="T144" fmla="+- 0 4742 3642"/>
                <a:gd name="T145" fmla="*/ T144 w 1383"/>
                <a:gd name="T146" fmla="+- 0 3595 2345"/>
                <a:gd name="T147" fmla="*/ 3595 h 1384"/>
                <a:gd name="T148" fmla="+- 0 4797 3642"/>
                <a:gd name="T149" fmla="*/ T148 w 1383"/>
                <a:gd name="T150" fmla="+- 0 3550 2345"/>
                <a:gd name="T151" fmla="*/ 3550 h 1384"/>
                <a:gd name="T152" fmla="+- 0 4847 3642"/>
                <a:gd name="T153" fmla="*/ T152 w 1383"/>
                <a:gd name="T154" fmla="+- 0 3500 2345"/>
                <a:gd name="T155" fmla="*/ 3500 h 1384"/>
                <a:gd name="T156" fmla="+- 0 4891 3642"/>
                <a:gd name="T157" fmla="*/ T156 w 1383"/>
                <a:gd name="T158" fmla="+- 0 3445 2345"/>
                <a:gd name="T159" fmla="*/ 3445 h 1384"/>
                <a:gd name="T160" fmla="+- 0 4930 3642"/>
                <a:gd name="T161" fmla="*/ T160 w 1383"/>
                <a:gd name="T162" fmla="+- 0 3386 2345"/>
                <a:gd name="T163" fmla="*/ 3386 h 1384"/>
                <a:gd name="T164" fmla="+- 0 4963 3642"/>
                <a:gd name="T165" fmla="*/ T164 w 1383"/>
                <a:gd name="T166" fmla="+- 0 3323 2345"/>
                <a:gd name="T167" fmla="*/ 3323 h 1384"/>
                <a:gd name="T168" fmla="+- 0 4989 3642"/>
                <a:gd name="T169" fmla="*/ T168 w 1383"/>
                <a:gd name="T170" fmla="+- 0 3256 2345"/>
                <a:gd name="T171" fmla="*/ 3256 h 1384"/>
                <a:gd name="T172" fmla="+- 0 5009 3642"/>
                <a:gd name="T173" fmla="*/ T172 w 1383"/>
                <a:gd name="T174" fmla="+- 0 3185 2345"/>
                <a:gd name="T175" fmla="*/ 3185 h 1384"/>
                <a:gd name="T176" fmla="+- 0 5021 3642"/>
                <a:gd name="T177" fmla="*/ T176 w 1383"/>
                <a:gd name="T178" fmla="+- 0 3112 2345"/>
                <a:gd name="T179" fmla="*/ 3112 h 1384"/>
                <a:gd name="T180" fmla="+- 0 5025 3642"/>
                <a:gd name="T181" fmla="*/ T180 w 1383"/>
                <a:gd name="T182" fmla="+- 0 3037 2345"/>
                <a:gd name="T183" fmla="*/ 3037 h 1384"/>
                <a:gd name="T184" fmla="+- 0 5021 3642"/>
                <a:gd name="T185" fmla="*/ T184 w 1383"/>
                <a:gd name="T186" fmla="+- 0 2961 2345"/>
                <a:gd name="T187" fmla="*/ 2961 h 1384"/>
                <a:gd name="T188" fmla="+- 0 5009 3642"/>
                <a:gd name="T189" fmla="*/ T188 w 1383"/>
                <a:gd name="T190" fmla="+- 0 2888 2345"/>
                <a:gd name="T191" fmla="*/ 2888 h 1384"/>
                <a:gd name="T192" fmla="+- 0 4989 3642"/>
                <a:gd name="T193" fmla="*/ T192 w 1383"/>
                <a:gd name="T194" fmla="+- 0 2818 2345"/>
                <a:gd name="T195" fmla="*/ 2818 h 1384"/>
                <a:gd name="T196" fmla="+- 0 4963 3642"/>
                <a:gd name="T197" fmla="*/ T196 w 1383"/>
                <a:gd name="T198" fmla="+- 0 2751 2345"/>
                <a:gd name="T199" fmla="*/ 2751 h 1384"/>
                <a:gd name="T200" fmla="+- 0 4930 3642"/>
                <a:gd name="T201" fmla="*/ T200 w 1383"/>
                <a:gd name="T202" fmla="+- 0 2688 2345"/>
                <a:gd name="T203" fmla="*/ 2688 h 1384"/>
                <a:gd name="T204" fmla="+- 0 4891 3642"/>
                <a:gd name="T205" fmla="*/ T204 w 1383"/>
                <a:gd name="T206" fmla="+- 0 2628 2345"/>
                <a:gd name="T207" fmla="*/ 2628 h 1384"/>
                <a:gd name="T208" fmla="+- 0 4847 3642"/>
                <a:gd name="T209" fmla="*/ T208 w 1383"/>
                <a:gd name="T210" fmla="+- 0 2573 2345"/>
                <a:gd name="T211" fmla="*/ 2573 h 1384"/>
                <a:gd name="T212" fmla="+- 0 4797 3642"/>
                <a:gd name="T213" fmla="*/ T212 w 1383"/>
                <a:gd name="T214" fmla="+- 0 2523 2345"/>
                <a:gd name="T215" fmla="*/ 2523 h 1384"/>
                <a:gd name="T216" fmla="+- 0 4742 3642"/>
                <a:gd name="T217" fmla="*/ T216 w 1383"/>
                <a:gd name="T218" fmla="+- 0 2479 2345"/>
                <a:gd name="T219" fmla="*/ 2479 h 1384"/>
                <a:gd name="T220" fmla="+- 0 4682 3642"/>
                <a:gd name="T221" fmla="*/ T220 w 1383"/>
                <a:gd name="T222" fmla="+- 0 2440 2345"/>
                <a:gd name="T223" fmla="*/ 2440 h 1384"/>
                <a:gd name="T224" fmla="+- 0 4619 3642"/>
                <a:gd name="T225" fmla="*/ T224 w 1383"/>
                <a:gd name="T226" fmla="+- 0 2407 2345"/>
                <a:gd name="T227" fmla="*/ 2407 h 1384"/>
                <a:gd name="T228" fmla="+- 0 4552 3642"/>
                <a:gd name="T229" fmla="*/ T228 w 1383"/>
                <a:gd name="T230" fmla="+- 0 2380 2345"/>
                <a:gd name="T231" fmla="*/ 2380 h 1384"/>
                <a:gd name="T232" fmla="+- 0 4482 3642"/>
                <a:gd name="T233" fmla="*/ T232 w 1383"/>
                <a:gd name="T234" fmla="+- 0 2361 2345"/>
                <a:gd name="T235" fmla="*/ 2361 h 1384"/>
                <a:gd name="T236" fmla="+- 0 4409 3642"/>
                <a:gd name="T237" fmla="*/ T236 w 1383"/>
                <a:gd name="T238" fmla="+- 0 2349 2345"/>
                <a:gd name="T239" fmla="*/ 2349 h 1384"/>
                <a:gd name="T240" fmla="+- 0 4334 3642"/>
                <a:gd name="T241" fmla="*/ T240 w 1383"/>
                <a:gd name="T242" fmla="+- 0 2345 2345"/>
                <a:gd name="T243" fmla="*/ 2345 h 13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1383" h="1384">
                  <a:moveTo>
                    <a:pt x="692" y="0"/>
                  </a:moveTo>
                  <a:lnTo>
                    <a:pt x="616" y="4"/>
                  </a:lnTo>
                  <a:lnTo>
                    <a:pt x="543" y="16"/>
                  </a:lnTo>
                  <a:lnTo>
                    <a:pt x="473" y="35"/>
                  </a:lnTo>
                  <a:lnTo>
                    <a:pt x="406" y="62"/>
                  </a:lnTo>
                  <a:lnTo>
                    <a:pt x="343" y="95"/>
                  </a:lnTo>
                  <a:lnTo>
                    <a:pt x="283" y="134"/>
                  </a:lnTo>
                  <a:lnTo>
                    <a:pt x="228" y="178"/>
                  </a:lnTo>
                  <a:lnTo>
                    <a:pt x="178" y="228"/>
                  </a:lnTo>
                  <a:lnTo>
                    <a:pt x="134" y="283"/>
                  </a:lnTo>
                  <a:lnTo>
                    <a:pt x="95" y="343"/>
                  </a:lnTo>
                  <a:lnTo>
                    <a:pt x="62" y="406"/>
                  </a:lnTo>
                  <a:lnTo>
                    <a:pt x="36" y="473"/>
                  </a:lnTo>
                  <a:lnTo>
                    <a:pt x="16" y="543"/>
                  </a:lnTo>
                  <a:lnTo>
                    <a:pt x="4" y="616"/>
                  </a:lnTo>
                  <a:lnTo>
                    <a:pt x="0" y="692"/>
                  </a:lnTo>
                  <a:lnTo>
                    <a:pt x="4" y="767"/>
                  </a:lnTo>
                  <a:lnTo>
                    <a:pt x="16" y="840"/>
                  </a:lnTo>
                  <a:lnTo>
                    <a:pt x="36" y="911"/>
                  </a:lnTo>
                  <a:lnTo>
                    <a:pt x="62" y="978"/>
                  </a:lnTo>
                  <a:lnTo>
                    <a:pt x="95" y="1041"/>
                  </a:lnTo>
                  <a:lnTo>
                    <a:pt x="134" y="1100"/>
                  </a:lnTo>
                  <a:lnTo>
                    <a:pt x="178" y="1155"/>
                  </a:lnTo>
                  <a:lnTo>
                    <a:pt x="228" y="1205"/>
                  </a:lnTo>
                  <a:lnTo>
                    <a:pt x="283" y="1250"/>
                  </a:lnTo>
                  <a:lnTo>
                    <a:pt x="343" y="1289"/>
                  </a:lnTo>
                  <a:lnTo>
                    <a:pt x="406" y="1322"/>
                  </a:lnTo>
                  <a:lnTo>
                    <a:pt x="473" y="1348"/>
                  </a:lnTo>
                  <a:lnTo>
                    <a:pt x="543" y="1368"/>
                  </a:lnTo>
                  <a:lnTo>
                    <a:pt x="616" y="1380"/>
                  </a:lnTo>
                  <a:lnTo>
                    <a:pt x="692" y="1384"/>
                  </a:lnTo>
                  <a:lnTo>
                    <a:pt x="767" y="1380"/>
                  </a:lnTo>
                  <a:lnTo>
                    <a:pt x="840" y="1368"/>
                  </a:lnTo>
                  <a:lnTo>
                    <a:pt x="910" y="1348"/>
                  </a:lnTo>
                  <a:lnTo>
                    <a:pt x="977" y="1322"/>
                  </a:lnTo>
                  <a:lnTo>
                    <a:pt x="1040" y="1289"/>
                  </a:lnTo>
                  <a:lnTo>
                    <a:pt x="1100" y="1250"/>
                  </a:lnTo>
                  <a:lnTo>
                    <a:pt x="1155" y="1205"/>
                  </a:lnTo>
                  <a:lnTo>
                    <a:pt x="1205" y="1155"/>
                  </a:lnTo>
                  <a:lnTo>
                    <a:pt x="1249" y="1100"/>
                  </a:lnTo>
                  <a:lnTo>
                    <a:pt x="1288" y="1041"/>
                  </a:lnTo>
                  <a:lnTo>
                    <a:pt x="1321" y="978"/>
                  </a:lnTo>
                  <a:lnTo>
                    <a:pt x="1347" y="911"/>
                  </a:lnTo>
                  <a:lnTo>
                    <a:pt x="1367" y="840"/>
                  </a:lnTo>
                  <a:lnTo>
                    <a:pt x="1379" y="767"/>
                  </a:lnTo>
                  <a:lnTo>
                    <a:pt x="1383" y="692"/>
                  </a:lnTo>
                  <a:lnTo>
                    <a:pt x="1379" y="616"/>
                  </a:lnTo>
                  <a:lnTo>
                    <a:pt x="1367" y="543"/>
                  </a:lnTo>
                  <a:lnTo>
                    <a:pt x="1347" y="473"/>
                  </a:lnTo>
                  <a:lnTo>
                    <a:pt x="1321" y="406"/>
                  </a:lnTo>
                  <a:lnTo>
                    <a:pt x="1288" y="343"/>
                  </a:lnTo>
                  <a:lnTo>
                    <a:pt x="1249" y="283"/>
                  </a:lnTo>
                  <a:lnTo>
                    <a:pt x="1205" y="228"/>
                  </a:lnTo>
                  <a:lnTo>
                    <a:pt x="1155" y="178"/>
                  </a:lnTo>
                  <a:lnTo>
                    <a:pt x="1100" y="134"/>
                  </a:lnTo>
                  <a:lnTo>
                    <a:pt x="1040" y="95"/>
                  </a:lnTo>
                  <a:lnTo>
                    <a:pt x="977" y="62"/>
                  </a:lnTo>
                  <a:lnTo>
                    <a:pt x="910" y="35"/>
                  </a:lnTo>
                  <a:lnTo>
                    <a:pt x="840" y="16"/>
                  </a:lnTo>
                  <a:lnTo>
                    <a:pt x="767" y="4"/>
                  </a:lnTo>
                  <a:lnTo>
                    <a:pt x="692" y="0"/>
                  </a:lnTo>
                  <a:close/>
                </a:path>
              </a:pathLst>
            </a:custGeom>
            <a:solidFill>
              <a:srgbClr val="76BC4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63" name="Freeform 27">
              <a:extLst>
                <a:ext uri="{FF2B5EF4-FFF2-40B4-BE49-F238E27FC236}">
                  <a16:creationId xmlns:a16="http://schemas.microsoft.com/office/drawing/2014/main" id="{B3B07D3B-72E7-4D50-812D-E0232F8796E8}"/>
                </a:ext>
              </a:extLst>
            </p:cNvPr>
            <p:cNvSpPr>
              <a:spLocks/>
            </p:cNvSpPr>
            <p:nvPr/>
          </p:nvSpPr>
          <p:spPr bwMode="auto">
            <a:xfrm>
              <a:off x="3773" y="2469"/>
              <a:ext cx="1134" cy="1135"/>
            </a:xfrm>
            <a:custGeom>
              <a:avLst/>
              <a:gdLst>
                <a:gd name="T0" fmla="+- 0 4340 3773"/>
                <a:gd name="T1" fmla="*/ T0 w 1134"/>
                <a:gd name="T2" fmla="+- 0 2469 2469"/>
                <a:gd name="T3" fmla="*/ 2469 h 1135"/>
                <a:gd name="T4" fmla="+- 0 4263 3773"/>
                <a:gd name="T5" fmla="*/ T4 w 1134"/>
                <a:gd name="T6" fmla="+- 0 2475 2469"/>
                <a:gd name="T7" fmla="*/ 2475 h 1135"/>
                <a:gd name="T8" fmla="+- 0 4190 3773"/>
                <a:gd name="T9" fmla="*/ T8 w 1134"/>
                <a:gd name="T10" fmla="+- 0 2490 2469"/>
                <a:gd name="T11" fmla="*/ 2490 h 1135"/>
                <a:gd name="T12" fmla="+- 0 4120 3773"/>
                <a:gd name="T13" fmla="*/ T12 w 1134"/>
                <a:gd name="T14" fmla="+- 0 2514 2469"/>
                <a:gd name="T15" fmla="*/ 2514 h 1135"/>
                <a:gd name="T16" fmla="+- 0 4054 3773"/>
                <a:gd name="T17" fmla="*/ T16 w 1134"/>
                <a:gd name="T18" fmla="+- 0 2547 2469"/>
                <a:gd name="T19" fmla="*/ 2547 h 1135"/>
                <a:gd name="T20" fmla="+- 0 3994 3773"/>
                <a:gd name="T21" fmla="*/ T20 w 1134"/>
                <a:gd name="T22" fmla="+- 0 2588 2469"/>
                <a:gd name="T23" fmla="*/ 2588 h 1135"/>
                <a:gd name="T24" fmla="+- 0 3940 3773"/>
                <a:gd name="T25" fmla="*/ T24 w 1134"/>
                <a:gd name="T26" fmla="+- 0 2636 2469"/>
                <a:gd name="T27" fmla="*/ 2636 h 1135"/>
                <a:gd name="T28" fmla="+- 0 3892 3773"/>
                <a:gd name="T29" fmla="*/ T28 w 1134"/>
                <a:gd name="T30" fmla="+- 0 2690 2469"/>
                <a:gd name="T31" fmla="*/ 2690 h 1135"/>
                <a:gd name="T32" fmla="+- 0 3851 3773"/>
                <a:gd name="T33" fmla="*/ T32 w 1134"/>
                <a:gd name="T34" fmla="+- 0 2751 2469"/>
                <a:gd name="T35" fmla="*/ 2751 h 1135"/>
                <a:gd name="T36" fmla="+- 0 3818 3773"/>
                <a:gd name="T37" fmla="*/ T36 w 1134"/>
                <a:gd name="T38" fmla="+- 0 2816 2469"/>
                <a:gd name="T39" fmla="*/ 2816 h 1135"/>
                <a:gd name="T40" fmla="+- 0 3794 3773"/>
                <a:gd name="T41" fmla="*/ T40 w 1134"/>
                <a:gd name="T42" fmla="+- 0 2886 2469"/>
                <a:gd name="T43" fmla="*/ 2886 h 1135"/>
                <a:gd name="T44" fmla="+- 0 3779 3773"/>
                <a:gd name="T45" fmla="*/ T44 w 1134"/>
                <a:gd name="T46" fmla="+- 0 2960 2469"/>
                <a:gd name="T47" fmla="*/ 2960 h 1135"/>
                <a:gd name="T48" fmla="+- 0 3773 3773"/>
                <a:gd name="T49" fmla="*/ T48 w 1134"/>
                <a:gd name="T50" fmla="+- 0 3037 2469"/>
                <a:gd name="T51" fmla="*/ 3037 h 1135"/>
                <a:gd name="T52" fmla="+- 0 3779 3773"/>
                <a:gd name="T53" fmla="*/ T52 w 1134"/>
                <a:gd name="T54" fmla="+- 0 3114 2469"/>
                <a:gd name="T55" fmla="*/ 3114 h 1135"/>
                <a:gd name="T56" fmla="+- 0 3794 3773"/>
                <a:gd name="T57" fmla="*/ T56 w 1134"/>
                <a:gd name="T58" fmla="+- 0 3188 2469"/>
                <a:gd name="T59" fmla="*/ 3188 h 1135"/>
                <a:gd name="T60" fmla="+- 0 3818 3773"/>
                <a:gd name="T61" fmla="*/ T60 w 1134"/>
                <a:gd name="T62" fmla="+- 0 3258 2469"/>
                <a:gd name="T63" fmla="*/ 3258 h 1135"/>
                <a:gd name="T64" fmla="+- 0 3851 3773"/>
                <a:gd name="T65" fmla="*/ T64 w 1134"/>
                <a:gd name="T66" fmla="+- 0 3323 2469"/>
                <a:gd name="T67" fmla="*/ 3323 h 1135"/>
                <a:gd name="T68" fmla="+- 0 3892 3773"/>
                <a:gd name="T69" fmla="*/ T68 w 1134"/>
                <a:gd name="T70" fmla="+- 0 3384 2469"/>
                <a:gd name="T71" fmla="*/ 3384 h 1135"/>
                <a:gd name="T72" fmla="+- 0 3940 3773"/>
                <a:gd name="T73" fmla="*/ T72 w 1134"/>
                <a:gd name="T74" fmla="+- 0 3438 2469"/>
                <a:gd name="T75" fmla="*/ 3438 h 1135"/>
                <a:gd name="T76" fmla="+- 0 3994 3773"/>
                <a:gd name="T77" fmla="*/ T76 w 1134"/>
                <a:gd name="T78" fmla="+- 0 3486 2469"/>
                <a:gd name="T79" fmla="*/ 3486 h 1135"/>
                <a:gd name="T80" fmla="+- 0 4054 3773"/>
                <a:gd name="T81" fmla="*/ T80 w 1134"/>
                <a:gd name="T82" fmla="+- 0 3527 2469"/>
                <a:gd name="T83" fmla="*/ 3527 h 1135"/>
                <a:gd name="T84" fmla="+- 0 4120 3773"/>
                <a:gd name="T85" fmla="*/ T84 w 1134"/>
                <a:gd name="T86" fmla="+- 0 3560 2469"/>
                <a:gd name="T87" fmla="*/ 3560 h 1135"/>
                <a:gd name="T88" fmla="+- 0 4190 3773"/>
                <a:gd name="T89" fmla="*/ T88 w 1134"/>
                <a:gd name="T90" fmla="+- 0 3584 2469"/>
                <a:gd name="T91" fmla="*/ 3584 h 1135"/>
                <a:gd name="T92" fmla="+- 0 4263 3773"/>
                <a:gd name="T93" fmla="*/ T92 w 1134"/>
                <a:gd name="T94" fmla="+- 0 3599 2469"/>
                <a:gd name="T95" fmla="*/ 3599 h 1135"/>
                <a:gd name="T96" fmla="+- 0 4340 3773"/>
                <a:gd name="T97" fmla="*/ T96 w 1134"/>
                <a:gd name="T98" fmla="+- 0 3604 2469"/>
                <a:gd name="T99" fmla="*/ 3604 h 1135"/>
                <a:gd name="T100" fmla="+- 0 4417 3773"/>
                <a:gd name="T101" fmla="*/ T100 w 1134"/>
                <a:gd name="T102" fmla="+- 0 3599 2469"/>
                <a:gd name="T103" fmla="*/ 3599 h 1135"/>
                <a:gd name="T104" fmla="+- 0 4491 3773"/>
                <a:gd name="T105" fmla="*/ T104 w 1134"/>
                <a:gd name="T106" fmla="+- 0 3584 2469"/>
                <a:gd name="T107" fmla="*/ 3584 h 1135"/>
                <a:gd name="T108" fmla="+- 0 4561 3773"/>
                <a:gd name="T109" fmla="*/ T108 w 1134"/>
                <a:gd name="T110" fmla="+- 0 3560 2469"/>
                <a:gd name="T111" fmla="*/ 3560 h 1135"/>
                <a:gd name="T112" fmla="+- 0 4626 3773"/>
                <a:gd name="T113" fmla="*/ T112 w 1134"/>
                <a:gd name="T114" fmla="+- 0 3527 2469"/>
                <a:gd name="T115" fmla="*/ 3527 h 1135"/>
                <a:gd name="T116" fmla="+- 0 4687 3773"/>
                <a:gd name="T117" fmla="*/ T116 w 1134"/>
                <a:gd name="T118" fmla="+- 0 3486 2469"/>
                <a:gd name="T119" fmla="*/ 3486 h 1135"/>
                <a:gd name="T120" fmla="+- 0 4741 3773"/>
                <a:gd name="T121" fmla="*/ T120 w 1134"/>
                <a:gd name="T122" fmla="+- 0 3438 2469"/>
                <a:gd name="T123" fmla="*/ 3438 h 1135"/>
                <a:gd name="T124" fmla="+- 0 4789 3773"/>
                <a:gd name="T125" fmla="*/ T124 w 1134"/>
                <a:gd name="T126" fmla="+- 0 3384 2469"/>
                <a:gd name="T127" fmla="*/ 3384 h 1135"/>
                <a:gd name="T128" fmla="+- 0 4830 3773"/>
                <a:gd name="T129" fmla="*/ T128 w 1134"/>
                <a:gd name="T130" fmla="+- 0 3323 2469"/>
                <a:gd name="T131" fmla="*/ 3323 h 1135"/>
                <a:gd name="T132" fmla="+- 0 4863 3773"/>
                <a:gd name="T133" fmla="*/ T132 w 1134"/>
                <a:gd name="T134" fmla="+- 0 3258 2469"/>
                <a:gd name="T135" fmla="*/ 3258 h 1135"/>
                <a:gd name="T136" fmla="+- 0 4887 3773"/>
                <a:gd name="T137" fmla="*/ T136 w 1134"/>
                <a:gd name="T138" fmla="+- 0 3188 2469"/>
                <a:gd name="T139" fmla="*/ 3188 h 1135"/>
                <a:gd name="T140" fmla="+- 0 4902 3773"/>
                <a:gd name="T141" fmla="*/ T140 w 1134"/>
                <a:gd name="T142" fmla="+- 0 3114 2469"/>
                <a:gd name="T143" fmla="*/ 3114 h 1135"/>
                <a:gd name="T144" fmla="+- 0 4907 3773"/>
                <a:gd name="T145" fmla="*/ T144 w 1134"/>
                <a:gd name="T146" fmla="+- 0 3037 2469"/>
                <a:gd name="T147" fmla="*/ 3037 h 1135"/>
                <a:gd name="T148" fmla="+- 0 4902 3773"/>
                <a:gd name="T149" fmla="*/ T148 w 1134"/>
                <a:gd name="T150" fmla="+- 0 2960 2469"/>
                <a:gd name="T151" fmla="*/ 2960 h 1135"/>
                <a:gd name="T152" fmla="+- 0 4887 3773"/>
                <a:gd name="T153" fmla="*/ T152 w 1134"/>
                <a:gd name="T154" fmla="+- 0 2886 2469"/>
                <a:gd name="T155" fmla="*/ 2886 h 1135"/>
                <a:gd name="T156" fmla="+- 0 4863 3773"/>
                <a:gd name="T157" fmla="*/ T156 w 1134"/>
                <a:gd name="T158" fmla="+- 0 2816 2469"/>
                <a:gd name="T159" fmla="*/ 2816 h 1135"/>
                <a:gd name="T160" fmla="+- 0 4830 3773"/>
                <a:gd name="T161" fmla="*/ T160 w 1134"/>
                <a:gd name="T162" fmla="+- 0 2751 2469"/>
                <a:gd name="T163" fmla="*/ 2751 h 1135"/>
                <a:gd name="T164" fmla="+- 0 4789 3773"/>
                <a:gd name="T165" fmla="*/ T164 w 1134"/>
                <a:gd name="T166" fmla="+- 0 2690 2469"/>
                <a:gd name="T167" fmla="*/ 2690 h 1135"/>
                <a:gd name="T168" fmla="+- 0 4741 3773"/>
                <a:gd name="T169" fmla="*/ T168 w 1134"/>
                <a:gd name="T170" fmla="+- 0 2636 2469"/>
                <a:gd name="T171" fmla="*/ 2636 h 1135"/>
                <a:gd name="T172" fmla="+- 0 4687 3773"/>
                <a:gd name="T173" fmla="*/ T172 w 1134"/>
                <a:gd name="T174" fmla="+- 0 2588 2469"/>
                <a:gd name="T175" fmla="*/ 2588 h 1135"/>
                <a:gd name="T176" fmla="+- 0 4626 3773"/>
                <a:gd name="T177" fmla="*/ T176 w 1134"/>
                <a:gd name="T178" fmla="+- 0 2547 2469"/>
                <a:gd name="T179" fmla="*/ 2547 h 1135"/>
                <a:gd name="T180" fmla="+- 0 4561 3773"/>
                <a:gd name="T181" fmla="*/ T180 w 1134"/>
                <a:gd name="T182" fmla="+- 0 2514 2469"/>
                <a:gd name="T183" fmla="*/ 2514 h 1135"/>
                <a:gd name="T184" fmla="+- 0 4491 3773"/>
                <a:gd name="T185" fmla="*/ T184 w 1134"/>
                <a:gd name="T186" fmla="+- 0 2490 2469"/>
                <a:gd name="T187" fmla="*/ 2490 h 1135"/>
                <a:gd name="T188" fmla="+- 0 4417 3773"/>
                <a:gd name="T189" fmla="*/ T188 w 1134"/>
                <a:gd name="T190" fmla="+- 0 2475 2469"/>
                <a:gd name="T191" fmla="*/ 2475 h 1135"/>
                <a:gd name="T192" fmla="+- 0 4340 3773"/>
                <a:gd name="T193" fmla="*/ T192 w 1134"/>
                <a:gd name="T194" fmla="+- 0 2469 2469"/>
                <a:gd name="T195" fmla="*/ 2469 h 11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Lst>
              <a:rect l="0" t="0" r="r" b="b"/>
              <a:pathLst>
                <a:path w="1134" h="1135">
                  <a:moveTo>
                    <a:pt x="567" y="0"/>
                  </a:moveTo>
                  <a:lnTo>
                    <a:pt x="490" y="6"/>
                  </a:lnTo>
                  <a:lnTo>
                    <a:pt x="417" y="21"/>
                  </a:lnTo>
                  <a:lnTo>
                    <a:pt x="347" y="45"/>
                  </a:lnTo>
                  <a:lnTo>
                    <a:pt x="281" y="78"/>
                  </a:lnTo>
                  <a:lnTo>
                    <a:pt x="221" y="119"/>
                  </a:lnTo>
                  <a:lnTo>
                    <a:pt x="167" y="167"/>
                  </a:lnTo>
                  <a:lnTo>
                    <a:pt x="119" y="221"/>
                  </a:lnTo>
                  <a:lnTo>
                    <a:pt x="78" y="282"/>
                  </a:lnTo>
                  <a:lnTo>
                    <a:pt x="45" y="347"/>
                  </a:lnTo>
                  <a:lnTo>
                    <a:pt x="21" y="417"/>
                  </a:lnTo>
                  <a:lnTo>
                    <a:pt x="6" y="491"/>
                  </a:lnTo>
                  <a:lnTo>
                    <a:pt x="0" y="568"/>
                  </a:lnTo>
                  <a:lnTo>
                    <a:pt x="6" y="645"/>
                  </a:lnTo>
                  <a:lnTo>
                    <a:pt x="21" y="719"/>
                  </a:lnTo>
                  <a:lnTo>
                    <a:pt x="45" y="789"/>
                  </a:lnTo>
                  <a:lnTo>
                    <a:pt x="78" y="854"/>
                  </a:lnTo>
                  <a:lnTo>
                    <a:pt x="119" y="915"/>
                  </a:lnTo>
                  <a:lnTo>
                    <a:pt x="167" y="969"/>
                  </a:lnTo>
                  <a:lnTo>
                    <a:pt x="221" y="1017"/>
                  </a:lnTo>
                  <a:lnTo>
                    <a:pt x="281" y="1058"/>
                  </a:lnTo>
                  <a:lnTo>
                    <a:pt x="347" y="1091"/>
                  </a:lnTo>
                  <a:lnTo>
                    <a:pt x="417" y="1115"/>
                  </a:lnTo>
                  <a:lnTo>
                    <a:pt x="490" y="1130"/>
                  </a:lnTo>
                  <a:lnTo>
                    <a:pt x="567" y="1135"/>
                  </a:lnTo>
                  <a:lnTo>
                    <a:pt x="644" y="1130"/>
                  </a:lnTo>
                  <a:lnTo>
                    <a:pt x="718" y="1115"/>
                  </a:lnTo>
                  <a:lnTo>
                    <a:pt x="788" y="1091"/>
                  </a:lnTo>
                  <a:lnTo>
                    <a:pt x="853" y="1058"/>
                  </a:lnTo>
                  <a:lnTo>
                    <a:pt x="914" y="1017"/>
                  </a:lnTo>
                  <a:lnTo>
                    <a:pt x="968" y="969"/>
                  </a:lnTo>
                  <a:lnTo>
                    <a:pt x="1016" y="915"/>
                  </a:lnTo>
                  <a:lnTo>
                    <a:pt x="1057" y="854"/>
                  </a:lnTo>
                  <a:lnTo>
                    <a:pt x="1090" y="789"/>
                  </a:lnTo>
                  <a:lnTo>
                    <a:pt x="1114" y="719"/>
                  </a:lnTo>
                  <a:lnTo>
                    <a:pt x="1129" y="645"/>
                  </a:lnTo>
                  <a:lnTo>
                    <a:pt x="1134" y="568"/>
                  </a:lnTo>
                  <a:lnTo>
                    <a:pt x="1129" y="491"/>
                  </a:lnTo>
                  <a:lnTo>
                    <a:pt x="1114" y="417"/>
                  </a:lnTo>
                  <a:lnTo>
                    <a:pt x="1090" y="347"/>
                  </a:lnTo>
                  <a:lnTo>
                    <a:pt x="1057" y="282"/>
                  </a:lnTo>
                  <a:lnTo>
                    <a:pt x="1016" y="221"/>
                  </a:lnTo>
                  <a:lnTo>
                    <a:pt x="968" y="167"/>
                  </a:lnTo>
                  <a:lnTo>
                    <a:pt x="914" y="119"/>
                  </a:lnTo>
                  <a:lnTo>
                    <a:pt x="853" y="78"/>
                  </a:lnTo>
                  <a:lnTo>
                    <a:pt x="788" y="45"/>
                  </a:lnTo>
                  <a:lnTo>
                    <a:pt x="718" y="21"/>
                  </a:lnTo>
                  <a:lnTo>
                    <a:pt x="644" y="6"/>
                  </a:lnTo>
                  <a:lnTo>
                    <a:pt x="56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65" name="Text Box 30">
              <a:extLst>
                <a:ext uri="{FF2B5EF4-FFF2-40B4-BE49-F238E27FC236}">
                  <a16:creationId xmlns:a16="http://schemas.microsoft.com/office/drawing/2014/main" id="{ACEFD48B-14F4-42B1-8B5B-5A0BCD49B764}"/>
                </a:ext>
              </a:extLst>
            </p:cNvPr>
            <p:cNvSpPr txBox="1">
              <a:spLocks noChangeArrowheads="1"/>
            </p:cNvSpPr>
            <p:nvPr/>
          </p:nvSpPr>
          <p:spPr bwMode="auto">
            <a:xfrm>
              <a:off x="1255" y="2609"/>
              <a:ext cx="1846"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7620">
                <a:lnSpc>
                  <a:spcPct val="90000"/>
                </a:lnSpc>
                <a:spcBef>
                  <a:spcPts val="70"/>
                </a:spcBef>
                <a:spcAft>
                  <a:spcPts val="0"/>
                </a:spcAft>
              </a:pPr>
              <a:r>
                <a:rPr lang="es-US" sz="1000" b="1" dirty="0">
                  <a:solidFill>
                    <a:srgbClr val="76BC43"/>
                  </a:solidFill>
                  <a:effectLst/>
                  <a:latin typeface="Univers" panose="020B0703030502020204" pitchFamily="34" charset="0"/>
                  <a:ea typeface="Helvetica" panose="020B0604020202020204" pitchFamily="34" charset="0"/>
                </a:rPr>
                <a:t>Trinity Health y usted pagan costos a medida que recibe atención durante todo el año.</a:t>
              </a:r>
              <a:endParaRPr lang="en-US" sz="1400" dirty="0">
                <a:effectLst/>
                <a:latin typeface="Helvetica" panose="020B0604020202020204" pitchFamily="34" charset="0"/>
                <a:ea typeface="Helvetica" panose="020B0604020202020204" pitchFamily="34" charset="0"/>
              </a:endParaRPr>
            </a:p>
          </p:txBody>
        </p:sp>
        <p:sp>
          <p:nvSpPr>
            <p:cNvPr id="66" name="Text Box 31">
              <a:extLst>
                <a:ext uri="{FF2B5EF4-FFF2-40B4-BE49-F238E27FC236}">
                  <a16:creationId xmlns:a16="http://schemas.microsoft.com/office/drawing/2014/main" id="{B8C256EE-3F95-4300-AF13-3612393C504A}"/>
                </a:ext>
              </a:extLst>
            </p:cNvPr>
            <p:cNvSpPr txBox="1">
              <a:spLocks noChangeArrowheads="1"/>
            </p:cNvSpPr>
            <p:nvPr/>
          </p:nvSpPr>
          <p:spPr bwMode="auto">
            <a:xfrm>
              <a:off x="3787" y="2774"/>
              <a:ext cx="112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3175" marR="0" indent="-3810" algn="ctr">
                <a:lnSpc>
                  <a:spcPct val="96000"/>
                </a:lnSpc>
                <a:spcBef>
                  <a:spcPts val="55"/>
                </a:spcBef>
                <a:spcAft>
                  <a:spcPts val="0"/>
                </a:spcAft>
              </a:pPr>
              <a:r>
                <a:rPr lang="es-US" sz="1400" b="1" dirty="0">
                  <a:solidFill>
                    <a:srgbClr val="76BC43"/>
                  </a:solidFill>
                  <a:effectLst/>
                  <a:latin typeface="Nexa Bold"/>
                  <a:ea typeface="Helvetica" panose="020B0604020202020204" pitchFamily="34" charset="0"/>
                </a:rPr>
                <a:t>Su </a:t>
              </a:r>
              <a:br>
                <a:rPr lang="es-US" sz="1400" b="1" dirty="0">
                  <a:solidFill>
                    <a:srgbClr val="76BC43"/>
                  </a:solidFill>
                  <a:effectLst/>
                  <a:latin typeface="Nexa Bold"/>
                  <a:ea typeface="Helvetica" panose="020B0604020202020204" pitchFamily="34" charset="0"/>
                </a:rPr>
              </a:br>
              <a:r>
                <a:rPr lang="es-US" sz="1400" b="1" dirty="0">
                  <a:solidFill>
                    <a:srgbClr val="76BC43"/>
                  </a:solidFill>
                  <a:effectLst/>
                  <a:latin typeface="Nexa Bold"/>
                  <a:ea typeface="Helvetica" panose="020B0604020202020204" pitchFamily="34" charset="0"/>
                </a:rPr>
                <a:t>costo</a:t>
              </a:r>
              <a:endParaRPr lang="en-US" dirty="0">
                <a:effectLst/>
                <a:latin typeface="Helvetica" panose="020B0604020202020204" pitchFamily="34" charset="0"/>
                <a:ea typeface="Helvetica" panose="020B0604020202020204" pitchFamily="34" charset="0"/>
              </a:endParaRPr>
            </a:p>
          </p:txBody>
        </p:sp>
        <p:sp>
          <p:nvSpPr>
            <p:cNvPr id="67" name="Text Box 32">
              <a:extLst>
                <a:ext uri="{FF2B5EF4-FFF2-40B4-BE49-F238E27FC236}">
                  <a16:creationId xmlns:a16="http://schemas.microsoft.com/office/drawing/2014/main" id="{0A96535E-7E30-48E5-960C-892AD42C79A6}"/>
                </a:ext>
              </a:extLst>
            </p:cNvPr>
            <p:cNvSpPr txBox="1">
              <a:spLocks noChangeArrowheads="1"/>
            </p:cNvSpPr>
            <p:nvPr/>
          </p:nvSpPr>
          <p:spPr bwMode="auto">
            <a:xfrm>
              <a:off x="6265" y="2825"/>
              <a:ext cx="1152" cy="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09855" marR="0" indent="-109855" algn="ctr">
                <a:spcBef>
                  <a:spcPts val="0"/>
                </a:spcBef>
                <a:spcAft>
                  <a:spcPts val="0"/>
                </a:spcAft>
              </a:pPr>
              <a:r>
                <a:rPr lang="es-US" sz="1200" b="1">
                  <a:solidFill>
                    <a:srgbClr val="702A81"/>
                  </a:solidFill>
                  <a:effectLst/>
                  <a:latin typeface="Nexa Bold"/>
                  <a:ea typeface="Helvetica" panose="020B0604020202020204" pitchFamily="34" charset="0"/>
                </a:rPr>
                <a:t>Costo</a:t>
              </a:r>
              <a:br>
                <a:rPr lang="es-US" sz="1200" b="1">
                  <a:solidFill>
                    <a:srgbClr val="702A81"/>
                  </a:solidFill>
                  <a:effectLst/>
                  <a:latin typeface="Nexa Bold"/>
                  <a:ea typeface="Helvetica" panose="020B0604020202020204" pitchFamily="34" charset="0"/>
                </a:rPr>
              </a:br>
              <a:r>
                <a:rPr lang="es-US" sz="1200" b="1">
                  <a:solidFill>
                    <a:srgbClr val="702A81"/>
                  </a:solidFill>
                  <a:effectLst/>
                  <a:latin typeface="Nexa Bold"/>
                  <a:ea typeface="Helvetica" panose="020B0604020202020204" pitchFamily="34" charset="0"/>
                </a:rPr>
                <a:t>compartido</a:t>
              </a:r>
              <a:endParaRPr lang="en-US" sz="1600">
                <a:effectLst/>
                <a:latin typeface="Helvetica" panose="020B0604020202020204" pitchFamily="34" charset="0"/>
                <a:ea typeface="Helvetica" panose="020B0604020202020204" pitchFamily="34" charset="0"/>
              </a:endParaRPr>
            </a:p>
          </p:txBody>
        </p:sp>
        <p:sp>
          <p:nvSpPr>
            <p:cNvPr id="68" name="Text Box 33">
              <a:extLst>
                <a:ext uri="{FF2B5EF4-FFF2-40B4-BE49-F238E27FC236}">
                  <a16:creationId xmlns:a16="http://schemas.microsoft.com/office/drawing/2014/main" id="{5BBA40AB-EEA8-433A-B0D1-55C6CAB02C2B}"/>
                </a:ext>
              </a:extLst>
            </p:cNvPr>
            <p:cNvSpPr txBox="1">
              <a:spLocks noChangeArrowheads="1"/>
            </p:cNvSpPr>
            <p:nvPr/>
          </p:nvSpPr>
          <p:spPr bwMode="auto">
            <a:xfrm>
              <a:off x="9280" y="2720"/>
              <a:ext cx="809" cy="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8890" marR="8890" indent="-8890" algn="ctr">
                <a:lnSpc>
                  <a:spcPct val="82000"/>
                </a:lnSpc>
                <a:spcBef>
                  <a:spcPts val="0"/>
                </a:spcBef>
                <a:spcAft>
                  <a:spcPts val="0"/>
                </a:spcAft>
              </a:pPr>
              <a:r>
                <a:rPr lang="es-US" sz="1400" b="1" dirty="0">
                  <a:solidFill>
                    <a:srgbClr val="C09EC9"/>
                  </a:solidFill>
                  <a:effectLst/>
                  <a:latin typeface="Nexa Bold"/>
                  <a:ea typeface="Helvetica" panose="020B0604020202020204" pitchFamily="34" charset="0"/>
                </a:rPr>
                <a:t>Costo de Trinity Health</a:t>
              </a:r>
              <a:endParaRPr lang="en-US" dirty="0">
                <a:effectLst/>
                <a:latin typeface="Helvetica" panose="020B0604020202020204" pitchFamily="34" charset="0"/>
                <a:ea typeface="Helvetica" panose="020B0604020202020204" pitchFamily="34" charset="0"/>
              </a:endParaRPr>
            </a:p>
          </p:txBody>
        </p:sp>
      </p:grpSp>
      <p:sp>
        <p:nvSpPr>
          <p:cNvPr id="70" name="Text Box 2">
            <a:extLst>
              <a:ext uri="{FF2B5EF4-FFF2-40B4-BE49-F238E27FC236}">
                <a16:creationId xmlns:a16="http://schemas.microsoft.com/office/drawing/2014/main" id="{CD3F7C59-D7BD-454C-877B-E324FD76C861}"/>
              </a:ext>
            </a:extLst>
          </p:cNvPr>
          <p:cNvSpPr txBox="1">
            <a:spLocks noChangeArrowheads="1"/>
          </p:cNvSpPr>
          <p:nvPr/>
        </p:nvSpPr>
        <p:spPr bwMode="auto">
          <a:xfrm>
            <a:off x="3432040" y="2689548"/>
            <a:ext cx="622602" cy="386715"/>
          </a:xfrm>
          <a:prstGeom prst="rect">
            <a:avLst/>
          </a:prstGeom>
          <a:no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s-US" sz="800" b="1" dirty="0">
                <a:solidFill>
                  <a:srgbClr val="FFFFFF"/>
                </a:solidFill>
                <a:effectLst/>
                <a:latin typeface="Nexa Bold"/>
                <a:ea typeface="Helvetica" panose="020B0604020202020204" pitchFamily="34" charset="0"/>
              </a:rPr>
              <a:t>Deducible del plan alcanzado</a:t>
            </a:r>
            <a:endParaRPr lang="en-US" sz="1400" dirty="0">
              <a:effectLst/>
              <a:latin typeface="Helvetica" panose="020B0604020202020204" pitchFamily="34" charset="0"/>
              <a:ea typeface="Helvetica" panose="020B0604020202020204" pitchFamily="34" charset="0"/>
            </a:endParaRPr>
          </a:p>
        </p:txBody>
      </p:sp>
      <p:sp>
        <p:nvSpPr>
          <p:cNvPr id="71" name="Text Box 2">
            <a:extLst>
              <a:ext uri="{FF2B5EF4-FFF2-40B4-BE49-F238E27FC236}">
                <a16:creationId xmlns:a16="http://schemas.microsoft.com/office/drawing/2014/main" id="{31DEF7CA-0352-4D85-BCAF-B6BB137F1B68}"/>
              </a:ext>
            </a:extLst>
          </p:cNvPr>
          <p:cNvSpPr txBox="1">
            <a:spLocks noChangeArrowheads="1"/>
          </p:cNvSpPr>
          <p:nvPr/>
        </p:nvSpPr>
        <p:spPr bwMode="auto">
          <a:xfrm>
            <a:off x="5297066" y="2641028"/>
            <a:ext cx="686018" cy="501259"/>
          </a:xfrm>
          <a:prstGeom prst="rect">
            <a:avLst/>
          </a:prstGeom>
          <a:no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s-US" sz="800" b="1" dirty="0">
                <a:solidFill>
                  <a:schemeClr val="bg1"/>
                </a:solidFill>
                <a:effectLst/>
                <a:latin typeface="Nexa Bold"/>
                <a:ea typeface="Helvetica" panose="020B0604020202020204" pitchFamily="34" charset="0"/>
              </a:rPr>
              <a:t>Máximo de gastos de bolsillo</a:t>
            </a:r>
            <a:r>
              <a:rPr lang="es-US" sz="800" dirty="0">
                <a:solidFill>
                  <a:schemeClr val="bg1"/>
                </a:solidFill>
                <a:effectLst/>
                <a:latin typeface="Times New Roman" panose="02020603050405020304" pitchFamily="18" charset="0"/>
                <a:ea typeface="Times New Roman" panose="02020603050405020304" pitchFamily="18" charset="0"/>
              </a:rPr>
              <a:t> alcanzado</a:t>
            </a:r>
            <a:endParaRPr lang="en-US" sz="800" dirty="0">
              <a:solidFill>
                <a:schemeClr val="bg1"/>
              </a:solidFill>
              <a:effectLst/>
              <a:latin typeface="Helvetica" panose="020B0604020202020204" pitchFamily="34" charset="0"/>
              <a:ea typeface="Helvetica" panose="020B0604020202020204" pitchFamily="34" charset="0"/>
            </a:endParaRPr>
          </a:p>
        </p:txBody>
      </p:sp>
    </p:spTree>
    <p:extLst>
      <p:ext uri="{BB962C8B-B14F-4D97-AF65-F5344CB8AC3E}">
        <p14:creationId xmlns:p14="http://schemas.microsoft.com/office/powerpoint/2010/main" val="421679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1C374-1BCB-4B1B-BC9D-15FA7AD33B0C}"/>
              </a:ext>
            </a:extLst>
          </p:cNvPr>
          <p:cNvSpPr>
            <a:spLocks noGrp="1"/>
          </p:cNvSpPr>
          <p:nvPr>
            <p:ph sz="quarter" idx="12"/>
          </p:nvPr>
        </p:nvSpPr>
        <p:spPr/>
        <p:txBody>
          <a:bodyPr>
            <a:normAutofit/>
          </a:bodyPr>
          <a:lstStyle/>
          <a:p>
            <a:r>
              <a:rPr lang="es-US" sz="1600" b="1" dirty="0"/>
              <a:t>Prima: </a:t>
            </a:r>
            <a:r>
              <a:rPr lang="es-US" sz="1600" dirty="0"/>
              <a:t>monto que se paga por el plan médico. Este es un costo compartido.</a:t>
            </a:r>
          </a:p>
          <a:p>
            <a:r>
              <a:rPr lang="es-US" sz="1600" b="1" dirty="0"/>
              <a:t>Deducible: </a:t>
            </a:r>
            <a:r>
              <a:rPr lang="es-US" sz="1600" dirty="0"/>
              <a:t>monto que usted paga por servicios de atención médica cubiertos antes de que el plan médico comience a pagar.</a:t>
            </a:r>
          </a:p>
          <a:p>
            <a:r>
              <a:rPr lang="es-US" sz="1600" b="1" dirty="0"/>
              <a:t>Coseguro: </a:t>
            </a:r>
            <a:r>
              <a:rPr lang="es-US" sz="1600" dirty="0"/>
              <a:t>porcentaje de los costos de un servicio de atención médica cubierto que usted paga después de haber pagado el deducible.</a:t>
            </a:r>
          </a:p>
          <a:p>
            <a:r>
              <a:rPr lang="es-US" sz="1600" b="1" dirty="0"/>
              <a:t>Copago: </a:t>
            </a:r>
            <a:r>
              <a:rPr lang="es-US" sz="1600" dirty="0"/>
              <a:t>monto fijo que usted paga por un servicio de atención médica cubierto.</a:t>
            </a:r>
          </a:p>
          <a:p>
            <a:r>
              <a:rPr lang="es-US" sz="1600" b="1" dirty="0"/>
              <a:t>Máximo de gastos de bolsillo: </a:t>
            </a:r>
            <a:r>
              <a:rPr lang="es-US" sz="1600" dirty="0"/>
              <a:t>monto máximo que usted paga durante un año del plan antes de que el plan médico comience a pagar el 100 % de los beneficios médicos cubiertos.</a:t>
            </a:r>
          </a:p>
        </p:txBody>
      </p:sp>
      <p:sp>
        <p:nvSpPr>
          <p:cNvPr id="3" name="Title 2">
            <a:extLst>
              <a:ext uri="{FF2B5EF4-FFF2-40B4-BE49-F238E27FC236}">
                <a16:creationId xmlns:a16="http://schemas.microsoft.com/office/drawing/2014/main" id="{621000E3-0069-4F94-941E-7CC92E1050CE}"/>
              </a:ext>
            </a:extLst>
          </p:cNvPr>
          <p:cNvSpPr>
            <a:spLocks noGrp="1"/>
          </p:cNvSpPr>
          <p:nvPr>
            <p:ph type="title"/>
          </p:nvPr>
        </p:nvSpPr>
        <p:spPr/>
        <p:txBody>
          <a:bodyPr/>
          <a:lstStyle/>
          <a:p>
            <a:r>
              <a:rPr lang="es-US" sz="2000"/>
              <a:t>Términos clave que debe saber</a:t>
            </a:r>
          </a:p>
        </p:txBody>
      </p:sp>
      <p:sp>
        <p:nvSpPr>
          <p:cNvPr id="4" name="Footer Placeholder 3">
            <a:extLst>
              <a:ext uri="{FF2B5EF4-FFF2-40B4-BE49-F238E27FC236}">
                <a16:creationId xmlns:a16="http://schemas.microsoft.com/office/drawing/2014/main" id="{16C9C5E4-F244-4A5D-94D4-935F211A0529}"/>
              </a:ext>
            </a:extLst>
          </p:cNvPr>
          <p:cNvSpPr>
            <a:spLocks noGrp="1"/>
          </p:cNvSpPr>
          <p:nvPr>
            <p:ph type="ftr" sz="quarter" idx="3"/>
          </p:nvPr>
        </p:nvSpPr>
        <p:spPr/>
        <p:txBody>
          <a:bodyPr/>
          <a:lstStyle/>
          <a:p>
            <a:r>
              <a:rPr lang="es-US" sz="400" dirty="0"/>
              <a:t>©2020 Trinity Health</a:t>
            </a:r>
          </a:p>
        </p:txBody>
      </p:sp>
      <p:sp>
        <p:nvSpPr>
          <p:cNvPr id="5" name="Slide Number Placeholder 4">
            <a:extLst>
              <a:ext uri="{FF2B5EF4-FFF2-40B4-BE49-F238E27FC236}">
                <a16:creationId xmlns:a16="http://schemas.microsoft.com/office/drawing/2014/main" id="{A7F30679-8E85-4BD4-9C0F-BCC052B68379}"/>
              </a:ext>
            </a:extLst>
          </p:cNvPr>
          <p:cNvSpPr>
            <a:spLocks noGrp="1"/>
          </p:cNvSpPr>
          <p:nvPr>
            <p:ph type="sldNum" sz="quarter" idx="4"/>
          </p:nvPr>
        </p:nvSpPr>
        <p:spPr/>
        <p:txBody>
          <a:bodyPr/>
          <a:lstStyle/>
          <a:p>
            <a:fld id="{489F9553-C816-6842-8939-EE75ECF7EB2B}" type="slidenum">
              <a:rPr lang="en-US" sz="500" smtClean="0"/>
              <a:pPr/>
              <a:t>9</a:t>
            </a:fld>
            <a:endParaRPr lang="en-US" sz="500"/>
          </a:p>
        </p:txBody>
      </p:sp>
    </p:spTree>
    <p:extLst>
      <p:ext uri="{BB962C8B-B14F-4D97-AF65-F5344CB8AC3E}">
        <p14:creationId xmlns:p14="http://schemas.microsoft.com/office/powerpoint/2010/main" val="99479142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Props1.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1E2435B7-6774-4581-B2BB-770337A5A823}">
  <ds:schemaRefs>
    <ds:schemaRef ds:uri="http://schemas.microsoft.com/sharepoint/events"/>
  </ds:schemaRefs>
</ds:datastoreItem>
</file>

<file path=customXml/itemProps4.xml><?xml version="1.0" encoding="utf-8"?>
<ds:datastoreItem xmlns:ds="http://schemas.openxmlformats.org/officeDocument/2006/customXml" ds:itemID="{A189451C-B86D-43F5-AA06-34D722258368}">
  <ds:schemaRefs>
    <ds:schemaRef ds:uri="http://schemas.microsoft.com/office/2006/documentManagement/types"/>
    <ds:schemaRef ds:uri="http://schemas.openxmlformats.org/package/2006/metadata/core-properties"/>
    <ds:schemaRef ds:uri="4b91531d-a4f7-47e3-8687-1e7e838a3343"/>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14810</TotalTime>
  <Words>3212</Words>
  <Application>Microsoft Office PowerPoint</Application>
  <PresentationFormat>On-screen Show (16:9)</PresentationFormat>
  <Paragraphs>245</Paragraphs>
  <Slides>12</Slides>
  <Notes>12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Calibri</vt:lpstr>
      <vt:lpstr>Helvetica</vt:lpstr>
      <vt:lpstr>Helvetica LT Std</vt:lpstr>
      <vt:lpstr>Helvetica LT Std Light</vt:lpstr>
      <vt:lpstr>Nexa Bold</vt:lpstr>
      <vt:lpstr>Times New Roman</vt:lpstr>
      <vt:lpstr>Univers</vt:lpstr>
      <vt:lpstr>Main Content Slide Layout</vt:lpstr>
      <vt:lpstr>1_Main Content Slide Layout</vt:lpstr>
      <vt:lpstr>Orientación sobre beneficios</vt:lpstr>
      <vt:lpstr>Beneficios médicos y  de farmacia: Parte 1 - Redes clínicamente integradas -  Tres niveles de beneficios médicos -  Costos médicos de bolsillo  </vt:lpstr>
      <vt:lpstr>Beneficios de Trinity Health: Planes médicos</vt:lpstr>
      <vt:lpstr>Beneficios de Trinity Health: Planes médicos</vt:lpstr>
      <vt:lpstr>Los niveles de redes médicas ofrecen la posibilidad de elegir dónde recibir atención</vt:lpstr>
      <vt:lpstr>Cómo buscar proveedores</vt:lpstr>
      <vt:lpstr>La red clínicamente integrada proporciona acceso a atención de alta calidad y rentable</vt:lpstr>
      <vt:lpstr>Cómo Trinity Health y usted comparten los costos médicos y de farmacia</vt:lpstr>
      <vt:lpstr>Términos clave que debe saber</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391</cp:revision>
  <cp:lastPrinted>2015-03-20T16:41:08Z</cp:lastPrinted>
  <dcterms:created xsi:type="dcterms:W3CDTF">2015-06-01T18:54:58Z</dcterms:created>
  <dcterms:modified xsi:type="dcterms:W3CDTF">2021-07-23T19:39:57Z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