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6/26/2020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6/26/2020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June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26,</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4272304967"/>
              </p:ext>
            </p:extLst>
          </p:nvPr>
        </p:nvGraphicFramePr>
        <p:xfrm>
          <a:off x="159834" y="810515"/>
          <a:ext cx="8824332" cy="369137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b="1" kern="1200" dirty="0">
                          <a:solidFill>
                            <a:schemeClr val="tx1"/>
                          </a:solidFill>
                          <a:effectLst/>
                          <a:latin typeface="+mn-lt"/>
                          <a:ea typeface="+mn-ea"/>
                          <a:cs typeface="+mn-cs"/>
                        </a:rPr>
                        <a:t>Clinical and Operations for COVID-19</a:t>
                      </a:r>
                    </a:p>
                    <a:p>
                      <a:r>
                        <a:rPr lang="en-US" sz="1000" kern="1200" dirty="0">
                          <a:solidFill>
                            <a:schemeClr val="tx1"/>
                          </a:solidFill>
                          <a:effectLst/>
                          <a:latin typeface="+mn-lt"/>
                          <a:ea typeface="+mn-ea"/>
                          <a:cs typeface="+mn-cs"/>
                        </a:rPr>
                        <a:t>The Clinical and Operations workstream for COVID-19 remains part of the system-wide Incident Command structure. The team continues to review and communicate the latest procedures and guidelines for staffing, lab, informatics, telehealth, infection prevention, pharmacy, informatics and Medical Groups and Provider Services (MGPS) and post-acute care. As the national </a:t>
                      </a:r>
                      <a:r>
                        <a:rPr lang="en-US" sz="1000" kern="1200">
                          <a:solidFill>
                            <a:schemeClr val="tx1"/>
                          </a:solidFill>
                          <a:effectLst/>
                          <a:latin typeface="+mn-lt"/>
                          <a:ea typeface="+mn-ea"/>
                          <a:cs typeface="+mn-cs"/>
                        </a:rPr>
                        <a:t>situation evolves, </a:t>
                      </a:r>
                      <a:r>
                        <a:rPr lang="en-US" sz="1000" kern="1200" dirty="0">
                          <a:solidFill>
                            <a:schemeClr val="tx1"/>
                          </a:solidFill>
                          <a:effectLst/>
                          <a:latin typeface="+mn-lt"/>
                          <a:ea typeface="+mn-ea"/>
                          <a:cs typeface="+mn-cs"/>
                        </a:rPr>
                        <a:t>Clinical Operations continues to evolve, now including Artificial Intelligence in their work.</a:t>
                      </a:r>
                      <a:endParaRPr lang="en-US" sz="1000" dirty="0">
                        <a:solidFill>
                          <a:schemeClr val="tx1"/>
                        </a:solidFill>
                        <a:effectLst/>
                        <a:latin typeface="+mn-lt"/>
                        <a:ea typeface="Times New Roman" panose="02020603050405020304" pitchFamily="18" charset="0"/>
                        <a:cs typeface="Times New Roman" panose="02020603050405020304" pitchFamily="18" charset="0"/>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Emotional Distress Support: SAMHSA Hotline </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Taking care of your emotional well-being during stressful times will help you think clearly and heal. Call </a:t>
                      </a:r>
                      <a:r>
                        <a:rPr lang="en-US" sz="1000" b="1" kern="1200" dirty="0">
                          <a:solidFill>
                            <a:schemeClr val="tx1"/>
                          </a:solidFill>
                          <a:effectLst/>
                          <a:latin typeface="+mn-lt"/>
                          <a:ea typeface="+mn-ea"/>
                          <a:cs typeface="+mn-cs"/>
                        </a:rPr>
                        <a:t>1-800-985-5990</a:t>
                      </a:r>
                      <a:r>
                        <a:rPr lang="en-US" sz="1000" kern="1200" dirty="0">
                          <a:solidFill>
                            <a:schemeClr val="tx1"/>
                          </a:solidFill>
                          <a:effectLst/>
                          <a:latin typeface="+mn-lt"/>
                          <a:ea typeface="+mn-ea"/>
                          <a:cs typeface="+mn-cs"/>
                        </a:rPr>
                        <a:t> or text </a:t>
                      </a:r>
                      <a:r>
                        <a:rPr lang="en-US" sz="1000" b="1" kern="1200" dirty="0" err="1">
                          <a:solidFill>
                            <a:schemeClr val="tx1"/>
                          </a:solidFill>
                          <a:effectLst/>
                          <a:latin typeface="+mn-lt"/>
                          <a:ea typeface="+mn-ea"/>
                          <a:cs typeface="+mn-cs"/>
                        </a:rPr>
                        <a:t>TalkWithUs</a:t>
                      </a:r>
                      <a:r>
                        <a:rPr lang="en-US" sz="1000" b="1" kern="1200" dirty="0">
                          <a:solidFill>
                            <a:schemeClr val="tx1"/>
                          </a:solidFill>
                          <a:effectLst/>
                          <a:latin typeface="+mn-lt"/>
                          <a:ea typeface="+mn-ea"/>
                          <a:cs typeface="+mn-cs"/>
                        </a:rPr>
                        <a:t> to 66746</a:t>
                      </a:r>
                      <a:r>
                        <a:rPr lang="en-US" sz="1000" kern="1200" dirty="0">
                          <a:solidFill>
                            <a:schemeClr val="tx1"/>
                          </a:solidFill>
                          <a:effectLst/>
                          <a:latin typeface="+mn-lt"/>
                          <a:ea typeface="+mn-ea"/>
                          <a:cs typeface="+mn-cs"/>
                        </a:rPr>
                        <a:t> to connect with a trained crisis counselor, 24/7. This free, multilingual and confidential crisis support service is provided by the Substance Abuse and Mental Health Services Administration.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0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89451C-B86D-43F5-AA06-34D722258368}">
  <ds:schemaRefs>
    <ds:schemaRef ds:uri="http://www.w3.org/XML/1998/namespace"/>
    <ds:schemaRef ds:uri="http://purl.org/dc/dcmitype/"/>
    <ds:schemaRef ds:uri="http://purl.org/dc/terms/"/>
    <ds:schemaRef ds:uri="http://schemas.openxmlformats.org/package/2006/metadata/core-properties"/>
    <ds:schemaRef ds:uri="http://schemas.microsoft.com/office/2006/documentManagement/types"/>
    <ds:schemaRef ds:uri="http://schemas.microsoft.com/office/2006/metadata/properties"/>
    <ds:schemaRef ds:uri="http://schemas.microsoft.com/office/infopath/2007/PartnerControls"/>
    <ds:schemaRef ds:uri="e6ab4244-9723-42db-8dd8-af501f8ebc00"/>
    <ds:schemaRef ds:uri="2f9963b4-3c35-4578-b1ba-a166f880c2d2"/>
    <ds:schemaRef ds:uri="http://purl.org/dc/elements/1.1/"/>
  </ds:schemaRefs>
</ds:datastoreItem>
</file>

<file path=customXml/itemProps2.xml><?xml version="1.0" encoding="utf-8"?>
<ds:datastoreItem xmlns:ds="http://schemas.openxmlformats.org/officeDocument/2006/customXml" ds:itemID="{3F636A97-0565-40E5-9453-13892E1256EE}"/>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2276</TotalTime>
  <Words>186</Words>
  <Application>Microsoft Office PowerPoint</Application>
  <PresentationFormat>On-screen Show (16:9)</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219</cp:revision>
  <cp:lastPrinted>2015-03-20T16:41:08Z</cp:lastPrinted>
  <dcterms:created xsi:type="dcterms:W3CDTF">2015-06-01T18:54:58Z</dcterms:created>
  <dcterms:modified xsi:type="dcterms:W3CDTF">2020-06-26T16:37:08Z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