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316032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yliferesource.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698894889"/>
              </p:ext>
            </p:extLst>
          </p:nvPr>
        </p:nvGraphicFramePr>
        <p:xfrm>
          <a:off x="273319" y="877825"/>
          <a:ext cx="8612230" cy="37492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lvl="0"/>
                      <a:r>
                        <a:rPr lang="en-US" sz="1000" i="0" kern="1200" dirty="0">
                          <a:solidFill>
                            <a:schemeClr val="tx1"/>
                          </a:solidFill>
                          <a:effectLst/>
                          <a:latin typeface="+mn-lt"/>
                          <a:ea typeface="+mn-ea"/>
                          <a:cs typeface="+mn-cs"/>
                        </a:rPr>
                        <a:t>The volume of new and suspected patients with COVID-19 is highly variable among Trinity Health ministries. Since the volume is not quickly moving toward zero, Trinity Health will continue to maintain inpatient capacity for those who need us. </a:t>
                      </a:r>
                    </a:p>
                    <a:p>
                      <a:pPr lvl="0"/>
                      <a:endParaRPr lang="en-US" sz="1000" i="0" kern="1200" dirty="0">
                        <a:solidFill>
                          <a:schemeClr val="tx1"/>
                        </a:solidFill>
                        <a:effectLst/>
                        <a:latin typeface="+mn-lt"/>
                        <a:ea typeface="+mn-ea"/>
                        <a:cs typeface="+mn-cs"/>
                      </a:endParaRPr>
                    </a:p>
                    <a:p>
                      <a:pPr lvl="0"/>
                      <a:r>
                        <a:rPr lang="en-US" sz="1000" i="0" kern="1200" dirty="0">
                          <a:solidFill>
                            <a:schemeClr val="tx1"/>
                          </a:solidFill>
                          <a:effectLst/>
                          <a:latin typeface="+mn-lt"/>
                          <a:ea typeface="+mn-ea"/>
                          <a:cs typeface="+mn-cs"/>
                        </a:rPr>
                        <a:t>Trinity Health will continue to do our best to increase testing </a:t>
                      </a:r>
                      <a:r>
                        <a:rPr lang="en-US" sz="1000" i="0" kern="1200">
                          <a:solidFill>
                            <a:schemeClr val="tx1"/>
                          </a:solidFill>
                          <a:effectLst/>
                          <a:latin typeface="+mn-lt"/>
                          <a:ea typeface="+mn-ea"/>
                          <a:cs typeface="+mn-cs"/>
                        </a:rPr>
                        <a:t>and obtain </a:t>
                      </a:r>
                      <a:r>
                        <a:rPr lang="en-US" sz="1000" i="0" kern="1200" dirty="0">
                          <a:solidFill>
                            <a:schemeClr val="tx1"/>
                          </a:solidFill>
                          <a:effectLst/>
                          <a:latin typeface="+mn-lt"/>
                          <a:ea typeface="+mn-ea"/>
                          <a:cs typeface="+mn-cs"/>
                        </a:rPr>
                        <a:t>as much PPE as we can get to maintain a safe environment for our caregivers and support teams.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Virtual Grief and Loss Support Groups </a:t>
                      </a:r>
                    </a:p>
                    <a:p>
                      <a:r>
                        <a:rPr lang="en-US" sz="1000" kern="1200" dirty="0">
                          <a:solidFill>
                            <a:schemeClr val="tx1"/>
                          </a:solidFill>
                          <a:effectLst/>
                          <a:latin typeface="+mn-lt"/>
                          <a:ea typeface="+mn-ea"/>
                          <a:cs typeface="+mn-cs"/>
                        </a:rPr>
                        <a:t>Grief and loss support groups are available to all colleagues to help them understand and make their way through both anticipated and actual losses. If you need help with personal and/or work-related grief, you are encouraged to participate. </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kern="1200" dirty="0">
                          <a:solidFill>
                            <a:schemeClr val="tx1"/>
                          </a:solidFill>
                          <a:effectLst/>
                          <a:latin typeface="+mn-lt"/>
                          <a:ea typeface="+mn-ea"/>
                          <a:cs typeface="+mn-cs"/>
                        </a:rPr>
                        <a:t>Thursday, April 30, 2020, 2 p.m. </a:t>
                      </a:r>
                      <a:endParaRPr lang="en-US" sz="1000" i="0" kern="1200" dirty="0">
                        <a:solidFill>
                          <a:schemeClr val="tx1"/>
                        </a:solidFill>
                        <a:effectLst/>
                        <a:latin typeface="+mn-lt"/>
                        <a:ea typeface="+mn-ea"/>
                        <a:cs typeface="+mn-cs"/>
                      </a:endParaRPr>
                    </a:p>
                    <a:p>
                      <a:pPr marL="117475" marR="0" lvl="0" indent="0">
                        <a:lnSpc>
                          <a:spcPct val="110000"/>
                        </a:lnSpc>
                        <a:spcBef>
                          <a:spcPts val="0"/>
                        </a:spcBef>
                        <a:spcAft>
                          <a:spcPts val="0"/>
                        </a:spcAft>
                        <a:buFont typeface="Symbol" panose="05050102010706020507" pitchFamily="18" charset="2"/>
                        <a:buNone/>
                      </a:pPr>
                      <a:endParaRPr lang="en-US" sz="1000" b="0" i="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nSpc>
                          <a:spcPct val="110000"/>
                        </a:lnSpc>
                        <a:spcBef>
                          <a:spcPts val="0"/>
                        </a:spcBef>
                        <a:spcAft>
                          <a:spcPts val="0"/>
                        </a:spcAft>
                        <a:buFont typeface="Symbol" panose="05050102010706020507" pitchFamily="18" charset="2"/>
                        <a:buNone/>
                      </a:pPr>
                      <a:r>
                        <a:rPr lang="en-US" sz="1000" b="0" i="0" dirty="0">
                          <a:solidFill>
                            <a:schemeClr val="tx1"/>
                          </a:solidFill>
                          <a:effectLst/>
                          <a:latin typeface="+mn-lt"/>
                          <a:ea typeface="Times New Roman" panose="02020603050405020304" pitchFamily="18" charset="0"/>
                          <a:cs typeface="Times New Roman" panose="02020603050405020304" pitchFamily="18" charset="0"/>
                        </a:rPr>
                        <a:t>Visit the </a:t>
                      </a:r>
                      <a:r>
                        <a:rPr lang="en-US" sz="1000" b="0" i="0" dirty="0" err="1">
                          <a:solidFill>
                            <a:schemeClr val="tx1"/>
                          </a:solidFill>
                          <a:effectLst/>
                          <a:latin typeface="+mn-lt"/>
                          <a:ea typeface="Times New Roman" panose="02020603050405020304" pitchFamily="18" charset="0"/>
                          <a:cs typeface="Times New Roman" panose="02020603050405020304" pitchFamily="18" charset="0"/>
                        </a:rPr>
                        <a:t>Carebridge</a:t>
                      </a:r>
                      <a:r>
                        <a:rPr lang="en-US" sz="1000" b="0" i="0" dirty="0">
                          <a:solidFill>
                            <a:schemeClr val="tx1"/>
                          </a:solidFill>
                          <a:effectLst/>
                          <a:latin typeface="+mn-lt"/>
                          <a:ea typeface="Times New Roman" panose="02020603050405020304" pitchFamily="18" charset="0"/>
                          <a:cs typeface="Times New Roman" panose="02020603050405020304" pitchFamily="18" charset="0"/>
                        </a:rPr>
                        <a:t> website at </a:t>
                      </a:r>
                      <a:r>
                        <a:rPr lang="en-US" sz="1000" b="0" i="0" dirty="0">
                          <a:solidFill>
                            <a:srgbClr val="0F243E"/>
                          </a:solidFill>
                          <a:effectLst/>
                          <a:latin typeface="+mn-lt"/>
                          <a:ea typeface="Times New Roman" panose="02020603050405020304" pitchFamily="18" charset="0"/>
                          <a:cs typeface="Times New Roman" panose="02020603050405020304" pitchFamily="18" charset="0"/>
                          <a:hlinkClick r:id="rId3"/>
                        </a:rPr>
                        <a:t>www.myliferesource.com</a:t>
                      </a:r>
                      <a:r>
                        <a:rPr lang="en-US" sz="1000" b="0" i="0" dirty="0">
                          <a:solidFill>
                            <a:srgbClr val="0F243E"/>
                          </a:solidFill>
                          <a:effectLst/>
                          <a:latin typeface="+mn-lt"/>
                          <a:ea typeface="Times New Roman" panose="02020603050405020304" pitchFamily="18" charset="0"/>
                          <a:cs typeface="Times New Roman" panose="02020603050405020304" pitchFamily="18" charset="0"/>
                        </a:rPr>
                        <a:t>. </a:t>
                      </a:r>
                      <a:r>
                        <a:rPr lang="en-US" sz="1000" b="0" i="0" dirty="0">
                          <a:solidFill>
                            <a:schemeClr val="tx1"/>
                          </a:solidFill>
                          <a:effectLst/>
                          <a:latin typeface="+mn-lt"/>
                          <a:ea typeface="Times New Roman" panose="02020603050405020304" pitchFamily="18" charset="0"/>
                          <a:cs typeface="Times New Roman" panose="02020603050405020304" pitchFamily="18" charset="0"/>
                        </a:rPr>
                        <a:t>Code: BKKR5</a:t>
                      </a:r>
                      <a:endParaRPr lang="en-US"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FDE38A-7A75-48A6-8087-97C0424A7224}"/>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www.w3.org/XML/1998/namespace"/>
    <ds:schemaRef ds:uri="2f9963b4-3c35-4578-b1ba-a166f880c2d2"/>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e6ab4244-9723-42db-8dd8-af501f8ebc00"/>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983</TotalTime>
  <Words>251</Words>
  <Application>Microsoft Office PowerPoint</Application>
  <PresentationFormat>On-screen Show (16:9)</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81</cp:revision>
  <cp:lastPrinted>2015-03-20T16:41:08Z</cp:lastPrinted>
  <dcterms:created xsi:type="dcterms:W3CDTF">2015-06-01T18:54:58Z</dcterms:created>
  <dcterms:modified xsi:type="dcterms:W3CDTF">2020-04-29T17:07:33Z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