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4"/>
  </p:sldMasterIdLst>
  <p:notesMasterIdLst>
    <p:notesMasterId r:id="rId6"/>
  </p:notesMasterIdLst>
  <p:handoutMasterIdLst>
    <p:handoutMasterId r:id="rId7"/>
  </p:handoutMasterIdLst>
  <p:sldIdLst>
    <p:sldId id="317" r:id="rId5"/>
  </p:sldIdLst>
  <p:sldSz cx="9144000" cy="5143500" type="screen16x9"/>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05">
          <p15:clr>
            <a:srgbClr val="A4A3A4"/>
          </p15:clr>
        </p15:guide>
        <p15:guide id="2" pos="62">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stin McLaughlin" initials="JM" lastIdx="4" clrIdx="0">
    <p:extLst>
      <p:ext uri="{19B8F6BF-5375-455C-9EA6-DF929625EA0E}">
        <p15:presenceInfo xmlns:p15="http://schemas.microsoft.com/office/powerpoint/2012/main" userId="S-1-5-21-816263271-3694610053-3590786942-1793798" providerId="AD"/>
      </p:ext>
    </p:extLst>
  </p:cmAuthor>
  <p:cmAuthor id="2" name="Justin McLaughlin" initials="JM [2]" lastIdx="1" clrIdx="1">
    <p:extLst>
      <p:ext uri="{19B8F6BF-5375-455C-9EA6-DF929625EA0E}">
        <p15:presenceInfo xmlns:p15="http://schemas.microsoft.com/office/powerpoint/2012/main" userId="S::Justin.McLaughlin@trinity-health.org::48c7f6b7-1dff-4df7-8e7e-c6135684f334" providerId="AD"/>
      </p:ext>
    </p:extLst>
  </p:cmAuthor>
  <p:cmAuthor id="3" name="Justin McLaughlin" initials="JM [3]" lastIdx="5" clrIdx="2">
    <p:extLst>
      <p:ext uri="{19B8F6BF-5375-455C-9EA6-DF929625EA0E}">
        <p15:presenceInfo xmlns:p15="http://schemas.microsoft.com/office/powerpoint/2012/main" userId="S::justin.mclaughlin@trinnovate.org::2485ea14-2726-4417-9087-2b504cb82eea" providerId="AD"/>
      </p:ext>
    </p:extLst>
  </p:cmAuthor>
  <p:cmAuthor id="4" name="Stefanie Frenkel" initials="SF" lastIdx="1" clrIdx="3">
    <p:extLst>
      <p:ext uri="{19B8F6BF-5375-455C-9EA6-DF929625EA0E}">
        <p15:presenceInfo xmlns:p15="http://schemas.microsoft.com/office/powerpoint/2012/main" userId="S::Stefanie.Frenkel@trinity-health.org::60c68471-5605-4ab7-a0ff-99f70689cff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4C9D2F"/>
    <a:srgbClr val="658D1B"/>
    <a:srgbClr val="54565B"/>
    <a:srgbClr val="312C2B"/>
    <a:srgbClr val="443D3E"/>
    <a:srgbClr val="6E2585"/>
    <a:srgbClr val="99D156"/>
    <a:srgbClr val="249AD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620" autoAdjust="0"/>
    <p:restoredTop sz="95232" autoAdjust="0"/>
  </p:normalViewPr>
  <p:slideViewPr>
    <p:cSldViewPr snapToGrid="0">
      <p:cViewPr varScale="1">
        <p:scale>
          <a:sx n="104" d="100"/>
          <a:sy n="104" d="100"/>
        </p:scale>
        <p:origin x="1190" y="72"/>
      </p:cViewPr>
      <p:guideLst>
        <p:guide orient="horz" pos="3005"/>
        <p:guide pos="62"/>
      </p:guideLst>
    </p:cSldViewPr>
  </p:slideViewPr>
  <p:notesTextViewPr>
    <p:cViewPr>
      <p:scale>
        <a:sx n="1" d="1"/>
        <a:sy n="1" d="1"/>
      </p:scale>
      <p:origin x="0" y="0"/>
    </p:cViewPr>
  </p:notesTextViewPr>
  <p:notesViewPr>
    <p:cSldViewPr snapToGrid="0">
      <p:cViewPr>
        <p:scale>
          <a:sx n="1" d="2"/>
          <a:sy n="1" d="2"/>
        </p:scale>
        <p:origin x="0" y="0"/>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730C43E-AA5E-6B46-A1F1-BB0047D6E822}" type="datetimeFigureOut">
              <a:rPr lang="en-US" smtClean="0"/>
              <a:t>8/5/2020</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D8409768-1E2F-2A40-8D59-42AAD1285CC3}" type="slidenum">
              <a:rPr lang="en-US" smtClean="0"/>
              <a:t>‹#›</a:t>
            </a:fld>
            <a:endParaRPr lang="en-US"/>
          </a:p>
        </p:txBody>
      </p:sp>
    </p:spTree>
    <p:extLst>
      <p:ext uri="{BB962C8B-B14F-4D97-AF65-F5344CB8AC3E}">
        <p14:creationId xmlns:p14="http://schemas.microsoft.com/office/powerpoint/2010/main" val="12514850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3F8F235D-792C-8C4C-A812-06E713B0B218}" type="datetimeFigureOut">
              <a:rPr lang="en-US" smtClean="0"/>
              <a:t>8/5/2020</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D69798C-9FC1-714E-BB69-2199F60E7A3D}" type="slidenum">
              <a:rPr lang="en-US" smtClean="0"/>
              <a:t>‹#›</a:t>
            </a:fld>
            <a:endParaRPr lang="en-US"/>
          </a:p>
        </p:txBody>
      </p:sp>
    </p:spTree>
    <p:extLst>
      <p:ext uri="{BB962C8B-B14F-4D97-AF65-F5344CB8AC3E}">
        <p14:creationId xmlns:p14="http://schemas.microsoft.com/office/powerpoint/2010/main" val="3592331861"/>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3" name="Subtitle 2"/>
          <p:cNvSpPr>
            <a:spLocks noGrp="1"/>
          </p:cNvSpPr>
          <p:nvPr>
            <p:ph type="subTitle" idx="1"/>
          </p:nvPr>
        </p:nvSpPr>
        <p:spPr>
          <a:xfrm>
            <a:off x="820611" y="2572022"/>
            <a:ext cx="5755622" cy="475705"/>
          </a:xfrm>
          <a:prstGeom prst="rect">
            <a:avLst/>
          </a:prstGeom>
        </p:spPr>
        <p:txBody>
          <a:bodyPr>
            <a:normAutofit/>
          </a:bodyPr>
          <a:lstStyle>
            <a:lvl1pPr marL="0" indent="0" algn="l">
              <a:buNone/>
              <a:defRPr sz="2400">
                <a:solidFill>
                  <a:srgbClr val="6E2585"/>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8" name="Text Placeholder 7"/>
          <p:cNvSpPr>
            <a:spLocks noGrp="1"/>
          </p:cNvSpPr>
          <p:nvPr>
            <p:ph type="body" sz="quarter" idx="14" hasCustomPrompt="1"/>
          </p:nvPr>
        </p:nvSpPr>
        <p:spPr>
          <a:xfrm>
            <a:off x="820612" y="3236192"/>
            <a:ext cx="3050947" cy="926494"/>
          </a:xfrm>
        </p:spPr>
        <p:txBody>
          <a:bodyPr>
            <a:normAutofit/>
          </a:bodyPr>
          <a:lstStyle>
            <a:lvl1pPr marL="0" indent="0">
              <a:lnSpc>
                <a:spcPts val="1850"/>
              </a:lnSpc>
              <a:spcAft>
                <a:spcPts val="0"/>
              </a:spcAft>
              <a:buNone/>
              <a:defRPr sz="1600" baseline="0">
                <a:solidFill>
                  <a:srgbClr val="443D3E"/>
                </a:solidFill>
              </a:defRPr>
            </a:lvl1pPr>
          </a:lstStyle>
          <a:p>
            <a:pPr lvl="0"/>
            <a:r>
              <a:rPr lang="en-US"/>
              <a:t>Presenter’s Name Here</a:t>
            </a:r>
            <a:br>
              <a:rPr lang="en-US"/>
            </a:br>
            <a:r>
              <a:rPr lang="en-US"/>
              <a:t>Title Here</a:t>
            </a:r>
            <a:br>
              <a:rPr lang="en-US"/>
            </a:br>
            <a:r>
              <a:rPr lang="en-US"/>
              <a:t>Date Here</a:t>
            </a:r>
          </a:p>
        </p:txBody>
      </p:sp>
      <p:sp>
        <p:nvSpPr>
          <p:cNvPr id="13" name="Title 1"/>
          <p:cNvSpPr>
            <a:spLocks noGrp="1"/>
          </p:cNvSpPr>
          <p:nvPr>
            <p:ph type="ctrTitle"/>
          </p:nvPr>
        </p:nvSpPr>
        <p:spPr>
          <a:xfrm>
            <a:off x="817889" y="1819807"/>
            <a:ext cx="5755623" cy="752215"/>
          </a:xfrm>
        </p:spPr>
        <p:txBody>
          <a:bodyPr anchor="ctr">
            <a:noAutofit/>
          </a:bodyPr>
          <a:lstStyle>
            <a:lvl1pPr>
              <a:lnSpc>
                <a:spcPct val="90000"/>
              </a:lnSpc>
              <a:defRPr sz="3200">
                <a:solidFill>
                  <a:srgbClr val="443D3E"/>
                </a:solidFill>
              </a:defRPr>
            </a:lvl1pPr>
          </a:lstStyle>
          <a:p>
            <a:r>
              <a:rPr lang="en-US"/>
              <a:t>Click to edit Master title style</a:t>
            </a:r>
          </a:p>
        </p:txBody>
      </p:sp>
      <p:pic>
        <p:nvPicPr>
          <p:cNvPr id="2" name="Picture 1"/>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98749" y="440425"/>
            <a:ext cx="2876808" cy="885172"/>
          </a:xfrm>
          <a:prstGeom prst="rect">
            <a:avLst/>
          </a:prstGeom>
        </p:spPr>
      </p:pic>
    </p:spTree>
    <p:extLst>
      <p:ext uri="{BB962C8B-B14F-4D97-AF65-F5344CB8AC3E}">
        <p14:creationId xmlns:p14="http://schemas.microsoft.com/office/powerpoint/2010/main" val="4222871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urple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6" name="Title 1"/>
          <p:cNvSpPr>
            <a:spLocks noGrp="1"/>
          </p:cNvSpPr>
          <p:nvPr>
            <p:ph type="title"/>
          </p:nvPr>
        </p:nvSpPr>
        <p:spPr>
          <a:xfrm>
            <a:off x="731677" y="852334"/>
            <a:ext cx="3726023" cy="1009604"/>
          </a:xfrm>
        </p:spPr>
        <p:txBody>
          <a:bodyPr anchor="t">
            <a:noAutofit/>
          </a:bodyPr>
          <a:lstStyle>
            <a:lvl1pPr>
              <a:lnSpc>
                <a:spcPts val="3500"/>
              </a:lnSpc>
              <a:defRPr sz="2800">
                <a:solidFill>
                  <a:schemeClr val="tx2"/>
                </a:solidFill>
              </a:defRPr>
            </a:lvl1pPr>
          </a:lstStyle>
          <a:p>
            <a:r>
              <a:rPr lang="en-US"/>
              <a:t>Click to edit Master title style</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8"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pic>
        <p:nvPicPr>
          <p:cNvPr id="10" name="Picture 9"/>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90779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een Breaker Page">
    <p:spTree>
      <p:nvGrpSpPr>
        <p:cNvPr id="1" name=""/>
        <p:cNvGrpSpPr/>
        <p:nvPr/>
      </p:nvGrpSpPr>
      <p:grpSpPr>
        <a:xfrm>
          <a:off x="0" y="0"/>
          <a:ext cx="0" cy="0"/>
          <a:chOff x="0" y="0"/>
          <a:chExt cx="0" cy="0"/>
        </a:xfrm>
      </p:grpSpPr>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63" y="0"/>
            <a:ext cx="9143245" cy="5150695"/>
          </a:xfrm>
          <a:prstGeom prst="rect">
            <a:avLst/>
          </a:prstGeom>
        </p:spPr>
      </p:pic>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bg1"/>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bg1"/>
                </a:solidFill>
              </a:defRPr>
            </a:lvl1pPr>
          </a:lstStyle>
          <a:p>
            <a:fld id="{489F9553-C816-6842-8939-EE75ECF7EB2B}" type="slidenum">
              <a:rPr lang="en-US" smtClean="0"/>
              <a:pPr/>
              <a:t>‹#›</a:t>
            </a:fld>
            <a:endParaRPr lang="en-US"/>
          </a:p>
        </p:txBody>
      </p:sp>
      <p:sp>
        <p:nvSpPr>
          <p:cNvPr id="11" name="Title 1"/>
          <p:cNvSpPr>
            <a:spLocks noGrp="1"/>
          </p:cNvSpPr>
          <p:nvPr>
            <p:ph type="title"/>
          </p:nvPr>
        </p:nvSpPr>
        <p:spPr>
          <a:xfrm>
            <a:off x="731677" y="852334"/>
            <a:ext cx="3726023" cy="1009604"/>
          </a:xfrm>
        </p:spPr>
        <p:txBody>
          <a:bodyPr anchor="t">
            <a:noAutofit/>
          </a:bodyPr>
          <a:lstStyle>
            <a:lvl1pPr>
              <a:lnSpc>
                <a:spcPts val="3500"/>
              </a:lnSpc>
              <a:defRPr sz="2800">
                <a:solidFill>
                  <a:srgbClr val="4C9D2F"/>
                </a:solidFill>
              </a:defRPr>
            </a:lvl1pPr>
          </a:lstStyle>
          <a:p>
            <a:r>
              <a:rPr lang="en-US"/>
              <a:t>Click to edit Master title style</a:t>
            </a:r>
          </a:p>
        </p:txBody>
      </p:sp>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6112" y="4668739"/>
            <a:ext cx="1196596" cy="368184"/>
          </a:xfrm>
          <a:prstGeom prst="rect">
            <a:avLst/>
          </a:prstGeom>
        </p:spPr>
      </p:pic>
    </p:spTree>
    <p:extLst>
      <p:ext uri="{BB962C8B-B14F-4D97-AF65-F5344CB8AC3E}">
        <p14:creationId xmlns:p14="http://schemas.microsoft.com/office/powerpoint/2010/main" val="42675725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Page">
    <p:spTree>
      <p:nvGrpSpPr>
        <p:cNvPr id="1" name=""/>
        <p:cNvGrpSpPr/>
        <p:nvPr/>
      </p:nvGrpSpPr>
      <p:grpSpPr>
        <a:xfrm>
          <a:off x="0" y="0"/>
          <a:ext cx="0" cy="0"/>
          <a:chOff x="0" y="0"/>
          <a:chExt cx="0" cy="0"/>
        </a:xfrm>
      </p:grpSpPr>
      <p:sp>
        <p:nvSpPr>
          <p:cNvPr id="12" name="Content Placeholder 11"/>
          <p:cNvSpPr>
            <a:spLocks noGrp="1"/>
          </p:cNvSpPr>
          <p:nvPr>
            <p:ph sz="quarter" idx="12"/>
          </p:nvPr>
        </p:nvSpPr>
        <p:spPr>
          <a:xfrm>
            <a:off x="393408" y="999054"/>
            <a:ext cx="8236688" cy="3601521"/>
          </a:xfrm>
        </p:spPr>
        <p:txBody>
          <a:bodyPr/>
          <a:lstStyle>
            <a:lvl1pPr marL="285750" indent="-285750">
              <a:defRPr sz="2400">
                <a:latin typeface="Arial" panose="020B0604020202020204" pitchFamily="34" charset="0"/>
                <a:cs typeface="Arial" panose="020B0604020202020204" pitchFamily="34" charset="0"/>
              </a:defRPr>
            </a:lvl1pPr>
            <a:lvl2pPr marL="569913" indent="-225425">
              <a:buClr>
                <a:schemeClr val="tx2"/>
              </a:buClr>
              <a:defRPr>
                <a:latin typeface="Arial" panose="020B0604020202020204" pitchFamily="34" charset="0"/>
                <a:cs typeface="Arial" panose="020B0604020202020204" pitchFamily="34" charset="0"/>
              </a:defRPr>
            </a:lvl2pPr>
            <a:lvl3pPr marL="801688" indent="-174625">
              <a:spcAft>
                <a:spcPts val="600"/>
              </a:spcAft>
              <a:buSzPct val="100000"/>
              <a:defRPr>
                <a:latin typeface="Arial" panose="020B0604020202020204" pitchFamily="34" charset="0"/>
                <a:cs typeface="Arial" panose="020B0604020202020204" pitchFamily="34" charset="0"/>
              </a:defRPr>
            </a:lvl3pPr>
            <a:lvl4pPr marL="919163" indent="-173038">
              <a:spcAft>
                <a:spcPts val="600"/>
              </a:spcAft>
              <a:tabLst/>
              <a:defRPr>
                <a:latin typeface="Calibri" panose="020F0502020204030204" pitchFamily="34" charset="0"/>
              </a:defRPr>
            </a:lvl4pPr>
            <a:lvl5pPr>
              <a:spcAft>
                <a:spcPts val="600"/>
              </a:spcAft>
              <a:defRPr baseline="0">
                <a:latin typeface="Calibri" panose="020F0502020204030204" pitchFamily="34" charset="0"/>
              </a:defRPr>
            </a:lvl5pPr>
            <a:lvl6pPr marL="2286000" indent="-225425">
              <a:spcAft>
                <a:spcPts val="600"/>
              </a:spcAft>
              <a:buFontTx/>
              <a:buNone/>
              <a:defRPr/>
            </a:lvl6pPr>
          </a:lstStyle>
          <a:p>
            <a:pPr lvl="0"/>
            <a:r>
              <a:rPr lang="en-US"/>
              <a:t>Click to edit Master text styles</a:t>
            </a:r>
          </a:p>
          <a:p>
            <a:pPr lvl="1"/>
            <a:r>
              <a:rPr lang="en-US"/>
              <a:t>Second level</a:t>
            </a:r>
          </a:p>
          <a:p>
            <a:pPr lvl="2"/>
            <a:r>
              <a:rPr lang="en-US"/>
              <a:t>Third level</a:t>
            </a:r>
          </a:p>
        </p:txBody>
      </p:sp>
      <p:sp>
        <p:nvSpPr>
          <p:cNvPr id="7"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
        <p:nvSpPr>
          <p:cNvPr id="11"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3"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14853712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00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4" name="Content Placeholder 3"/>
          <p:cNvSpPr>
            <a:spLocks noGrp="1"/>
          </p:cNvSpPr>
          <p:nvPr>
            <p:ph sz="half" idx="2"/>
          </p:nvPr>
        </p:nvSpPr>
        <p:spPr>
          <a:xfrm>
            <a:off x="4591496" y="999056"/>
            <a:ext cx="4038600" cy="3394472"/>
          </a:xfrm>
        </p:spPr>
        <p:txBody>
          <a:bodyPr/>
          <a:lstStyle>
            <a:lvl1pPr>
              <a:defRPr sz="24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p:txBody>
      </p:sp>
      <p:sp>
        <p:nvSpPr>
          <p:cNvPr id="9"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1" name="Title Placeholder 1"/>
          <p:cNvSpPr>
            <a:spLocks noGrp="1"/>
          </p:cNvSpPr>
          <p:nvPr>
            <p:ph type="title"/>
          </p:nvPr>
        </p:nvSpPr>
        <p:spPr>
          <a:xfrm>
            <a:off x="393408" y="345640"/>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58339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00496" y="1161904"/>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00496" y="1641725"/>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5" name="Text Placeholder 4"/>
          <p:cNvSpPr>
            <a:spLocks noGrp="1"/>
          </p:cNvSpPr>
          <p:nvPr>
            <p:ph type="body" sz="quarter" idx="3"/>
          </p:nvPr>
        </p:nvSpPr>
        <p:spPr>
          <a:xfrm>
            <a:off x="4588322" y="1161904"/>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588322" y="1641725"/>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p:txBody>
      </p:sp>
      <p:sp>
        <p:nvSpPr>
          <p:cNvPr id="11" name="Footer Placeholder 2"/>
          <p:cNvSpPr>
            <a:spLocks noGrp="1"/>
          </p:cNvSpPr>
          <p:nvPr>
            <p:ph type="ftr" sz="quarter" idx="10"/>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2" name="Slide Number Placeholder 6"/>
          <p:cNvSpPr>
            <a:spLocks noGrp="1"/>
          </p:cNvSpPr>
          <p:nvPr>
            <p:ph type="sldNum" sz="quarter" idx="11"/>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
        <p:nvSpPr>
          <p:cNvPr id="13" name="Title Placeholder 1"/>
          <p:cNvSpPr>
            <a:spLocks noGrp="1"/>
          </p:cNvSpPr>
          <p:nvPr>
            <p:ph type="title"/>
          </p:nvPr>
        </p:nvSpPr>
        <p:spPr>
          <a:xfrm>
            <a:off x="393408" y="317065"/>
            <a:ext cx="8229600" cy="498656"/>
          </a:xfrm>
          <a:prstGeom prst="rect">
            <a:avLst/>
          </a:prstGeom>
        </p:spPr>
        <p:txBody>
          <a:bodyPr vert="horz" lIns="0" tIns="0" rIns="0" bIns="0" rtlCol="0" anchor="ctr" anchorCtr="0">
            <a:noAutofit/>
          </a:bodyPr>
          <a:lstStyle>
            <a:lvl1pPr>
              <a:defRPr>
                <a:latin typeface="Arial" panose="020B060402020202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38378932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4"/>
            <a:ext cx="5486400" cy="7366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10"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spTree>
    <p:extLst>
      <p:ext uri="{BB962C8B-B14F-4D97-AF65-F5344CB8AC3E}">
        <p14:creationId xmlns:p14="http://schemas.microsoft.com/office/powerpoint/2010/main" val="3944295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en-US"/>
              <a:t>Click to edit Master title style</a:t>
            </a:r>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a:t>©2020 Trinity Health, All Rights Reserved</a:t>
            </a:r>
          </a:p>
        </p:txBody>
      </p:sp>
      <p:sp>
        <p:nvSpPr>
          <p:cNvPr id="6" name="Slide Number Placeholder 5"/>
          <p:cNvSpPr>
            <a:spLocks noGrp="1"/>
          </p:cNvSpPr>
          <p:nvPr>
            <p:ph type="sldNum" sz="quarter" idx="12"/>
          </p:nvPr>
        </p:nvSpPr>
        <p:spPr/>
        <p:txBody>
          <a:bodyPr/>
          <a:lstStyle/>
          <a:p>
            <a:fld id="{CF07C29A-80D2-466B-BB8A-8CAD01F5CBB2}" type="slidenum">
              <a:rPr lang="en-US" smtClean="0"/>
              <a:t>‹#›</a:t>
            </a:fld>
            <a:endParaRPr lang="en-US"/>
          </a:p>
        </p:txBody>
      </p:sp>
    </p:spTree>
    <p:extLst>
      <p:ext uri="{BB962C8B-B14F-4D97-AF65-F5344CB8AC3E}">
        <p14:creationId xmlns:p14="http://schemas.microsoft.com/office/powerpoint/2010/main" val="3355452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93408" y="149482"/>
            <a:ext cx="8229600" cy="498656"/>
          </a:xfrm>
          <a:prstGeom prst="rect">
            <a:avLst/>
          </a:prstGeom>
        </p:spPr>
        <p:txBody>
          <a:bodyPr vert="horz" lIns="0" tIns="0" rIns="0" bIns="0" rtlCol="0" anchor="ctr" anchorCtr="0">
            <a:noAutofit/>
          </a:bodyPr>
          <a:lstStyle/>
          <a:p>
            <a:r>
              <a:rPr lang="en-US" dirty="0"/>
              <a:t>Click to edit Master title style</a:t>
            </a:r>
          </a:p>
        </p:txBody>
      </p:sp>
      <p:sp>
        <p:nvSpPr>
          <p:cNvPr id="8" name="Text Placeholder 7"/>
          <p:cNvSpPr>
            <a:spLocks noGrp="1"/>
          </p:cNvSpPr>
          <p:nvPr>
            <p:ph type="body" idx="1"/>
          </p:nvPr>
        </p:nvSpPr>
        <p:spPr>
          <a:xfrm>
            <a:off x="393408" y="999055"/>
            <a:ext cx="8229600" cy="3630095"/>
          </a:xfrm>
          <a:prstGeom prst="rect">
            <a:avLst/>
          </a:prstGeom>
        </p:spPr>
        <p:txBody>
          <a:bodyPr vert="horz" lIns="0" tIns="91440" rIns="91440" bIns="45720" rtlCol="0">
            <a:normAutofit/>
          </a:bodyPr>
          <a:lstStyle/>
          <a:p>
            <a:pPr lvl="0"/>
            <a:r>
              <a:rPr lang="en-US"/>
              <a:t>Click to edit Master text styles</a:t>
            </a:r>
          </a:p>
          <a:p>
            <a:pPr lvl="1"/>
            <a:r>
              <a:rPr lang="en-US"/>
              <a:t>Second level</a:t>
            </a:r>
          </a:p>
          <a:p>
            <a:pPr lvl="2"/>
            <a:r>
              <a:rPr lang="en-US"/>
              <a:t>Third level</a:t>
            </a:r>
          </a:p>
        </p:txBody>
      </p:sp>
      <p:sp>
        <p:nvSpPr>
          <p:cNvPr id="10" name="Footer Placeholder 2"/>
          <p:cNvSpPr>
            <a:spLocks noGrp="1"/>
          </p:cNvSpPr>
          <p:nvPr>
            <p:ph type="ftr" sz="quarter" idx="3"/>
          </p:nvPr>
        </p:nvSpPr>
        <p:spPr>
          <a:xfrm>
            <a:off x="4874631" y="4882370"/>
            <a:ext cx="3835387" cy="186901"/>
          </a:xfrm>
          <a:prstGeom prst="rect">
            <a:avLst/>
          </a:prstGeom>
        </p:spPr>
        <p:txBody>
          <a:bodyPr/>
          <a:lstStyle>
            <a:lvl1pPr algn="r">
              <a:defRPr sz="600">
                <a:solidFill>
                  <a:schemeClr val="tx1">
                    <a:lumMod val="60000"/>
                    <a:lumOff val="40000"/>
                  </a:schemeClr>
                </a:solidFill>
              </a:defRPr>
            </a:lvl1pPr>
          </a:lstStyle>
          <a:p>
            <a:r>
              <a:rPr lang="en-US"/>
              <a:t>©2020 Trinity Health, All Rights Reserved</a:t>
            </a:r>
          </a:p>
        </p:txBody>
      </p:sp>
      <p:sp>
        <p:nvSpPr>
          <p:cNvPr id="9" name="Slide Number Placeholder 6"/>
          <p:cNvSpPr>
            <a:spLocks noGrp="1"/>
          </p:cNvSpPr>
          <p:nvPr>
            <p:ph type="sldNum" sz="quarter" idx="4"/>
          </p:nvPr>
        </p:nvSpPr>
        <p:spPr>
          <a:xfrm>
            <a:off x="8573392" y="4832328"/>
            <a:ext cx="406692" cy="273844"/>
          </a:xfrm>
          <a:prstGeom prst="rect">
            <a:avLst/>
          </a:prstGeom>
        </p:spPr>
        <p:txBody>
          <a:bodyPr vert="horz" lIns="91440" tIns="45720" rIns="0" bIns="45720" rtlCol="0" anchor="ctr"/>
          <a:lstStyle>
            <a:lvl1pPr algn="r">
              <a:defRPr sz="700">
                <a:solidFill>
                  <a:schemeClr val="tx1">
                    <a:lumMod val="60000"/>
                    <a:lumOff val="40000"/>
                  </a:schemeClr>
                </a:solidFill>
              </a:defRPr>
            </a:lvl1pPr>
          </a:lstStyle>
          <a:p>
            <a:fld id="{489F9553-C816-6842-8939-EE75ECF7EB2B}" type="slidenum">
              <a:rPr lang="en-US" smtClean="0"/>
              <a:pPr/>
              <a:t>‹#›</a:t>
            </a:fld>
            <a:endParaRPr lang="en-US"/>
          </a:p>
        </p:txBody>
      </p:sp>
      <p:pic>
        <p:nvPicPr>
          <p:cNvPr id="3" name="Picture 2"/>
          <p:cNvPicPr>
            <a:picLocks/>
          </p:cNvPicPr>
          <p:nvPr/>
        </p:nvPicPr>
        <p:blipFill rotWithShape="1">
          <a:blip r:embed="rId10">
            <a:extLst>
              <a:ext uri="{28A0092B-C50C-407E-A947-70E740481C1C}">
                <a14:useLocalDpi xmlns:a14="http://schemas.microsoft.com/office/drawing/2010/main" val="0"/>
              </a:ext>
            </a:extLst>
          </a:blip>
          <a:srcRect b="35708"/>
          <a:stretch/>
        </p:blipFill>
        <p:spPr>
          <a:xfrm>
            <a:off x="377" y="717140"/>
            <a:ext cx="9143245" cy="82296"/>
          </a:xfrm>
          <a:prstGeom prst="rect">
            <a:avLst/>
          </a:prstGeom>
        </p:spPr>
      </p:pic>
      <p:pic>
        <p:nvPicPr>
          <p:cNvPr id="12" name="Picture 11"/>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7682711" y="111764"/>
            <a:ext cx="1196596" cy="368184"/>
          </a:xfrm>
          <a:prstGeom prst="rect">
            <a:avLst/>
          </a:prstGeom>
        </p:spPr>
      </p:pic>
    </p:spTree>
    <p:extLst>
      <p:ext uri="{BB962C8B-B14F-4D97-AF65-F5344CB8AC3E}">
        <p14:creationId xmlns:p14="http://schemas.microsoft.com/office/powerpoint/2010/main" val="392293333"/>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78" r:id="rId3"/>
    <p:sldLayoutId id="2147483653" r:id="rId4"/>
    <p:sldLayoutId id="2147483665" r:id="rId5"/>
    <p:sldLayoutId id="2147483666" r:id="rId6"/>
    <p:sldLayoutId id="2147483677" r:id="rId7"/>
    <p:sldLayoutId id="2147483679" r:id="rId8"/>
  </p:sldLayoutIdLst>
  <p:hf hdr="0" dt="0"/>
  <p:txStyles>
    <p:titleStyle>
      <a:lvl1pPr algn="l" defTabSz="457200" rtl="0" eaLnBrk="1" latinLnBrk="0" hangingPunct="1">
        <a:lnSpc>
          <a:spcPct val="90000"/>
        </a:lnSpc>
        <a:spcBef>
          <a:spcPct val="0"/>
        </a:spcBef>
        <a:buNone/>
        <a:defRPr sz="2800" b="0" i="0" kern="1200">
          <a:solidFill>
            <a:schemeClr val="tx2"/>
          </a:solidFill>
          <a:latin typeface="Arial" panose="020B0604020202020204" pitchFamily="34" charset="0"/>
          <a:ea typeface="+mj-ea"/>
          <a:cs typeface="Arial" panose="020B0604020202020204" pitchFamily="34" charset="0"/>
        </a:defRPr>
      </a:lvl1pPr>
    </p:titleStyle>
    <p:bodyStyle>
      <a:lvl1pPr marL="285750" indent="-285750" algn="l" defTabSz="457200" rtl="0" eaLnBrk="1" latinLnBrk="0" hangingPunct="1">
        <a:lnSpc>
          <a:spcPct val="100000"/>
        </a:lnSpc>
        <a:spcBef>
          <a:spcPts val="0"/>
        </a:spcBef>
        <a:spcAft>
          <a:spcPts val="600"/>
        </a:spcAft>
        <a:buClr>
          <a:srgbClr val="7030A0"/>
        </a:buClr>
        <a:buSzPct val="100000"/>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1pPr>
      <a:lvl2pPr marL="569913" indent="-225425" algn="l" defTabSz="457200" rtl="0" eaLnBrk="1" latinLnBrk="0" hangingPunct="1">
        <a:lnSpc>
          <a:spcPct val="100000"/>
        </a:lnSpc>
        <a:spcBef>
          <a:spcPts val="0"/>
        </a:spcBef>
        <a:spcAft>
          <a:spcPts val="600"/>
        </a:spcAft>
        <a:buClr>
          <a:schemeClr val="tx2"/>
        </a:buClr>
        <a:buSzPct val="100000"/>
        <a:buFont typeface="Arial"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801688" indent="-174625" algn="l" defTabSz="457200" rtl="0" eaLnBrk="1" latinLnBrk="0" hangingPunct="1">
        <a:lnSpc>
          <a:spcPct val="100000"/>
        </a:lnSpc>
        <a:spcBef>
          <a:spcPts val="0"/>
        </a:spcBef>
        <a:spcAft>
          <a:spcPts val="600"/>
        </a:spcAft>
        <a:buClr>
          <a:schemeClr val="tx2"/>
        </a:buClr>
        <a:buSzPct val="100000"/>
        <a:buFont typeface="Arial" panose="020B0604020202020204" pitchFamily="34" charset="0"/>
        <a:buChar char="•"/>
        <a:tabLst/>
        <a:defRPr sz="2000" kern="1200">
          <a:solidFill>
            <a:schemeClr val="tx1"/>
          </a:solidFill>
          <a:latin typeface="Arial" panose="020B0604020202020204" pitchFamily="34" charset="0"/>
          <a:ea typeface="+mn-ea"/>
          <a:cs typeface="Arial" panose="020B0604020202020204" pitchFamily="34" charset="0"/>
        </a:defRPr>
      </a:lvl3pPr>
      <a:lvl4pPr marL="914400" indent="-166688" algn="l" defTabSz="457200" rtl="0" eaLnBrk="1" latinLnBrk="0" hangingPunct="1">
        <a:lnSpc>
          <a:spcPct val="100000"/>
        </a:lnSpc>
        <a:spcBef>
          <a:spcPts val="0"/>
        </a:spcBef>
        <a:spcAft>
          <a:spcPts val="800"/>
        </a:spcAft>
        <a:buClr>
          <a:schemeClr val="accent4"/>
        </a:buClr>
        <a:buSzPct val="100000"/>
        <a:buFont typeface="Arial" panose="020B0604020202020204" pitchFamily="34" charset="0"/>
        <a:buChar char="•"/>
        <a:tabLst/>
        <a:defRPr sz="1800" kern="1200">
          <a:solidFill>
            <a:schemeClr val="tx1"/>
          </a:solidFill>
          <a:latin typeface="Calibri" panose="020F0502020204030204" pitchFamily="34" charset="0"/>
          <a:ea typeface="+mn-ea"/>
          <a:cs typeface="Arial"/>
        </a:defRPr>
      </a:lvl4pPr>
      <a:lvl5pPr marL="1082675" indent="-168275" algn="l" defTabSz="457200" rtl="0" eaLnBrk="1" latinLnBrk="0" hangingPunct="1">
        <a:lnSpc>
          <a:spcPct val="100000"/>
        </a:lnSpc>
        <a:spcBef>
          <a:spcPts val="0"/>
        </a:spcBef>
        <a:spcAft>
          <a:spcPts val="800"/>
        </a:spcAft>
        <a:buClr>
          <a:schemeClr val="bg1">
            <a:lumMod val="65000"/>
          </a:schemeClr>
        </a:buClr>
        <a:buFont typeface="Arial"/>
        <a:buChar char="•"/>
        <a:defRPr sz="1800" kern="1200">
          <a:solidFill>
            <a:schemeClr val="tx1"/>
          </a:solidFill>
          <a:latin typeface="Calibri" panose="020F0502020204030204" pitchFamily="34" charset="0"/>
          <a:ea typeface="+mn-ea"/>
          <a:cs typeface="Arial"/>
        </a:defRPr>
      </a:lvl5pPr>
      <a:lvl6pPr marL="2514600" indent="-228600" algn="l" defTabSz="457200" rtl="0" eaLnBrk="1" latinLnBrk="0" hangingPunct="1">
        <a:lnSpc>
          <a:spcPct val="100000"/>
        </a:lnSpc>
        <a:spcBef>
          <a:spcPts val="0"/>
        </a:spcBef>
        <a:spcAft>
          <a:spcPts val="800"/>
        </a:spcAft>
        <a:buFont typeface="Arial"/>
        <a:buChar char="•"/>
        <a:defRPr sz="1800" kern="1200" baseline="0">
          <a:solidFill>
            <a:schemeClr val="tx1"/>
          </a:solidFill>
          <a:latin typeface="+mn-lt"/>
          <a:ea typeface="+mn-ea"/>
          <a:cs typeface="+mn-cs"/>
        </a:defRPr>
      </a:lvl6pPr>
      <a:lvl7pPr marL="2519363" indent="0" algn="l" defTabSz="457200" rtl="0" eaLnBrk="1" latinLnBrk="0" hangingPunct="1">
        <a:lnSpc>
          <a:spcPct val="100000"/>
        </a:lnSpc>
        <a:spcBef>
          <a:spcPts val="0"/>
        </a:spcBef>
        <a:spcAft>
          <a:spcPts val="800"/>
        </a:spcAft>
        <a:buFont typeface="Arial"/>
        <a:buNone/>
        <a:defRPr sz="1800" kern="1200">
          <a:solidFill>
            <a:schemeClr val="tx1"/>
          </a:solidFill>
          <a:latin typeface="+mn-lt"/>
          <a:ea typeface="+mn-ea"/>
          <a:cs typeface="+mn-cs"/>
        </a:defRPr>
      </a:lvl7pPr>
      <a:lvl8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8pPr>
      <a:lvl9pPr marL="2519363" indent="0" algn="l" defTabSz="457200" rtl="0" eaLnBrk="1" latinLnBrk="0" hangingPunct="1">
        <a:lnSpc>
          <a:spcPct val="100000"/>
        </a:lnSpc>
        <a:spcBef>
          <a:spcPts val="0"/>
        </a:spcBef>
        <a:spcAft>
          <a:spcPts val="800"/>
        </a:spcAft>
        <a:buFontTx/>
        <a:buNone/>
        <a:defRPr sz="18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B690B79-A5B3-44C5-8B87-F12B8D338330}"/>
              </a:ext>
            </a:extLst>
          </p:cNvPr>
          <p:cNvSpPr>
            <a:spLocks noGrp="1"/>
          </p:cNvSpPr>
          <p:nvPr>
            <p:ph type="title"/>
          </p:nvPr>
        </p:nvSpPr>
        <p:spPr>
          <a:xfrm>
            <a:off x="273200" y="160346"/>
            <a:ext cx="3762956" cy="498656"/>
          </a:xfrm>
        </p:spPr>
        <p:txBody>
          <a:bodyPr/>
          <a:lstStyle/>
          <a:p>
            <a:pPr>
              <a:lnSpc>
                <a:spcPct val="100000"/>
              </a:lnSpc>
            </a:pPr>
            <a:r>
              <a:rPr lang="en-US" sz="1400" dirty="0"/>
              <a:t>Trinity Health Leadership System</a:t>
            </a:r>
            <a:br>
              <a:rPr lang="en-US" sz="1400" dirty="0"/>
            </a:br>
            <a:r>
              <a:rPr lang="en-US" sz="2000" b="1" dirty="0"/>
              <a:t>Huddle Notes</a:t>
            </a:r>
          </a:p>
        </p:txBody>
      </p:sp>
      <p:sp>
        <p:nvSpPr>
          <p:cNvPr id="4" name="Footer Placeholder 3">
            <a:extLst>
              <a:ext uri="{FF2B5EF4-FFF2-40B4-BE49-F238E27FC236}">
                <a16:creationId xmlns:a16="http://schemas.microsoft.com/office/drawing/2014/main" id="{6F53223F-9AB8-4ABF-AD9E-6BCBA6C6F5A6}"/>
              </a:ext>
            </a:extLst>
          </p:cNvPr>
          <p:cNvSpPr>
            <a:spLocks noGrp="1"/>
          </p:cNvSpPr>
          <p:nvPr>
            <p:ph type="ftr" sz="quarter" idx="3"/>
          </p:nvPr>
        </p:nvSpPr>
        <p:spPr>
          <a:xfrm>
            <a:off x="5042728" y="4872851"/>
            <a:ext cx="3835387" cy="186901"/>
          </a:xfrm>
        </p:spPr>
        <p:txBody>
          <a:bodyPr rIns="0"/>
          <a:lstStyle/>
          <a:p>
            <a:r>
              <a:rPr lang="en-US" dirty="0"/>
              <a:t>©2020 Trinity Health, All Rights Reserved</a:t>
            </a:r>
          </a:p>
        </p:txBody>
      </p:sp>
      <p:sp>
        <p:nvSpPr>
          <p:cNvPr id="6" name="Text Box 2">
            <a:extLst>
              <a:ext uri="{FF2B5EF4-FFF2-40B4-BE49-F238E27FC236}">
                <a16:creationId xmlns:a16="http://schemas.microsoft.com/office/drawing/2014/main" id="{9087359B-0A53-4F26-9522-E093C0EEE3DF}"/>
              </a:ext>
            </a:extLst>
          </p:cNvPr>
          <p:cNvSpPr txBox="1">
            <a:spLocks noChangeArrowheads="1"/>
          </p:cNvSpPr>
          <p:nvPr/>
        </p:nvSpPr>
        <p:spPr bwMode="auto">
          <a:xfrm>
            <a:off x="4425871" y="204103"/>
            <a:ext cx="1548285" cy="280271"/>
          </a:xfrm>
          <a:prstGeom prst="rect">
            <a:avLst/>
          </a:prstGeom>
          <a:solidFill>
            <a:srgbClr val="FFFFFF"/>
          </a:solidFill>
          <a:ln w="9525">
            <a:noFill/>
            <a:miter lim="800000"/>
            <a:headEnd/>
            <a:tailEnd/>
          </a:ln>
        </p:spPr>
        <p:txBody>
          <a:bodyPr rot="0" vert="horz" wrap="square" lIns="91440" tIns="45720" rIns="91440" bIns="45720" anchor="ctr" anchorCtr="0">
            <a:noAutofit/>
          </a:bodyPr>
          <a:lstStyle/>
          <a:p>
            <a:pPr marL="0" marR="0" algn="ctr">
              <a:lnSpc>
                <a:spcPct val="115000"/>
              </a:lnSpc>
              <a:spcBef>
                <a:spcPts val="0"/>
              </a:spcBef>
              <a:spcAft>
                <a:spcPts val="0"/>
              </a:spcAft>
            </a:pPr>
            <a:r>
              <a:rPr lang="en-US" sz="1000"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rPr>
              <a:t>RHM LOGO HERE</a:t>
            </a:r>
          </a:p>
        </p:txBody>
      </p:sp>
      <p:sp>
        <p:nvSpPr>
          <p:cNvPr id="7" name="Text Box 2">
            <a:extLst>
              <a:ext uri="{FF2B5EF4-FFF2-40B4-BE49-F238E27FC236}">
                <a16:creationId xmlns:a16="http://schemas.microsoft.com/office/drawing/2014/main" id="{960EDC57-8719-4232-BEE3-BA7E444F9F4C}"/>
              </a:ext>
            </a:extLst>
          </p:cNvPr>
          <p:cNvSpPr txBox="1">
            <a:spLocks noChangeArrowheads="1"/>
          </p:cNvSpPr>
          <p:nvPr/>
        </p:nvSpPr>
        <p:spPr bwMode="auto">
          <a:xfrm>
            <a:off x="7322515" y="523130"/>
            <a:ext cx="1548285" cy="145681"/>
          </a:xfrm>
          <a:prstGeom prst="rect">
            <a:avLst/>
          </a:prstGeom>
          <a:noFill/>
          <a:ln w="9525">
            <a:noFill/>
            <a:miter lim="800000"/>
            <a:headEnd/>
            <a:tailEnd/>
          </a:ln>
        </p:spPr>
        <p:txBody>
          <a:bodyPr rot="0" vert="horz" wrap="square" lIns="0" tIns="0" rIns="0" bIns="0" anchor="ctr" anchorCtr="0">
            <a:spAutoFit/>
          </a:bodyPr>
          <a:lstStyle/>
          <a:p>
            <a:pPr marL="0" marR="0" algn="r">
              <a:lnSpc>
                <a:spcPct val="115000"/>
              </a:lnSpc>
              <a:spcBef>
                <a:spcPts val="0"/>
              </a:spcBef>
              <a:spcAft>
                <a:spcPts val="0"/>
              </a:spcAft>
            </a:pPr>
            <a:r>
              <a:rPr lang="en-US" sz="900" b="1" dirty="0">
                <a:solidFill>
                  <a:srgbClr val="404040"/>
                </a:solidFill>
                <a:latin typeface="Arial" panose="020B0604020202020204" pitchFamily="34" charset="0"/>
                <a:ea typeface="Calibri" panose="020F0502020204030204" pitchFamily="34" charset="0"/>
                <a:cs typeface="Arial" panose="020B0604020202020204" pitchFamily="34" charset="0"/>
              </a:rPr>
              <a:t>August 5,</a:t>
            </a:r>
            <a:r>
              <a:rPr lang="en-US" sz="900" b="1" dirty="0">
                <a:solidFill>
                  <a:srgbClr val="404040"/>
                </a:solidFill>
                <a:effectLst/>
                <a:latin typeface="Arial" panose="020B0604020202020204" pitchFamily="34" charset="0"/>
                <a:ea typeface="Calibri" panose="020F0502020204030204" pitchFamily="34" charset="0"/>
                <a:cs typeface="Arial" panose="020B0604020202020204" pitchFamily="34" charset="0"/>
              </a:rPr>
              <a:t> 2020</a:t>
            </a:r>
            <a:endParaRPr lang="en-US" sz="900" b="1" dirty="0">
              <a:effectLst/>
              <a:latin typeface="Arial" panose="020B0604020202020204" pitchFamily="34" charset="0"/>
              <a:ea typeface="Calibri" panose="020F0502020204030204" pitchFamily="34" charset="0"/>
              <a:cs typeface="Times New Roman" panose="02020603050405020304" pitchFamily="18" charset="0"/>
            </a:endParaRPr>
          </a:p>
        </p:txBody>
      </p:sp>
      <p:graphicFrame>
        <p:nvGraphicFramePr>
          <p:cNvPr id="8" name="Table 7">
            <a:extLst>
              <a:ext uri="{FF2B5EF4-FFF2-40B4-BE49-F238E27FC236}">
                <a16:creationId xmlns:a16="http://schemas.microsoft.com/office/drawing/2014/main" id="{B170B1D9-F490-485D-9402-BFEE5D519BF2}"/>
              </a:ext>
            </a:extLst>
          </p:cNvPr>
          <p:cNvGraphicFramePr>
            <a:graphicFrameLocks noGrp="1"/>
          </p:cNvGraphicFramePr>
          <p:nvPr>
            <p:extLst>
              <p:ext uri="{D42A27DB-BD31-4B8C-83A1-F6EECF244321}">
                <p14:modId xmlns:p14="http://schemas.microsoft.com/office/powerpoint/2010/main" val="4088822840"/>
              </p:ext>
            </p:extLst>
          </p:nvPr>
        </p:nvGraphicFramePr>
        <p:xfrm>
          <a:off x="110617" y="813856"/>
          <a:ext cx="8937521" cy="3556138"/>
        </p:xfrm>
        <a:graphic>
          <a:graphicData uri="http://schemas.openxmlformats.org/drawingml/2006/table">
            <a:tbl>
              <a:tblPr firstRow="1" firstCol="1" bandRow="1"/>
              <a:tblGrid>
                <a:gridCol w="4393574">
                  <a:extLst>
                    <a:ext uri="{9D8B030D-6E8A-4147-A177-3AD203B41FA5}">
                      <a16:colId xmlns:a16="http://schemas.microsoft.com/office/drawing/2014/main" val="2472197640"/>
                    </a:ext>
                  </a:extLst>
                </a:gridCol>
                <a:gridCol w="139187">
                  <a:extLst>
                    <a:ext uri="{9D8B030D-6E8A-4147-A177-3AD203B41FA5}">
                      <a16:colId xmlns:a16="http://schemas.microsoft.com/office/drawing/2014/main" val="1379072303"/>
                    </a:ext>
                  </a:extLst>
                </a:gridCol>
                <a:gridCol w="4404760">
                  <a:extLst>
                    <a:ext uri="{9D8B030D-6E8A-4147-A177-3AD203B41FA5}">
                      <a16:colId xmlns:a16="http://schemas.microsoft.com/office/drawing/2014/main" val="1618490761"/>
                    </a:ext>
                  </a:extLst>
                </a:gridCol>
              </a:tblGrid>
              <a:tr h="248763">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Trinity Health Message</a:t>
                      </a:r>
                      <a:endParaRPr lang="en-US" sz="1100" b="1" dirty="0">
                        <a:effectLs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a:lnSpc>
                          <a:spcPct val="115000"/>
                        </a:lnSpc>
                        <a:spcBef>
                          <a:spcPts val="0"/>
                        </a:spcBef>
                        <a:spcAft>
                          <a:spcPts val="0"/>
                        </a:spcAft>
                      </a:pPr>
                      <a:r>
                        <a:rPr lang="en-US" sz="900" dirty="0">
                          <a:effectLst/>
                          <a:latin typeface="Arial" panose="020B0604020202020204" pitchFamily="34" charset="0"/>
                          <a:ea typeface="Calibri" panose="020F0502020204030204" pitchFamily="34" charset="0"/>
                          <a:cs typeface="Times New Roman" panose="02020603050405020304" pitchFamily="18" charset="0"/>
                        </a:rPr>
                        <a:t> </a:t>
                      </a: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a:lnSpc>
                          <a:spcPct val="115000"/>
                        </a:lnSpc>
                        <a:spcBef>
                          <a:spcPts val="0"/>
                        </a:spcBef>
                        <a:spcAft>
                          <a:spcPts val="0"/>
                        </a:spcAft>
                      </a:pPr>
                      <a:r>
                        <a:rPr lang="en-US" sz="1100" b="1" dirty="0">
                          <a:solidFill>
                            <a:srgbClr val="722282"/>
                          </a:solidFill>
                          <a:effectLst/>
                          <a:latin typeface="Arial" panose="020B0604020202020204" pitchFamily="34" charset="0"/>
                          <a:ea typeface="Calibri" panose="020F0502020204030204" pitchFamily="34" charset="0"/>
                          <a:cs typeface="Arial" panose="020B0604020202020204" pitchFamily="34" charset="0"/>
                        </a:rPr>
                        <a:t>Team Leader Topic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[Team Leader Please Fill In]</a:t>
                      </a:r>
                      <a:endParaRPr lang="en-US" sz="1100" b="1" dirty="0">
                        <a:effectLst/>
                        <a:highlight>
                          <a:srgbClr val="FFFF00"/>
                        </a:highlight>
                        <a:latin typeface="Arial" panose="020B0604020202020204" pitchFamily="34" charset="0"/>
                        <a:ea typeface="Calibri" panose="020F0502020204030204" pitchFamily="34"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326745566"/>
                  </a:ext>
                </a:extLst>
              </a:tr>
              <a:tr h="1361385">
                <a:tc>
                  <a:txBody>
                    <a:bodyPr/>
                    <a:lstStyle/>
                    <a:p>
                      <a:r>
                        <a:rPr lang="en-US" sz="1000" b="0" i="0" kern="1200" dirty="0">
                          <a:solidFill>
                            <a:schemeClr val="tx1"/>
                          </a:solidFill>
                          <a:effectLst/>
                          <a:latin typeface="+mn-lt"/>
                          <a:ea typeface="+mn-ea"/>
                          <a:cs typeface="+mn-cs"/>
                        </a:rPr>
                        <a:t>Diversity, inclusion and the elimination of racism are essential to fulfilling Trinity Health’s Mission to be a transforming healing presence in the communities we serve. Trinity Health is committed to listening to, partnering with, and making it easy for our colleagues and those we serve to be their authentic selves without fear of judgment, prejudice, or inequitable treatment.</a:t>
                      </a:r>
                      <a:endParaRPr lang="en-US" sz="1000" b="0" i="0" kern="1200" dirty="0">
                        <a:solidFill>
                          <a:schemeClr val="tx1"/>
                        </a:solidFill>
                        <a:effectLst/>
                        <a:highlight>
                          <a:srgbClr val="FFFF00"/>
                        </a:highlight>
                        <a:latin typeface="+mn-lt"/>
                        <a:ea typeface="+mn-ea"/>
                        <a:cs typeface="+mn-cs"/>
                      </a:endParaRP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r>
                        <a:rPr lang="en-US" sz="8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60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Huddle Team Priorities</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Suggest a process improvement for the team</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Share an idea or best-practice</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227013" marR="0" lvl="0" indent="-109538">
                        <a:lnSpc>
                          <a:spcPct val="110000"/>
                        </a:lnSpc>
                        <a:spcBef>
                          <a:spcPts val="0"/>
                        </a:spcBef>
                        <a:spcAft>
                          <a:spcPts val="0"/>
                        </a:spcAft>
                        <a:buFont typeface="Symbol" panose="05050102010706020507" pitchFamily="18" charset="2"/>
                        <a:buChar char=""/>
                      </a:pP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a question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p>
                      <a:pPr marL="0" marR="0" indent="0">
                        <a:lnSpc>
                          <a:spcPct val="110000"/>
                        </a:lnSpc>
                        <a:spcBef>
                          <a:spcPts val="600"/>
                        </a:spcBef>
                        <a:spcAft>
                          <a:spcPts val="0"/>
                        </a:spcAft>
                      </a:pPr>
                      <a:r>
                        <a:rPr lang="en-US" sz="10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Possibly include:</a:t>
                      </a:r>
                      <a:b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br>
                      <a:r>
                        <a:rPr lang="en-US" sz="1000"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Ask different colleague to lead this section </a:t>
                      </a:r>
                      <a:endParaRPr lang="en-US" sz="10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722095961"/>
                  </a:ext>
                </a:extLst>
              </a:tr>
              <a:tr h="0">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0000"/>
                        </a:lnSpc>
                        <a:spcBef>
                          <a:spcPts val="0"/>
                        </a:spcBef>
                        <a:spcAft>
                          <a:spcPts val="0"/>
                        </a:spcAft>
                      </a:pPr>
                      <a:r>
                        <a:rPr lang="en-US" sz="2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a:noFill/>
                    </a:lnT>
                    <a:lnB>
                      <a:noFill/>
                    </a:lnB>
                  </a:tcPr>
                </a:tc>
                <a:tc>
                  <a:txBody>
                    <a:bodyPr/>
                    <a:lstStyle/>
                    <a:p>
                      <a:pPr marL="0" marR="0" indent="0">
                        <a:lnSpc>
                          <a:spcPct val="110000"/>
                        </a:lnSpc>
                        <a:spcBef>
                          <a:spcPts val="0"/>
                        </a:spcBef>
                        <a:spcAft>
                          <a:spcPts val="0"/>
                        </a:spcAft>
                      </a:pPr>
                      <a:r>
                        <a:rPr lang="en-US" sz="200" b="1" dirty="0">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2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a:noFill/>
                    </a:lnL>
                    <a:lnR>
                      <a:noFill/>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3627159095"/>
                  </a:ext>
                </a:extLst>
              </a:tr>
              <a:tr h="325585">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Regional/Local Ministry Focus </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a:t>
                      </a:r>
                      <a:r>
                        <a:rPr lang="en-US" sz="1100" b="1" dirty="0" err="1">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MarComm</a:t>
                      </a:r>
                      <a:r>
                        <a:rPr lang="en-US" sz="1100" b="1" dirty="0">
                          <a:solidFill>
                            <a:srgbClr val="722282"/>
                          </a:solidFill>
                          <a:effectLst/>
                          <a:highlight>
                            <a:srgbClr val="FFFF00"/>
                          </a:highlight>
                          <a:latin typeface="Arial" panose="020B0604020202020204" pitchFamily="34" charset="0"/>
                          <a:ea typeface="Calibri" panose="020F0502020204030204" pitchFamily="34" charset="0"/>
                          <a:cs typeface="Arial" panose="020B0604020202020204" pitchFamily="34" charset="0"/>
                        </a:rPr>
                        <a:t> Please Fill In]</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56012" marB="56012"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tc>
                  <a:txBody>
                    <a:bodyPr/>
                    <a:lstStyle/>
                    <a:p>
                      <a:pPr marL="0" marR="0" indent="0">
                        <a:lnSpc>
                          <a:spcPct val="110000"/>
                        </a:lnSpc>
                        <a:spcBef>
                          <a:spcPts val="0"/>
                        </a:spcBef>
                        <a:spcAft>
                          <a:spcPts val="0"/>
                        </a:spcAft>
                      </a:pPr>
                      <a:r>
                        <a:rPr lang="en-US" sz="900" b="1">
                          <a:solidFill>
                            <a:srgbClr val="0F243E"/>
                          </a:solidFill>
                          <a:effectLst/>
                          <a:latin typeface="Arial" panose="020B0604020202020204" pitchFamily="34" charset="0"/>
                          <a:ea typeface="Times New Roman" panose="02020603050405020304" pitchFamily="18" charset="0"/>
                          <a:cs typeface="Times New Roman" panose="02020603050405020304" pitchFamily="18" charset="0"/>
                        </a:rPr>
                        <a:t> </a:t>
                      </a:r>
                      <a:endParaRPr lang="en-US" sz="90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pPr marL="0" marR="0" indent="0">
                        <a:lnSpc>
                          <a:spcPct val="110000"/>
                        </a:lnSpc>
                        <a:spcBef>
                          <a:spcPts val="0"/>
                        </a:spcBef>
                        <a:spcAft>
                          <a:spcPts val="0"/>
                        </a:spcAft>
                      </a:pPr>
                      <a:r>
                        <a:rPr lang="en-US" sz="1100" b="1" dirty="0">
                          <a:solidFill>
                            <a:srgbClr val="722282"/>
                          </a:solidFill>
                          <a:effectLst/>
                          <a:latin typeface="Arial" panose="020B0604020202020204" pitchFamily="34" charset="0"/>
                          <a:ea typeface="Times New Roman" panose="02020603050405020304" pitchFamily="18" charset="0"/>
                          <a:cs typeface="Times New Roman" panose="02020603050405020304" pitchFamily="18" charset="0"/>
                        </a:rPr>
                        <a:t>Safety and Resiliency</a:t>
                      </a:r>
                      <a:endParaRPr lang="en-US" sz="1100" b="1"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nchor="ctr">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solidFill>
                      <a:srgbClr val="F2F2F2"/>
                    </a:solidFill>
                  </a:tcPr>
                </a:tc>
                <a:extLst>
                  <a:ext uri="{0D108BD9-81ED-4DB2-BD59-A6C34878D82A}">
                    <a16:rowId xmlns:a16="http://schemas.microsoft.com/office/drawing/2014/main" val="1289719673"/>
                  </a:ext>
                </a:extLst>
              </a:tr>
              <a:tr h="1476758">
                <a:tc>
                  <a:txBody>
                    <a:bodyPr/>
                    <a:lstStyle/>
                    <a:p>
                      <a:pPr marL="0" marR="0" indent="0">
                        <a:lnSpc>
                          <a:spcPct val="110000"/>
                        </a:lnSpc>
                        <a:spcBef>
                          <a:spcPts val="0"/>
                        </a:spcBef>
                        <a:spcAft>
                          <a:spcPts val="60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Regional leadership priorities. Examples:</a:t>
                      </a:r>
                      <a:endParaRPr lang="en-US" sz="1000" dirty="0">
                        <a:solidFill>
                          <a:srgbClr val="0F243E"/>
                        </a:solidFill>
                        <a:effectLst/>
                        <a:latin typeface="+mn-lt"/>
                        <a:ea typeface="Times New Roman" panose="02020603050405020304" pitchFamily="18" charset="0"/>
                        <a:cs typeface="Times New Roman" panose="02020603050405020304" pitchFamily="18" charset="0"/>
                      </a:endParaRPr>
                    </a:p>
                    <a:p>
                      <a:r>
                        <a:rPr lang="en-US" sz="1000" b="0" i="0" u="none" strike="noStrike" kern="1200" dirty="0">
                          <a:solidFill>
                            <a:schemeClr val="tx1"/>
                          </a:solidFill>
                          <a:effectLst/>
                          <a:latin typeface="+mn-lt"/>
                          <a:ea typeface="+mn-ea"/>
                          <a:cs typeface="+mn-cs"/>
                        </a:rPr>
                        <a:t>Inpatient PUIs with testing pending - </a:t>
                      </a:r>
                    </a:p>
                    <a:p>
                      <a:r>
                        <a:rPr lang="en-US" sz="1000" b="0" i="0" u="none" strike="noStrike" kern="1200" dirty="0">
                          <a:solidFill>
                            <a:schemeClr val="tx1"/>
                          </a:solidFill>
                          <a:effectLst/>
                          <a:latin typeface="+mn-lt"/>
                          <a:ea typeface="+mn-ea"/>
                          <a:cs typeface="+mn-cs"/>
                        </a:rPr>
                        <a:t>Inpatient confirmed cases - </a:t>
                      </a:r>
                    </a:p>
                    <a:p>
                      <a:r>
                        <a:rPr lang="en-US" sz="1000" b="0" i="0" u="none" strike="noStrike" kern="1200" dirty="0">
                          <a:solidFill>
                            <a:schemeClr val="tx1"/>
                          </a:solidFill>
                          <a:effectLst/>
                          <a:latin typeface="+mn-lt"/>
                          <a:ea typeface="+mn-ea"/>
                          <a:cs typeface="+mn-cs"/>
                        </a:rPr>
                        <a:t>Confirmed cases sent home for isolation - </a:t>
                      </a:r>
                    </a:p>
                    <a:p>
                      <a:r>
                        <a:rPr lang="en-US" sz="1000" b="0" i="0" u="none" strike="noStrike" kern="1200" dirty="0">
                          <a:solidFill>
                            <a:schemeClr val="tx1"/>
                          </a:solidFill>
                          <a:effectLst/>
                          <a:latin typeface="+mn-lt"/>
                          <a:ea typeface="+mn-ea"/>
                          <a:cs typeface="+mn-cs"/>
                        </a:rPr>
                        <a:t>PUIs sent home for isolation - </a:t>
                      </a:r>
                    </a:p>
                    <a:p>
                      <a:pPr marL="0" marR="0" indent="0">
                        <a:lnSpc>
                          <a:spcPct val="110000"/>
                        </a:lnSpc>
                        <a:spcBef>
                          <a:spcPts val="600"/>
                        </a:spcBef>
                        <a:spcAft>
                          <a:spcPts val="0"/>
                        </a:spcAft>
                      </a:pPr>
                      <a:r>
                        <a:rPr lang="en-US" sz="1000" b="1" dirty="0">
                          <a:solidFill>
                            <a:srgbClr val="0F243E"/>
                          </a:solidFill>
                          <a:effectLst/>
                          <a:latin typeface="+mn-lt"/>
                          <a:ea typeface="Times New Roman" panose="02020603050405020304" pitchFamily="18" charset="0"/>
                          <a:cs typeface="Times New Roman" panose="02020603050405020304" pitchFamily="18" charset="0"/>
                        </a:rPr>
                        <a:t>Always include:</a:t>
                      </a:r>
                      <a:r>
                        <a:rPr lang="en-US" sz="1000" dirty="0">
                          <a:solidFill>
                            <a:srgbClr val="0F243E"/>
                          </a:solidFill>
                          <a:effectLst/>
                          <a:latin typeface="+mn-lt"/>
                          <a:ea typeface="Times New Roman" panose="02020603050405020304" pitchFamily="18" charset="0"/>
                          <a:cs typeface="Times New Roman" panose="02020603050405020304" pitchFamily="18" charset="0"/>
                        </a:rPr>
                        <a:t> </a:t>
                      </a:r>
                      <a:br>
                        <a:rPr lang="en-US" sz="1000" dirty="0">
                          <a:solidFill>
                            <a:srgbClr val="0F243E"/>
                          </a:solidFill>
                          <a:effectLst/>
                          <a:latin typeface="+mn-lt"/>
                          <a:ea typeface="Times New Roman" panose="02020603050405020304" pitchFamily="18" charset="0"/>
                          <a:cs typeface="Times New Roman" panose="02020603050405020304" pitchFamily="18" charset="0"/>
                        </a:rPr>
                      </a:br>
                      <a:r>
                        <a:rPr lang="en-US" sz="1000" dirty="0">
                          <a:solidFill>
                            <a:srgbClr val="0F243E"/>
                          </a:solidFill>
                          <a:effectLst/>
                          <a:latin typeface="+mn-lt"/>
                          <a:ea typeface="Times New Roman" panose="02020603050405020304" pitchFamily="18" charset="0"/>
                          <a:cs typeface="Times New Roman" panose="02020603050405020304" pitchFamily="18" charset="0"/>
                        </a:rPr>
                        <a:t>Recognition and thank you</a:t>
                      </a:r>
                    </a:p>
                  </a:txBody>
                  <a:tcPr marL="56012" marR="56012" marT="56012" marB="56012">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tc>
                  <a:txBody>
                    <a:bodyPr/>
                    <a:lstStyle/>
                    <a:p>
                      <a:pPr marL="0" marR="0" indent="0">
                        <a:lnSpc>
                          <a:spcPct val="115000"/>
                        </a:lnSpc>
                        <a:spcBef>
                          <a:spcPts val="0"/>
                        </a:spcBef>
                        <a:spcAft>
                          <a:spcPts val="1200"/>
                        </a:spcAft>
                      </a:pPr>
                      <a:endParaRPr lang="en-US" sz="800" dirty="0">
                        <a:solidFill>
                          <a:srgbClr val="0F243E"/>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56012" marR="56012" marT="0" marB="0">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a:noFill/>
                    </a:lnT>
                    <a:lnB>
                      <a:noFill/>
                    </a:lnB>
                  </a:tcPr>
                </a:tc>
                <a:tc>
                  <a:txBody>
                    <a:bodyPr/>
                    <a:lstStyle/>
                    <a:p>
                      <a:r>
                        <a:rPr lang="en-US" sz="1000" b="1" kern="1200" dirty="0">
                          <a:solidFill>
                            <a:schemeClr val="tx1"/>
                          </a:solidFill>
                          <a:effectLst/>
                          <a:latin typeface="+mn-lt"/>
                          <a:ea typeface="+mn-ea"/>
                          <a:cs typeface="+mn-cs"/>
                        </a:rPr>
                        <a:t>Continue to Physical Distance</a:t>
                      </a:r>
                      <a:br>
                        <a:rPr lang="en-US" sz="1000" kern="1200" dirty="0">
                          <a:solidFill>
                            <a:schemeClr val="tx1"/>
                          </a:solidFill>
                          <a:effectLst/>
                          <a:latin typeface="+mn-lt"/>
                          <a:ea typeface="+mn-ea"/>
                          <a:cs typeface="+mn-cs"/>
                        </a:rPr>
                      </a:br>
                      <a:r>
                        <a:rPr lang="en-US" sz="1000" kern="1200" dirty="0">
                          <a:solidFill>
                            <a:schemeClr val="tx1"/>
                          </a:solidFill>
                          <a:effectLst/>
                          <a:latin typeface="+mn-lt"/>
                          <a:ea typeface="+mn-ea"/>
                          <a:cs typeface="+mn-cs"/>
                        </a:rPr>
                        <a:t>Whether you're at work, shopping for groceries, or picking up take-out, it's important to maintain physical distance between yourself and others. As positive cases rise in the communities we serve, physical distancing is more important than ever.</a:t>
                      </a:r>
                    </a:p>
                  </a:txBody>
                  <a:tcPr marL="56012" marR="56012" marT="54864" marB="54864">
                    <a:lnL w="12700" cap="flat" cmpd="sng" algn="ctr">
                      <a:solidFill>
                        <a:srgbClr val="A6A6A6"/>
                      </a:solidFill>
                      <a:prstDash val="solid"/>
                      <a:round/>
                      <a:headEnd type="none" w="med" len="med"/>
                      <a:tailEnd type="none" w="med" len="med"/>
                    </a:lnL>
                    <a:lnR w="12700" cap="flat" cmpd="sng" algn="ctr">
                      <a:solidFill>
                        <a:srgbClr val="A6A6A6"/>
                      </a:solidFill>
                      <a:prstDash val="solid"/>
                      <a:round/>
                      <a:headEnd type="none" w="med" len="med"/>
                      <a:tailEnd type="none" w="med" len="med"/>
                    </a:lnR>
                    <a:lnT w="12700" cap="flat" cmpd="sng" algn="ctr">
                      <a:solidFill>
                        <a:srgbClr val="A6A6A6"/>
                      </a:solidFill>
                      <a:prstDash val="solid"/>
                      <a:round/>
                      <a:headEnd type="none" w="med" len="med"/>
                      <a:tailEnd type="none" w="med" len="med"/>
                    </a:lnT>
                    <a:lnB w="12700" cap="flat" cmpd="sng" algn="ctr">
                      <a:solidFill>
                        <a:srgbClr val="A6A6A6"/>
                      </a:solidFill>
                      <a:prstDash val="solid"/>
                      <a:round/>
                      <a:headEnd type="none" w="med" len="med"/>
                      <a:tailEnd type="none" w="med" len="med"/>
                    </a:lnB>
                  </a:tcPr>
                </a:tc>
                <a:extLst>
                  <a:ext uri="{0D108BD9-81ED-4DB2-BD59-A6C34878D82A}">
                    <a16:rowId xmlns:a16="http://schemas.microsoft.com/office/drawing/2014/main" val="2499978069"/>
                  </a:ext>
                </a:extLst>
              </a:tr>
            </a:tbl>
          </a:graphicData>
        </a:graphic>
      </p:graphicFrame>
    </p:spTree>
    <p:extLst>
      <p:ext uri="{BB962C8B-B14F-4D97-AF65-F5344CB8AC3E}">
        <p14:creationId xmlns:p14="http://schemas.microsoft.com/office/powerpoint/2010/main" val="1511998269"/>
      </p:ext>
    </p:extLst>
  </p:cSld>
  <p:clrMapOvr>
    <a:masterClrMapping/>
  </p:clrMapOvr>
</p:sld>
</file>

<file path=ppt/theme/theme1.xml><?xml version="1.0" encoding="utf-8"?>
<a:theme xmlns:a="http://schemas.openxmlformats.org/drawingml/2006/main" name="Main Content Slide Layout">
  <a:themeElements>
    <a:clrScheme name="Trinity Health">
      <a:dk1>
        <a:srgbClr val="000000"/>
      </a:dk1>
      <a:lt1>
        <a:sysClr val="window" lastClr="FFFFFF"/>
      </a:lt1>
      <a:dk2>
        <a:srgbClr val="6E2585"/>
      </a:dk2>
      <a:lt2>
        <a:srgbClr val="4D4F53"/>
      </a:lt2>
      <a:accent1>
        <a:srgbClr val="6E2585"/>
      </a:accent1>
      <a:accent2>
        <a:srgbClr val="007DBA"/>
      </a:accent2>
      <a:accent3>
        <a:srgbClr val="00BFB3"/>
      </a:accent3>
      <a:accent4>
        <a:srgbClr val="4C9D2F"/>
      </a:accent4>
      <a:accent5>
        <a:srgbClr val="DC8633"/>
      </a:accent5>
      <a:accent6>
        <a:srgbClr val="AD3963"/>
      </a:accent6>
      <a:hlink>
        <a:srgbClr val="6E2585"/>
      </a:hlink>
      <a:folHlink>
        <a:srgbClr val="808080"/>
      </a:folHlink>
    </a:clrScheme>
    <a:fontScheme name="Trinity Health - 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tx2"/>
        </a:solidFill>
        <a:ln w="38100">
          <a:noFill/>
        </a:ln>
        <a:effectLst/>
      </a:spPr>
      <a:bodyPr rtlCol="0" anchor="ctr"/>
      <a:lstStyle>
        <a:defPPr algn="ctr">
          <a:defRPr>
            <a:effectLst/>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nSpc>
            <a:spcPts val="2100"/>
          </a:lnSpc>
          <a:spcAft>
            <a:spcPts val="600"/>
          </a:spcAft>
          <a:defRPr sz="1600" dirty="0" smtClean="0">
            <a:solidFill>
              <a:srgbClr val="443D3E"/>
            </a:soli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64373A73C01254EA995FD278E8C7249" ma:contentTypeVersion="9" ma:contentTypeDescription="Create a new document." ma:contentTypeScope="" ma:versionID="a0bb82db7e6600b2c7f39b9cb9b37bdc">
  <xsd:schema xmlns:xsd="http://www.w3.org/2001/XMLSchema" xmlns:xs="http://www.w3.org/2001/XMLSchema" xmlns:p="http://schemas.microsoft.com/office/2006/metadata/properties" xmlns:ns2="f560143e-da0a-427f-855e-dadb269e570d" targetNamespace="http://schemas.microsoft.com/office/2006/metadata/properties" ma:root="true" ma:fieldsID="ff041a11b070fcef1d68eb34a8fadb66" ns2:_="">
    <xsd:import namespace="f560143e-da0a-427f-855e-dadb269e570d"/>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560143e-da0a-427f-855e-dadb269e570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189451C-B86D-43F5-AA06-34D722258368}">
  <ds:schemaRefs>
    <ds:schemaRef ds:uri="http://purl.org/dc/elements/1.1/"/>
    <ds:schemaRef ds:uri="http://schemas.microsoft.com/office/2006/documentManagement/types"/>
    <ds:schemaRef ds:uri="2f9963b4-3c35-4578-b1ba-a166f880c2d2"/>
    <ds:schemaRef ds:uri="http://www.w3.org/XML/1998/namespace"/>
    <ds:schemaRef ds:uri="http://purl.org/dc/dcmitype/"/>
    <ds:schemaRef ds:uri="http://schemas.microsoft.com/office/2006/metadata/properties"/>
    <ds:schemaRef ds:uri="http://schemas.microsoft.com/office/infopath/2007/PartnerControls"/>
    <ds:schemaRef ds:uri="http://schemas.openxmlformats.org/package/2006/metadata/core-properties"/>
    <ds:schemaRef ds:uri="e6ab4244-9723-42db-8dd8-af501f8ebc00"/>
    <ds:schemaRef ds:uri="http://purl.org/dc/terms/"/>
  </ds:schemaRefs>
</ds:datastoreItem>
</file>

<file path=customXml/itemProps2.xml><?xml version="1.0" encoding="utf-8"?>
<ds:datastoreItem xmlns:ds="http://schemas.openxmlformats.org/officeDocument/2006/customXml" ds:itemID="{C510C6A5-EB73-42DD-A32A-5E4C367F18F7}"/>
</file>

<file path=customXml/itemProps3.xml><?xml version="1.0" encoding="utf-8"?>
<ds:datastoreItem xmlns:ds="http://schemas.openxmlformats.org/officeDocument/2006/customXml" ds:itemID="{AC88FC6E-F497-4A21-9773-B9F3D9265D3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TrinityHealth_PPTtemplate.potx</Template>
  <TotalTime>3578</TotalTime>
  <Words>168</Words>
  <Application>Microsoft Office PowerPoint</Application>
  <PresentationFormat>On-screen Show (16:9)</PresentationFormat>
  <Paragraphs>27</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Symbol</vt:lpstr>
      <vt:lpstr>Main Content Slide Layout</vt:lpstr>
      <vt:lpstr>Trinity Health Leadership System Huddle Notes</vt:lpstr>
    </vt:vector>
  </TitlesOfParts>
  <Company>Trinity Health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Sample Document Title</dc:title>
  <dc:creator>Michael Cottone</dc:creator>
  <cp:lastModifiedBy>Stefanie Frenkel</cp:lastModifiedBy>
  <cp:revision>333</cp:revision>
  <cp:lastPrinted>2015-03-20T16:41:08Z</cp:lastPrinted>
  <dcterms:created xsi:type="dcterms:W3CDTF">2015-06-01T18:54:58Z</dcterms:created>
  <dcterms:modified xsi:type="dcterms:W3CDTF">2020-08-05T12:55:49Z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0x010100F64373A73C01254EA995FD278E8C7249</vt:lpwstr>
  </property>
  <property fmtid="{D5CDD505-2E9C-101B-9397-08002B2CF9AE}" pid="3" name="_dlc_DocIdItemGuid">
    <vt:lpwstr>13334aa1-c854-4350-9b84-cf13f57fa411</vt:lpwstr>
  </property>
</Properties>
</file>