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42"/>
  </p:notesMasterIdLst>
  <p:handoutMasterIdLst>
    <p:handoutMasterId r:id="rId43"/>
  </p:handoutMasterIdLst>
  <p:sldIdLst>
    <p:sldId id="356" r:id="rId6"/>
    <p:sldId id="559" r:id="rId7"/>
    <p:sldId id="593" r:id="rId8"/>
    <p:sldId id="320" r:id="rId9"/>
    <p:sldId id="590" r:id="rId10"/>
    <p:sldId id="343" r:id="rId11"/>
    <p:sldId id="567" r:id="rId12"/>
    <p:sldId id="568" r:id="rId13"/>
    <p:sldId id="581" r:id="rId14"/>
    <p:sldId id="591" r:id="rId15"/>
    <p:sldId id="566" r:id="rId16"/>
    <p:sldId id="580" r:id="rId17"/>
    <p:sldId id="592" r:id="rId18"/>
    <p:sldId id="597" r:id="rId19"/>
    <p:sldId id="569" r:id="rId20"/>
    <p:sldId id="589" r:id="rId21"/>
    <p:sldId id="586" r:id="rId22"/>
    <p:sldId id="594" r:id="rId23"/>
    <p:sldId id="570" r:id="rId24"/>
    <p:sldId id="560" r:id="rId25"/>
    <p:sldId id="574" r:id="rId26"/>
    <p:sldId id="575" r:id="rId27"/>
    <p:sldId id="595" r:id="rId28"/>
    <p:sldId id="350" r:id="rId29"/>
    <p:sldId id="587" r:id="rId30"/>
    <p:sldId id="327" r:id="rId31"/>
    <p:sldId id="572" r:id="rId32"/>
    <p:sldId id="596" r:id="rId33"/>
    <p:sldId id="367" r:id="rId34"/>
    <p:sldId id="577" r:id="rId35"/>
    <p:sldId id="578" r:id="rId36"/>
    <p:sldId id="579" r:id="rId37"/>
    <p:sldId id="583" r:id="rId38"/>
    <p:sldId id="599" r:id="rId39"/>
    <p:sldId id="600" r:id="rId40"/>
    <p:sldId id="601" r:id="rId4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77022" autoAdjust="0"/>
  </p:normalViewPr>
  <p:slideViewPr>
    <p:cSldViewPr snapToGrid="0" snapToObjects="1" showGuides="1">
      <p:cViewPr varScale="1">
        <p:scale>
          <a:sx n="83" d="100"/>
          <a:sy n="83" d="100"/>
        </p:scale>
        <p:origin x="1531" y="62"/>
      </p:cViewPr>
      <p:guideLst>
        <p:guide orient="horz" pos="3005"/>
        <p:guide pos="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3" Type="http://schemas.openxmlformats.org/officeDocument/2006/relationships/handoutMaster" Target="handoutMasters/handout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5/14/2020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dirty="0"/>
          </a:p>
        </p:txBody>
      </p:sp>
    </p:spTree>
    <p:extLst>
      <p:ext uri="{BB962C8B-B14F-4D97-AF65-F5344CB8AC3E}">
        <p14:creationId xmlns:p14="http://schemas.microsoft.com/office/powerpoint/2010/main" val="83303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dirty="0"/>
          </a:p>
        </p:txBody>
      </p:sp>
    </p:spTree>
    <p:extLst>
      <p:ext uri="{BB962C8B-B14F-4D97-AF65-F5344CB8AC3E}">
        <p14:creationId xmlns:p14="http://schemas.microsoft.com/office/powerpoint/2010/main" val="1994444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www.trinity-health.org/workfiles/covid-19/covid-19-telehealth-telemedicine-visits-technical-and-professional-billing.pdf"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cms.gov/files/document/covid-final-ifc.pdf"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s://www.cms.gov/Medicare/Medicare-General-Information/Telehealth/Telehealth-Codes" TargetMode="External"/><Relationship Id="rId2" Type="http://schemas.openxmlformats.org/officeDocument/2006/relationships/hyperlink" Target="https://www.cms.gov/files/document/covid-final-ifc.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cms.gov/Medicare/Medicare-General-Information/Telehealth/index.htm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82584" y="2709980"/>
            <a:ext cx="5201727" cy="2327845"/>
          </a:xfrm>
        </p:spPr>
        <p:txBody>
          <a:bodyPr>
            <a:normAutofit/>
          </a:bodyPr>
          <a:lstStyle/>
          <a:p>
            <a:r>
              <a:rPr lang="en-US" dirty="0"/>
              <a:t>Marion Salwin, CPC, COC, CRC, CPC-I</a:t>
            </a:r>
          </a:p>
          <a:p>
            <a:r>
              <a:rPr lang="en-US" dirty="0"/>
              <a:t>Director of Physician &amp; Regulatory Compliance</a:t>
            </a:r>
          </a:p>
          <a:p>
            <a:endParaRPr lang="en-US" sz="800" dirty="0"/>
          </a:p>
          <a:p>
            <a:r>
              <a:rPr lang="en-US" dirty="0"/>
              <a:t>Amy Gendron, RHIT, CCS</a:t>
            </a:r>
          </a:p>
          <a:p>
            <a:r>
              <a:rPr lang="en-US" dirty="0"/>
              <a:t>Director, Clinical and Regulatory Compliance</a:t>
            </a:r>
          </a:p>
          <a:p>
            <a:endParaRPr lang="en-US" dirty="0"/>
          </a:p>
          <a:p>
            <a:r>
              <a:rPr lang="en-US" dirty="0"/>
              <a:t>Karen Miska</a:t>
            </a:r>
          </a:p>
          <a:p>
            <a:r>
              <a:rPr lang="en-US" dirty="0"/>
              <a:t>Revenue Excellence – Revenue Integrity Director</a:t>
            </a:r>
          </a:p>
        </p:txBody>
      </p:sp>
      <p:sp>
        <p:nvSpPr>
          <p:cNvPr id="4" name="Title 3"/>
          <p:cNvSpPr>
            <a:spLocks noGrp="1"/>
          </p:cNvSpPr>
          <p:nvPr>
            <p:ph type="ctrTitle"/>
          </p:nvPr>
        </p:nvSpPr>
        <p:spPr>
          <a:xfrm>
            <a:off x="282584" y="1310485"/>
            <a:ext cx="8580061" cy="1261265"/>
          </a:xfrm>
        </p:spPr>
        <p:txBody>
          <a:bodyPr/>
          <a:lstStyle/>
          <a:p>
            <a:r>
              <a:rPr lang="en-US" dirty="0"/>
              <a:t>COVID-19  Interim Final Rule 3/30/2020</a:t>
            </a:r>
            <a:br>
              <a:rPr lang="en-US" dirty="0"/>
            </a:br>
            <a:r>
              <a:rPr lang="en-US" dirty="0"/>
              <a:t>Effective March 1</a:t>
            </a:r>
            <a:r>
              <a:rPr lang="en-US" baseline="30000" dirty="0"/>
              <a:t>st</a:t>
            </a:r>
            <a:r>
              <a:rPr lang="en-US" dirty="0"/>
              <a:t>, 2020</a:t>
            </a:r>
          </a:p>
        </p:txBody>
      </p:sp>
    </p:spTree>
    <p:extLst>
      <p:ext uri="{BB962C8B-B14F-4D97-AF65-F5344CB8AC3E}">
        <p14:creationId xmlns:p14="http://schemas.microsoft.com/office/powerpoint/2010/main" val="2344569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8A0265-FC3F-473B-8BAF-7FD1ABC005B8}"/>
              </a:ext>
            </a:extLst>
          </p:cNvPr>
          <p:cNvSpPr>
            <a:spLocks noGrp="1"/>
          </p:cNvSpPr>
          <p:nvPr>
            <p:ph sz="quarter" idx="12"/>
          </p:nvPr>
        </p:nvSpPr>
        <p:spPr/>
        <p:txBody>
          <a:bodyPr>
            <a:normAutofit fontScale="92500"/>
          </a:bodyPr>
          <a:lstStyle/>
          <a:p>
            <a:r>
              <a:rPr lang="en-US" dirty="0"/>
              <a:t>Physicians, nurse practitioners, and physician assistants should use codes 99441—99443</a:t>
            </a:r>
          </a:p>
          <a:p>
            <a:r>
              <a:rPr lang="en-US" dirty="0"/>
              <a:t>Other qualified health care professionals who may bill Medicare for their services, are </a:t>
            </a:r>
            <a:r>
              <a:rPr lang="en-US" u="sng" dirty="0"/>
              <a:t>private practice </a:t>
            </a:r>
            <a:r>
              <a:rPr lang="en-US" dirty="0"/>
              <a:t>registered dieticians, social workers, speech language pathologists and physical and occupational therapists should use codes 98966—98968</a:t>
            </a:r>
          </a:p>
          <a:p>
            <a:pPr lvl="1"/>
            <a:r>
              <a:rPr lang="en-US" dirty="0"/>
              <a:t>Must be enrolled with Medicare as a Provider</a:t>
            </a:r>
          </a:p>
          <a:p>
            <a:pPr lvl="1"/>
            <a:r>
              <a:rPr lang="en-US" dirty="0"/>
              <a:t>Services performed must be billed on a CMS-1500</a:t>
            </a:r>
          </a:p>
          <a:p>
            <a:pPr marL="344488" lvl="1" indent="0">
              <a:buNone/>
            </a:pPr>
            <a:r>
              <a:rPr lang="en-US" dirty="0">
                <a:solidFill>
                  <a:srgbClr val="FF0000"/>
                </a:solidFill>
              </a:rPr>
              <a:t>Do not use POS 02 or modifier CR or 95 with these services</a:t>
            </a:r>
          </a:p>
          <a:p>
            <a:pPr marL="344488" lvl="1"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659C9129-8340-4864-93A4-764D2B27B08B}"/>
              </a:ext>
            </a:extLst>
          </p:cNvPr>
          <p:cNvSpPr>
            <a:spLocks noGrp="1"/>
          </p:cNvSpPr>
          <p:nvPr>
            <p:ph type="title"/>
          </p:nvPr>
        </p:nvSpPr>
        <p:spPr/>
        <p:txBody>
          <a:bodyPr/>
          <a:lstStyle/>
          <a:p>
            <a:r>
              <a:rPr lang="en-US" dirty="0"/>
              <a:t>Telephone E/M Services Cont.</a:t>
            </a:r>
            <a:br>
              <a:rPr lang="en-US" dirty="0"/>
            </a:br>
            <a:endParaRPr lang="en-US" dirty="0"/>
          </a:p>
        </p:txBody>
      </p:sp>
      <p:sp>
        <p:nvSpPr>
          <p:cNvPr id="4" name="Footer Placeholder 3">
            <a:extLst>
              <a:ext uri="{FF2B5EF4-FFF2-40B4-BE49-F238E27FC236}">
                <a16:creationId xmlns:a16="http://schemas.microsoft.com/office/drawing/2014/main" id="{FD4C3D49-3E83-4B0A-B29B-5B78BF566135}"/>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ADDDCA3-D2F4-4DB1-A2B2-43DA7401753A}"/>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52455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835832-0171-45AD-80A9-01BEDEE79E73}"/>
              </a:ext>
            </a:extLst>
          </p:cNvPr>
          <p:cNvSpPr>
            <a:spLocks noGrp="1"/>
          </p:cNvSpPr>
          <p:nvPr>
            <p:ph sz="quarter" idx="12"/>
          </p:nvPr>
        </p:nvSpPr>
        <p:spPr>
          <a:xfrm>
            <a:off x="393407" y="999054"/>
            <a:ext cx="8401187" cy="3601521"/>
          </a:xfrm>
        </p:spPr>
        <p:txBody>
          <a:bodyPr>
            <a:normAutofit fontScale="92500" lnSpcReduction="20000"/>
          </a:bodyPr>
          <a:lstStyle/>
          <a:p>
            <a:r>
              <a:rPr lang="en-US" dirty="0"/>
              <a:t>Physician Reimbursement Changes</a:t>
            </a:r>
          </a:p>
          <a:p>
            <a:pPr lvl="1"/>
            <a:r>
              <a:rPr lang="en-US" dirty="0"/>
              <a:t>Facility Rate-Office </a:t>
            </a:r>
          </a:p>
          <a:p>
            <a:pPr lvl="1"/>
            <a:r>
              <a:rPr lang="en-US" dirty="0">
                <a:solidFill>
                  <a:srgbClr val="FF0000"/>
                </a:solidFill>
              </a:rPr>
              <a:t>Non-Facility Rate</a:t>
            </a:r>
            <a:r>
              <a:rPr lang="en-US" dirty="0"/>
              <a:t>-Outpatient Clinic/Hospital</a:t>
            </a:r>
          </a:p>
          <a:p>
            <a:pPr lvl="2"/>
            <a:r>
              <a:rPr lang="en-US" dirty="0"/>
              <a:t>CMS wants to reimburse as if services were provided face to face</a:t>
            </a:r>
          </a:p>
          <a:p>
            <a:pPr lvl="1"/>
            <a:r>
              <a:rPr lang="en-US" dirty="0"/>
              <a:t>Currently POS-02 for telehealth-</a:t>
            </a:r>
            <a:r>
              <a:rPr lang="en-US" dirty="0">
                <a:solidFill>
                  <a:srgbClr val="FF0000"/>
                </a:solidFill>
              </a:rPr>
              <a:t>Stop using 02</a:t>
            </a:r>
            <a:endParaRPr lang="en-US" dirty="0"/>
          </a:p>
          <a:p>
            <a:pPr lvl="1"/>
            <a:r>
              <a:rPr lang="en-US" dirty="0"/>
              <a:t>Telehealth services can be furnished to a patient wherever they are located (such as patients home)</a:t>
            </a:r>
          </a:p>
          <a:p>
            <a:pPr lvl="1"/>
            <a:r>
              <a:rPr lang="en-US" dirty="0">
                <a:solidFill>
                  <a:srgbClr val="FF0000"/>
                </a:solidFill>
              </a:rPr>
              <a:t>Bill with place of service that would have been used if the visit had been furnished in person (e.g., POS  11, 19, 22)</a:t>
            </a:r>
          </a:p>
          <a:p>
            <a:pPr lvl="1"/>
            <a:r>
              <a:rPr lang="en-US" dirty="0">
                <a:solidFill>
                  <a:srgbClr val="FF0000"/>
                </a:solidFill>
              </a:rPr>
              <a:t>Use modifier 95 on each claim line to identify services provided via telehealth</a:t>
            </a:r>
          </a:p>
        </p:txBody>
      </p:sp>
      <p:sp>
        <p:nvSpPr>
          <p:cNvPr id="3" name="Title 2">
            <a:extLst>
              <a:ext uri="{FF2B5EF4-FFF2-40B4-BE49-F238E27FC236}">
                <a16:creationId xmlns:a16="http://schemas.microsoft.com/office/drawing/2014/main" id="{09EDB995-4D03-4E42-A916-90B8B92C0F87}"/>
              </a:ext>
            </a:extLst>
          </p:cNvPr>
          <p:cNvSpPr>
            <a:spLocks noGrp="1"/>
          </p:cNvSpPr>
          <p:nvPr>
            <p:ph type="title"/>
          </p:nvPr>
        </p:nvSpPr>
        <p:spPr/>
        <p:txBody>
          <a:bodyPr/>
          <a:lstStyle/>
          <a:p>
            <a:r>
              <a:rPr lang="en-US" dirty="0"/>
              <a:t>Telehealth-Site of Service</a:t>
            </a:r>
          </a:p>
        </p:txBody>
      </p:sp>
      <p:sp>
        <p:nvSpPr>
          <p:cNvPr id="4" name="Footer Placeholder 3">
            <a:extLst>
              <a:ext uri="{FF2B5EF4-FFF2-40B4-BE49-F238E27FC236}">
                <a16:creationId xmlns:a16="http://schemas.microsoft.com/office/drawing/2014/main" id="{8B2D2D86-EA63-41CF-B256-99A83B59B266}"/>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0BF46484-9CF7-4D5A-AF49-3861BD97723F}"/>
              </a:ext>
            </a:extLst>
          </p:cNvPr>
          <p:cNvSpPr>
            <a:spLocks noGrp="1"/>
          </p:cNvSpPr>
          <p:nvPr>
            <p:ph type="sldNum" sz="quarter" idx="4"/>
          </p:nvPr>
        </p:nvSpPr>
        <p:spPr/>
        <p:txBody>
          <a:bodyPr/>
          <a:lstStyle/>
          <a:p>
            <a:fld id="{489F9553-C816-6842-8939-EE75ECF7EB2B}" type="slidenum">
              <a:rPr lang="en-US" smtClean="0"/>
              <a:pPr/>
              <a:t>11</a:t>
            </a:fld>
            <a:endParaRPr lang="en-US" dirty="0"/>
          </a:p>
        </p:txBody>
      </p:sp>
    </p:spTree>
    <p:extLst>
      <p:ext uri="{BB962C8B-B14F-4D97-AF65-F5344CB8AC3E}">
        <p14:creationId xmlns:p14="http://schemas.microsoft.com/office/powerpoint/2010/main" val="118036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3C5BCD-AA54-4683-BB17-84CD14A7AA67}"/>
              </a:ext>
            </a:extLst>
          </p:cNvPr>
          <p:cNvSpPr>
            <a:spLocks noGrp="1"/>
          </p:cNvSpPr>
          <p:nvPr>
            <p:ph sz="quarter" idx="12"/>
          </p:nvPr>
        </p:nvSpPr>
        <p:spPr/>
        <p:txBody>
          <a:bodyPr/>
          <a:lstStyle/>
          <a:p>
            <a:r>
              <a:rPr lang="en-US" dirty="0">
                <a:solidFill>
                  <a:srgbClr val="FF0000"/>
                </a:solidFill>
              </a:rPr>
              <a:t>99091, 99453, 99454, 99457, 99458, 99473, 99474</a:t>
            </a:r>
          </a:p>
          <a:p>
            <a:r>
              <a:rPr lang="en-US" dirty="0"/>
              <a:t>Furnished to </a:t>
            </a:r>
            <a:r>
              <a:rPr lang="en-US" b="1" dirty="0"/>
              <a:t>new</a:t>
            </a:r>
            <a:r>
              <a:rPr lang="en-US" dirty="0"/>
              <a:t> and established patients (was established patients only)</a:t>
            </a:r>
          </a:p>
          <a:p>
            <a:r>
              <a:rPr lang="en-US" dirty="0"/>
              <a:t>Remote monitoring can be used for patient with acute and/or chronic conditions (HTN, Diabetes, COPD)</a:t>
            </a:r>
          </a:p>
          <a:p>
            <a:r>
              <a:rPr lang="en-US" dirty="0"/>
              <a:t>Verbal consent from the patient required, once annually</a:t>
            </a:r>
          </a:p>
        </p:txBody>
      </p:sp>
      <p:sp>
        <p:nvSpPr>
          <p:cNvPr id="3" name="Title 2">
            <a:extLst>
              <a:ext uri="{FF2B5EF4-FFF2-40B4-BE49-F238E27FC236}">
                <a16:creationId xmlns:a16="http://schemas.microsoft.com/office/drawing/2014/main" id="{90670AD3-5A31-4B09-AAD6-7D24368B47C8}"/>
              </a:ext>
            </a:extLst>
          </p:cNvPr>
          <p:cNvSpPr>
            <a:spLocks noGrp="1"/>
          </p:cNvSpPr>
          <p:nvPr>
            <p:ph type="title"/>
          </p:nvPr>
        </p:nvSpPr>
        <p:spPr/>
        <p:txBody>
          <a:bodyPr/>
          <a:lstStyle/>
          <a:p>
            <a:r>
              <a:rPr lang="en-US" dirty="0"/>
              <a:t>Remote Monitoring</a:t>
            </a:r>
          </a:p>
        </p:txBody>
      </p:sp>
      <p:sp>
        <p:nvSpPr>
          <p:cNvPr id="4" name="Footer Placeholder 3">
            <a:extLst>
              <a:ext uri="{FF2B5EF4-FFF2-40B4-BE49-F238E27FC236}">
                <a16:creationId xmlns:a16="http://schemas.microsoft.com/office/drawing/2014/main" id="{8265EB82-409F-42DF-AF86-4375DBBF093C}"/>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F6796323-D271-47B1-9426-84A7479B5FCF}"/>
              </a:ext>
            </a:extLst>
          </p:cNvPr>
          <p:cNvSpPr>
            <a:spLocks noGrp="1"/>
          </p:cNvSpPr>
          <p:nvPr>
            <p:ph type="sldNum" sz="quarter" idx="4"/>
          </p:nvPr>
        </p:nvSpPr>
        <p:spPr/>
        <p:txBody>
          <a:bodyPr/>
          <a:lstStyle/>
          <a:p>
            <a:fld id="{489F9553-C816-6842-8939-EE75ECF7EB2B}" type="slidenum">
              <a:rPr lang="en-US" smtClean="0"/>
              <a:pPr/>
              <a:t>12</a:t>
            </a:fld>
            <a:endParaRPr lang="en-US" dirty="0"/>
          </a:p>
        </p:txBody>
      </p:sp>
    </p:spTree>
    <p:extLst>
      <p:ext uri="{BB962C8B-B14F-4D97-AF65-F5344CB8AC3E}">
        <p14:creationId xmlns:p14="http://schemas.microsoft.com/office/powerpoint/2010/main" val="2538541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30CD5-887D-4133-8688-F4B017638DE0}"/>
              </a:ext>
            </a:extLst>
          </p:cNvPr>
          <p:cNvSpPr>
            <a:spLocks noGrp="1"/>
          </p:cNvSpPr>
          <p:nvPr>
            <p:ph sz="quarter" idx="12"/>
          </p:nvPr>
        </p:nvSpPr>
        <p:spPr>
          <a:xfrm>
            <a:off x="393408" y="999054"/>
            <a:ext cx="8236688" cy="3601521"/>
          </a:xfrm>
        </p:spPr>
        <p:txBody>
          <a:bodyPr>
            <a:normAutofit/>
          </a:bodyPr>
          <a:lstStyle/>
          <a:p>
            <a:r>
              <a:rPr lang="en-US" dirty="0"/>
              <a:t>This may be obtained at the time of service or prior to the services</a:t>
            </a:r>
          </a:p>
          <a:p>
            <a:r>
              <a:rPr lang="en-US" dirty="0"/>
              <a:t>The waiver permits an annual consent for these services</a:t>
            </a:r>
          </a:p>
          <a:p>
            <a:r>
              <a:rPr lang="en-US" dirty="0"/>
              <a:t>Documented verbal consent is permitted during the emergency waiver</a:t>
            </a:r>
          </a:p>
          <a:p>
            <a:r>
              <a:rPr lang="en-US" dirty="0"/>
              <a:t>Documentation of consent can be performed by ancillary staff under general supervision and/or providers</a:t>
            </a:r>
          </a:p>
        </p:txBody>
      </p:sp>
      <p:sp>
        <p:nvSpPr>
          <p:cNvPr id="3" name="Title 2">
            <a:extLst>
              <a:ext uri="{FF2B5EF4-FFF2-40B4-BE49-F238E27FC236}">
                <a16:creationId xmlns:a16="http://schemas.microsoft.com/office/drawing/2014/main" id="{5FC0ACC6-C2F3-48A6-B87A-0FC1D3056AA2}"/>
              </a:ext>
            </a:extLst>
          </p:cNvPr>
          <p:cNvSpPr>
            <a:spLocks noGrp="1"/>
          </p:cNvSpPr>
          <p:nvPr>
            <p:ph type="title"/>
          </p:nvPr>
        </p:nvSpPr>
        <p:spPr/>
        <p:txBody>
          <a:bodyPr/>
          <a:lstStyle/>
          <a:p>
            <a:r>
              <a:rPr lang="en-US" dirty="0"/>
              <a:t>Patient Consent for Remote Services	</a:t>
            </a:r>
          </a:p>
        </p:txBody>
      </p:sp>
      <p:sp>
        <p:nvSpPr>
          <p:cNvPr id="4" name="Footer Placeholder 3">
            <a:extLst>
              <a:ext uri="{FF2B5EF4-FFF2-40B4-BE49-F238E27FC236}">
                <a16:creationId xmlns:a16="http://schemas.microsoft.com/office/drawing/2014/main" id="{B92357A3-F065-453C-9865-DDFFD7A260AC}"/>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9A2B68F-BAB5-49F4-9C6F-2260544E33F3}"/>
              </a:ext>
            </a:extLst>
          </p:cNvPr>
          <p:cNvSpPr>
            <a:spLocks noGrp="1"/>
          </p:cNvSpPr>
          <p:nvPr>
            <p:ph type="sldNum" sz="quarter" idx="4"/>
          </p:nvPr>
        </p:nvSpPr>
        <p:spPr/>
        <p:txBody>
          <a:bodyPr/>
          <a:lstStyle/>
          <a:p>
            <a:fld id="{489F9553-C816-6842-8939-EE75ECF7EB2B}" type="slidenum">
              <a:rPr lang="en-US" smtClean="0"/>
              <a:pPr/>
              <a:t>13</a:t>
            </a:fld>
            <a:endParaRPr lang="en-US" dirty="0"/>
          </a:p>
        </p:txBody>
      </p:sp>
    </p:spTree>
    <p:extLst>
      <p:ext uri="{BB962C8B-B14F-4D97-AF65-F5344CB8AC3E}">
        <p14:creationId xmlns:p14="http://schemas.microsoft.com/office/powerpoint/2010/main" val="2341230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71F121-84B6-4AE0-8417-DB8C3CAB5AC2}"/>
              </a:ext>
            </a:extLst>
          </p:cNvPr>
          <p:cNvSpPr>
            <a:spLocks noGrp="1"/>
          </p:cNvSpPr>
          <p:nvPr>
            <p:ph sz="quarter" idx="12"/>
          </p:nvPr>
        </p:nvSpPr>
        <p:spPr/>
        <p:txBody>
          <a:bodyPr>
            <a:normAutofit fontScale="92500" lnSpcReduction="20000"/>
          </a:bodyPr>
          <a:lstStyle/>
          <a:p>
            <a:r>
              <a:rPr lang="en-US" dirty="0"/>
              <a:t>On interim basis office/outpatient E/M code selection provided </a:t>
            </a:r>
            <a:r>
              <a:rPr lang="en-US" u="sng" dirty="0"/>
              <a:t>via telehealth </a:t>
            </a:r>
            <a:r>
              <a:rPr lang="en-US" dirty="0"/>
              <a:t>can be based on medical decision making (MDM) or time</a:t>
            </a:r>
          </a:p>
          <a:p>
            <a:pPr lvl="1"/>
            <a:r>
              <a:rPr lang="en-US" dirty="0"/>
              <a:t>CPT codes 99201-99215</a:t>
            </a:r>
          </a:p>
          <a:p>
            <a:pPr lvl="1"/>
            <a:r>
              <a:rPr lang="en-US" dirty="0"/>
              <a:t>Time is defined as all of the time associated with the E/M on the day of the encounter</a:t>
            </a:r>
          </a:p>
          <a:p>
            <a:pPr lvl="1"/>
            <a:r>
              <a:rPr lang="en-US" dirty="0"/>
              <a:t>Remove requirements associated with history and/or physical exam</a:t>
            </a:r>
          </a:p>
          <a:p>
            <a:pPr lvl="1"/>
            <a:r>
              <a:rPr lang="en-US" dirty="0"/>
              <a:t>Documentation should maintain quality and continuity of care</a:t>
            </a:r>
          </a:p>
          <a:p>
            <a:pPr lvl="1"/>
            <a:r>
              <a:rPr lang="en-US" dirty="0"/>
              <a:t>MDM “criteria”/current definition, 1995 &amp; 1997, remains the same</a:t>
            </a:r>
          </a:p>
        </p:txBody>
      </p:sp>
      <p:sp>
        <p:nvSpPr>
          <p:cNvPr id="3" name="Title 2">
            <a:extLst>
              <a:ext uri="{FF2B5EF4-FFF2-40B4-BE49-F238E27FC236}">
                <a16:creationId xmlns:a16="http://schemas.microsoft.com/office/drawing/2014/main" id="{F5DF0508-17CD-47DB-94C3-00F82167E3B4}"/>
              </a:ext>
            </a:extLst>
          </p:cNvPr>
          <p:cNvSpPr>
            <a:spLocks noGrp="1"/>
          </p:cNvSpPr>
          <p:nvPr>
            <p:ph type="title"/>
          </p:nvPr>
        </p:nvSpPr>
        <p:spPr>
          <a:xfrm>
            <a:off x="393408" y="345640"/>
            <a:ext cx="8586676" cy="498656"/>
          </a:xfrm>
        </p:spPr>
        <p:txBody>
          <a:bodyPr/>
          <a:lstStyle/>
          <a:p>
            <a:r>
              <a:rPr lang="en-US" dirty="0"/>
              <a:t>Office/Outpatient Evaluation &amp; Management Services</a:t>
            </a:r>
          </a:p>
        </p:txBody>
      </p:sp>
      <p:sp>
        <p:nvSpPr>
          <p:cNvPr id="4" name="Footer Placeholder 3">
            <a:extLst>
              <a:ext uri="{FF2B5EF4-FFF2-40B4-BE49-F238E27FC236}">
                <a16:creationId xmlns:a16="http://schemas.microsoft.com/office/drawing/2014/main" id="{7BD36FA8-958A-407F-B4F7-968E627D46C9}"/>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8943CBA1-3C45-425B-8590-DCA9CB295DF6}"/>
              </a:ext>
            </a:extLst>
          </p:cNvPr>
          <p:cNvSpPr>
            <a:spLocks noGrp="1"/>
          </p:cNvSpPr>
          <p:nvPr>
            <p:ph type="sldNum" sz="quarter" idx="4"/>
          </p:nvPr>
        </p:nvSpPr>
        <p:spPr/>
        <p:txBody>
          <a:bodyPr/>
          <a:lstStyle/>
          <a:p>
            <a:fld id="{489F9553-C816-6842-8939-EE75ECF7EB2B}" type="slidenum">
              <a:rPr lang="en-US" smtClean="0"/>
              <a:pPr/>
              <a:t>14</a:t>
            </a:fld>
            <a:endParaRPr lang="en-US" dirty="0"/>
          </a:p>
        </p:txBody>
      </p:sp>
    </p:spTree>
    <p:extLst>
      <p:ext uri="{BB962C8B-B14F-4D97-AF65-F5344CB8AC3E}">
        <p14:creationId xmlns:p14="http://schemas.microsoft.com/office/powerpoint/2010/main" val="1347982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692579-A26C-4024-85D7-C7406EF24827}"/>
              </a:ext>
            </a:extLst>
          </p:cNvPr>
          <p:cNvSpPr>
            <a:spLocks noGrp="1"/>
          </p:cNvSpPr>
          <p:nvPr>
            <p:ph sz="quarter" idx="12"/>
          </p:nvPr>
        </p:nvSpPr>
        <p:spPr/>
        <p:txBody>
          <a:bodyPr>
            <a:normAutofit fontScale="92500" lnSpcReduction="20000"/>
          </a:bodyPr>
          <a:lstStyle/>
          <a:p>
            <a:r>
              <a:rPr lang="en-US" dirty="0"/>
              <a:t>Distant Site Practitioners, under section 1834(m) Act does not include physical therapists, occupational therapists, or speech-language pathologists</a:t>
            </a:r>
          </a:p>
          <a:p>
            <a:r>
              <a:rPr lang="en-US" dirty="0"/>
              <a:t>Further interpreted to mean that services provided by PT, OT and SLPs will not be considered for payment when provided via telehealth (pg. 35 interim final rule)</a:t>
            </a:r>
          </a:p>
          <a:p>
            <a:r>
              <a:rPr lang="en-US" dirty="0"/>
              <a:t>The following list of services, utilizing telehealth, must be provided by a physician or advance practice provider, for payment</a:t>
            </a:r>
          </a:p>
          <a:p>
            <a:pPr lvl="1"/>
            <a:r>
              <a:rPr lang="en-US" dirty="0"/>
              <a:t>(97161-97168, 97110, 97112, 97116, 97535, 97750, 97755, 97760, 97761, 92521-92524, 92507)</a:t>
            </a:r>
          </a:p>
        </p:txBody>
      </p:sp>
      <p:sp>
        <p:nvSpPr>
          <p:cNvPr id="3" name="Title 2">
            <a:extLst>
              <a:ext uri="{FF2B5EF4-FFF2-40B4-BE49-F238E27FC236}">
                <a16:creationId xmlns:a16="http://schemas.microsoft.com/office/drawing/2014/main" id="{07CC5173-079C-4C10-8A70-697A6E235752}"/>
              </a:ext>
            </a:extLst>
          </p:cNvPr>
          <p:cNvSpPr>
            <a:spLocks noGrp="1"/>
          </p:cNvSpPr>
          <p:nvPr>
            <p:ph type="title"/>
          </p:nvPr>
        </p:nvSpPr>
        <p:spPr/>
        <p:txBody>
          <a:bodyPr/>
          <a:lstStyle/>
          <a:p>
            <a:r>
              <a:rPr lang="en-US" dirty="0"/>
              <a:t>PT, OT, Speech Pathologists “Telehealth”</a:t>
            </a:r>
          </a:p>
        </p:txBody>
      </p:sp>
      <p:sp>
        <p:nvSpPr>
          <p:cNvPr id="4" name="Footer Placeholder 3">
            <a:extLst>
              <a:ext uri="{FF2B5EF4-FFF2-40B4-BE49-F238E27FC236}">
                <a16:creationId xmlns:a16="http://schemas.microsoft.com/office/drawing/2014/main" id="{36BF6E5A-51F7-47AF-95EE-EA9A4A428B27}"/>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C70A0B04-7F67-49A1-824B-969E588CD28A}"/>
              </a:ext>
            </a:extLst>
          </p:cNvPr>
          <p:cNvSpPr>
            <a:spLocks noGrp="1"/>
          </p:cNvSpPr>
          <p:nvPr>
            <p:ph type="sldNum" sz="quarter" idx="4"/>
          </p:nvPr>
        </p:nvSpPr>
        <p:spPr/>
        <p:txBody>
          <a:bodyPr/>
          <a:lstStyle/>
          <a:p>
            <a:fld id="{489F9553-C816-6842-8939-EE75ECF7EB2B}" type="slidenum">
              <a:rPr lang="en-US" smtClean="0"/>
              <a:pPr/>
              <a:t>15</a:t>
            </a:fld>
            <a:endParaRPr lang="en-US" dirty="0"/>
          </a:p>
        </p:txBody>
      </p:sp>
    </p:spTree>
    <p:extLst>
      <p:ext uri="{BB962C8B-B14F-4D97-AF65-F5344CB8AC3E}">
        <p14:creationId xmlns:p14="http://schemas.microsoft.com/office/powerpoint/2010/main" val="694722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69296B-5DE2-4FEA-B88B-518FA1471971}"/>
              </a:ext>
            </a:extLst>
          </p:cNvPr>
          <p:cNvSpPr>
            <a:spLocks noGrp="1"/>
          </p:cNvSpPr>
          <p:nvPr>
            <p:ph sz="quarter" idx="12"/>
          </p:nvPr>
        </p:nvSpPr>
        <p:spPr/>
        <p:txBody>
          <a:bodyPr>
            <a:normAutofit lnSpcReduction="10000"/>
          </a:bodyPr>
          <a:lstStyle/>
          <a:p>
            <a:r>
              <a:rPr lang="en-US" u="sng" dirty="0"/>
              <a:t>Private practice </a:t>
            </a:r>
            <a:r>
              <a:rPr lang="en-US" dirty="0"/>
              <a:t>speech language pathologists and physical and occupational therapists should use codes 98966—98968 for telephone assessments; G2061 – G2063 for on-line digital by qualified non-physician E/M, G2010 – G2012 for virtual check-ins, to bill Medicare</a:t>
            </a:r>
          </a:p>
          <a:p>
            <a:pPr lvl="1"/>
            <a:r>
              <a:rPr lang="en-US" dirty="0"/>
              <a:t>Must be enrolled with Medicare as a Provider</a:t>
            </a:r>
          </a:p>
          <a:p>
            <a:pPr lvl="1"/>
            <a:r>
              <a:rPr lang="en-US" dirty="0"/>
              <a:t>Services performed must be billed on a CMS-1500</a:t>
            </a:r>
          </a:p>
          <a:p>
            <a:pPr lvl="1"/>
            <a:r>
              <a:rPr lang="en-US" dirty="0"/>
              <a:t>Must use GO, GP, GN Modifiers, considered sometime therapy services</a:t>
            </a:r>
          </a:p>
          <a:p>
            <a:endParaRPr lang="en-US" dirty="0"/>
          </a:p>
        </p:txBody>
      </p:sp>
      <p:sp>
        <p:nvSpPr>
          <p:cNvPr id="3" name="Title 2">
            <a:extLst>
              <a:ext uri="{FF2B5EF4-FFF2-40B4-BE49-F238E27FC236}">
                <a16:creationId xmlns:a16="http://schemas.microsoft.com/office/drawing/2014/main" id="{D4C7B84D-99BD-4B75-884C-72C0C3732C3A}"/>
              </a:ext>
            </a:extLst>
          </p:cNvPr>
          <p:cNvSpPr>
            <a:spLocks noGrp="1"/>
          </p:cNvSpPr>
          <p:nvPr>
            <p:ph type="title"/>
          </p:nvPr>
        </p:nvSpPr>
        <p:spPr/>
        <p:txBody>
          <a:bodyPr/>
          <a:lstStyle/>
          <a:p>
            <a:r>
              <a:rPr lang="en-US" dirty="0"/>
              <a:t>Private Practice Providers of PT, OT, SLP</a:t>
            </a:r>
          </a:p>
        </p:txBody>
      </p:sp>
      <p:sp>
        <p:nvSpPr>
          <p:cNvPr id="4" name="Footer Placeholder 3">
            <a:extLst>
              <a:ext uri="{FF2B5EF4-FFF2-40B4-BE49-F238E27FC236}">
                <a16:creationId xmlns:a16="http://schemas.microsoft.com/office/drawing/2014/main" id="{E65D7A51-2BC4-4747-8A71-79BB9A7C425D}"/>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28BBA4D5-4B51-462A-B430-C6CDBA197F22}"/>
              </a:ext>
            </a:extLst>
          </p:cNvPr>
          <p:cNvSpPr>
            <a:spLocks noGrp="1"/>
          </p:cNvSpPr>
          <p:nvPr>
            <p:ph type="sldNum" sz="quarter" idx="4"/>
          </p:nvPr>
        </p:nvSpPr>
        <p:spPr/>
        <p:txBody>
          <a:bodyPr/>
          <a:lstStyle/>
          <a:p>
            <a:fld id="{489F9553-C816-6842-8939-EE75ECF7EB2B}" type="slidenum">
              <a:rPr lang="en-US" smtClean="0"/>
              <a:pPr/>
              <a:t>16</a:t>
            </a:fld>
            <a:endParaRPr lang="en-US" dirty="0"/>
          </a:p>
        </p:txBody>
      </p:sp>
    </p:spTree>
    <p:extLst>
      <p:ext uri="{BB962C8B-B14F-4D97-AF65-F5344CB8AC3E}">
        <p14:creationId xmlns:p14="http://schemas.microsoft.com/office/powerpoint/2010/main" val="1024302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F402D9-5B44-4233-B957-DE95981D14D1}"/>
              </a:ext>
            </a:extLst>
          </p:cNvPr>
          <p:cNvSpPr>
            <a:spLocks noGrp="1"/>
          </p:cNvSpPr>
          <p:nvPr>
            <p:ph sz="quarter" idx="12"/>
          </p:nvPr>
        </p:nvSpPr>
        <p:spPr/>
        <p:txBody>
          <a:bodyPr>
            <a:normAutofit fontScale="92500" lnSpcReduction="20000"/>
          </a:bodyPr>
          <a:lstStyle/>
          <a:p>
            <a:r>
              <a:rPr lang="en-US" dirty="0">
                <a:solidFill>
                  <a:srgbClr val="000000"/>
                </a:solidFill>
              </a:rPr>
              <a:t>The waivers currently exclude reimbursement for hospital outpatient therapeutic services via telehealth</a:t>
            </a:r>
          </a:p>
          <a:p>
            <a:r>
              <a:rPr lang="en-US" dirty="0">
                <a:solidFill>
                  <a:srgbClr val="000000"/>
                </a:solidFill>
              </a:rPr>
              <a:t>All of the instructions on slides 15 and 16 are for therapists enrolled as a Provider under Medicare and are billing on a CMS-1500</a:t>
            </a:r>
          </a:p>
          <a:p>
            <a:r>
              <a:rPr lang="en-US" dirty="0">
                <a:solidFill>
                  <a:srgbClr val="000000"/>
                </a:solidFill>
              </a:rPr>
              <a:t>Hospitals can refer to prior guidance issued by Incident Command, to continue providing services as applicable via telehealth and use Condition Code DR on UB-04. </a:t>
            </a:r>
            <a:r>
              <a:rPr lang="en-US" u="sng" dirty="0">
                <a:hlinkClick r:id="rId2"/>
              </a:rPr>
              <a:t>COVID-19 Telehealth Telemedicine Visits Technical and Professional Billing</a:t>
            </a:r>
            <a:endParaRPr lang="en-US" dirty="0"/>
          </a:p>
          <a:p>
            <a:pPr lvl="1"/>
            <a:r>
              <a:rPr lang="en-US" dirty="0">
                <a:solidFill>
                  <a:srgbClr val="000000"/>
                </a:solidFill>
              </a:rPr>
              <a:t>Document telehealth services thoroughly</a:t>
            </a:r>
          </a:p>
          <a:p>
            <a:endParaRPr lang="en-US" dirty="0">
              <a:solidFill>
                <a:srgbClr val="000000"/>
              </a:solidFill>
            </a:endParaRPr>
          </a:p>
          <a:p>
            <a:pPr marL="0" indent="0">
              <a:buNone/>
            </a:pPr>
            <a:endParaRPr lang="en-US" dirty="0"/>
          </a:p>
        </p:txBody>
      </p:sp>
      <p:sp>
        <p:nvSpPr>
          <p:cNvPr id="3" name="Title 2">
            <a:extLst>
              <a:ext uri="{FF2B5EF4-FFF2-40B4-BE49-F238E27FC236}">
                <a16:creationId xmlns:a16="http://schemas.microsoft.com/office/drawing/2014/main" id="{80089A4E-7C49-4F46-BFFA-57B5390D8D97}"/>
              </a:ext>
            </a:extLst>
          </p:cNvPr>
          <p:cNvSpPr>
            <a:spLocks noGrp="1"/>
          </p:cNvSpPr>
          <p:nvPr>
            <p:ph type="title"/>
          </p:nvPr>
        </p:nvSpPr>
        <p:spPr/>
        <p:txBody>
          <a:bodyPr/>
          <a:lstStyle/>
          <a:p>
            <a:r>
              <a:rPr lang="en-US" dirty="0"/>
              <a:t> Hospital Outpatient Therapy (PT, OT, SLPs)</a:t>
            </a:r>
          </a:p>
        </p:txBody>
      </p:sp>
      <p:sp>
        <p:nvSpPr>
          <p:cNvPr id="4" name="Footer Placeholder 3">
            <a:extLst>
              <a:ext uri="{FF2B5EF4-FFF2-40B4-BE49-F238E27FC236}">
                <a16:creationId xmlns:a16="http://schemas.microsoft.com/office/drawing/2014/main" id="{E891365E-8D88-4650-8E69-B7241E0B9CD9}"/>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84F29BF4-96F7-449C-A8C6-79A501CCCAA3}"/>
              </a:ext>
            </a:extLst>
          </p:cNvPr>
          <p:cNvSpPr>
            <a:spLocks noGrp="1"/>
          </p:cNvSpPr>
          <p:nvPr>
            <p:ph type="sldNum" sz="quarter" idx="4"/>
          </p:nvPr>
        </p:nvSpPr>
        <p:spPr/>
        <p:txBody>
          <a:bodyPr/>
          <a:lstStyle/>
          <a:p>
            <a:fld id="{489F9553-C816-6842-8939-EE75ECF7EB2B}" type="slidenum">
              <a:rPr lang="en-US" smtClean="0"/>
              <a:pPr/>
              <a:t>17</a:t>
            </a:fld>
            <a:endParaRPr lang="en-US" dirty="0"/>
          </a:p>
        </p:txBody>
      </p:sp>
    </p:spTree>
    <p:extLst>
      <p:ext uri="{BB962C8B-B14F-4D97-AF65-F5344CB8AC3E}">
        <p14:creationId xmlns:p14="http://schemas.microsoft.com/office/powerpoint/2010/main" val="3944053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69296B-5DE2-4FEA-B88B-518FA1471971}"/>
              </a:ext>
            </a:extLst>
          </p:cNvPr>
          <p:cNvSpPr>
            <a:spLocks noGrp="1"/>
          </p:cNvSpPr>
          <p:nvPr>
            <p:ph sz="quarter" idx="12"/>
          </p:nvPr>
        </p:nvSpPr>
        <p:spPr>
          <a:xfrm>
            <a:off x="276045" y="999054"/>
            <a:ext cx="8867955" cy="3601521"/>
          </a:xfrm>
        </p:spPr>
        <p:txBody>
          <a:bodyPr>
            <a:normAutofit lnSpcReduction="10000"/>
          </a:bodyPr>
          <a:lstStyle/>
          <a:p>
            <a:r>
              <a:rPr lang="en-US" u="sng" dirty="0"/>
              <a:t>These private practice</a:t>
            </a:r>
            <a:r>
              <a:rPr lang="en-US" dirty="0"/>
              <a:t> licensed professionals should use codes;</a:t>
            </a:r>
          </a:p>
          <a:p>
            <a:pPr lvl="1"/>
            <a:r>
              <a:rPr lang="en-US" dirty="0"/>
              <a:t>98966—98968 Telephone assessments </a:t>
            </a:r>
          </a:p>
          <a:p>
            <a:pPr lvl="1"/>
            <a:r>
              <a:rPr lang="en-US" dirty="0"/>
              <a:t>G2061 – G2063 On-line digital E/M by qualified non-physician </a:t>
            </a:r>
          </a:p>
          <a:p>
            <a:pPr lvl="1"/>
            <a:r>
              <a:rPr lang="en-US" dirty="0"/>
              <a:t> G2010 – G2012 Virtual check-ins </a:t>
            </a:r>
          </a:p>
          <a:p>
            <a:pPr lvl="1"/>
            <a:r>
              <a:rPr lang="en-US" dirty="0"/>
              <a:t>To bill </a:t>
            </a:r>
            <a:r>
              <a:rPr lang="en-US"/>
              <a:t>Medicare clinician must </a:t>
            </a:r>
            <a:r>
              <a:rPr lang="en-US" dirty="0"/>
              <a:t>be enrolled with Medicare as a provider</a:t>
            </a:r>
          </a:p>
          <a:p>
            <a:pPr lvl="1"/>
            <a:r>
              <a:rPr lang="en-US" dirty="0"/>
              <a:t>Services performed must be billed on a CMS-1500</a:t>
            </a:r>
          </a:p>
          <a:p>
            <a:endParaRPr lang="en-US" dirty="0"/>
          </a:p>
        </p:txBody>
      </p:sp>
      <p:sp>
        <p:nvSpPr>
          <p:cNvPr id="3" name="Title 2">
            <a:extLst>
              <a:ext uri="{FF2B5EF4-FFF2-40B4-BE49-F238E27FC236}">
                <a16:creationId xmlns:a16="http://schemas.microsoft.com/office/drawing/2014/main" id="{D4C7B84D-99BD-4B75-884C-72C0C3732C3A}"/>
              </a:ext>
            </a:extLst>
          </p:cNvPr>
          <p:cNvSpPr>
            <a:spLocks noGrp="1"/>
          </p:cNvSpPr>
          <p:nvPr>
            <p:ph type="title"/>
          </p:nvPr>
        </p:nvSpPr>
        <p:spPr/>
        <p:txBody>
          <a:bodyPr/>
          <a:lstStyle/>
          <a:p>
            <a:r>
              <a:rPr lang="en-US" dirty="0"/>
              <a:t>Private Practice Nutritionists, Social Workers and Clinical Psychologists</a:t>
            </a:r>
          </a:p>
        </p:txBody>
      </p:sp>
      <p:sp>
        <p:nvSpPr>
          <p:cNvPr id="4" name="Footer Placeholder 3">
            <a:extLst>
              <a:ext uri="{FF2B5EF4-FFF2-40B4-BE49-F238E27FC236}">
                <a16:creationId xmlns:a16="http://schemas.microsoft.com/office/drawing/2014/main" id="{E65D7A51-2BC4-4747-8A71-79BB9A7C425D}"/>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28BBA4D5-4B51-462A-B430-C6CDBA197F22}"/>
              </a:ext>
            </a:extLst>
          </p:cNvPr>
          <p:cNvSpPr>
            <a:spLocks noGrp="1"/>
          </p:cNvSpPr>
          <p:nvPr>
            <p:ph type="sldNum" sz="quarter" idx="4"/>
          </p:nvPr>
        </p:nvSpPr>
        <p:spPr/>
        <p:txBody>
          <a:bodyPr/>
          <a:lstStyle/>
          <a:p>
            <a:fld id="{489F9553-C816-6842-8939-EE75ECF7EB2B}" type="slidenum">
              <a:rPr lang="en-US" smtClean="0"/>
              <a:pPr/>
              <a:t>18</a:t>
            </a:fld>
            <a:endParaRPr lang="en-US" dirty="0"/>
          </a:p>
        </p:txBody>
      </p:sp>
    </p:spTree>
    <p:extLst>
      <p:ext uri="{BB962C8B-B14F-4D97-AF65-F5344CB8AC3E}">
        <p14:creationId xmlns:p14="http://schemas.microsoft.com/office/powerpoint/2010/main" val="2874022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A5AF2B-DFE7-4DB9-8773-AF4491AE202C}"/>
              </a:ext>
            </a:extLst>
          </p:cNvPr>
          <p:cNvSpPr>
            <a:spLocks noGrp="1"/>
          </p:cNvSpPr>
          <p:nvPr>
            <p:ph sz="quarter" idx="12"/>
          </p:nvPr>
        </p:nvSpPr>
        <p:spPr/>
        <p:txBody>
          <a:bodyPr/>
          <a:lstStyle/>
          <a:p>
            <a:r>
              <a:rPr lang="en-US" dirty="0"/>
              <a:t>The OIG issued a Policy Statement to notify physicians and other practitioners that they will not be subject to administrative sanctions for reducing or waiving any cost-sharing obligations to Federal health care program beneficiaries who may owe for telehealth services.</a:t>
            </a:r>
          </a:p>
        </p:txBody>
      </p:sp>
      <p:sp>
        <p:nvSpPr>
          <p:cNvPr id="3" name="Title 2">
            <a:extLst>
              <a:ext uri="{FF2B5EF4-FFF2-40B4-BE49-F238E27FC236}">
                <a16:creationId xmlns:a16="http://schemas.microsoft.com/office/drawing/2014/main" id="{D91A8C49-3EB6-4339-BE2E-FB499E1F5789}"/>
              </a:ext>
            </a:extLst>
          </p:cNvPr>
          <p:cNvSpPr>
            <a:spLocks noGrp="1"/>
          </p:cNvSpPr>
          <p:nvPr>
            <p:ph type="title"/>
          </p:nvPr>
        </p:nvSpPr>
        <p:spPr/>
        <p:txBody>
          <a:bodyPr/>
          <a:lstStyle/>
          <a:p>
            <a:r>
              <a:rPr lang="en-US" dirty="0"/>
              <a:t>Telehealth Cost Sharing</a:t>
            </a:r>
          </a:p>
        </p:txBody>
      </p:sp>
      <p:sp>
        <p:nvSpPr>
          <p:cNvPr id="4" name="Footer Placeholder 3">
            <a:extLst>
              <a:ext uri="{FF2B5EF4-FFF2-40B4-BE49-F238E27FC236}">
                <a16:creationId xmlns:a16="http://schemas.microsoft.com/office/drawing/2014/main" id="{6EB056FF-EC3C-48CE-B708-A72607B562FE}"/>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3036E964-2542-4259-92F3-4A92AA1242E6}"/>
              </a:ext>
            </a:extLst>
          </p:cNvPr>
          <p:cNvSpPr>
            <a:spLocks noGrp="1"/>
          </p:cNvSpPr>
          <p:nvPr>
            <p:ph type="sldNum" sz="quarter" idx="4"/>
          </p:nvPr>
        </p:nvSpPr>
        <p:spPr/>
        <p:txBody>
          <a:bodyPr/>
          <a:lstStyle/>
          <a:p>
            <a:fld id="{489F9553-C816-6842-8939-EE75ECF7EB2B}" type="slidenum">
              <a:rPr lang="en-US" smtClean="0"/>
              <a:pPr/>
              <a:t>19</a:t>
            </a:fld>
            <a:endParaRPr lang="en-US" dirty="0"/>
          </a:p>
        </p:txBody>
      </p:sp>
    </p:spTree>
    <p:extLst>
      <p:ext uri="{BB962C8B-B14F-4D97-AF65-F5344CB8AC3E}">
        <p14:creationId xmlns:p14="http://schemas.microsoft.com/office/powerpoint/2010/main" val="399885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BCC7-ECA6-4B9C-8FF8-4148ABF116E7}"/>
              </a:ext>
            </a:extLst>
          </p:cNvPr>
          <p:cNvSpPr>
            <a:spLocks noGrp="1"/>
          </p:cNvSpPr>
          <p:nvPr>
            <p:ph type="title"/>
          </p:nvPr>
        </p:nvSpPr>
        <p:spPr>
          <a:xfrm>
            <a:off x="464391" y="328932"/>
            <a:ext cx="6878945" cy="1046804"/>
          </a:xfrm>
        </p:spPr>
        <p:txBody>
          <a:bodyPr/>
          <a:lstStyle/>
          <a:p>
            <a:pPr algn="ctr"/>
            <a:r>
              <a:rPr lang="en-US" dirty="0"/>
              <a:t>“We all have the capacity to be a superhero.  In order to become one, you just have to find your unique power or ability and exploit it for the greater good.  The cape and mask are optional accessories, but a kind heart is essential”</a:t>
            </a:r>
            <a:br>
              <a:rPr lang="en-US" dirty="0"/>
            </a:br>
            <a:r>
              <a:rPr lang="en-US" dirty="0"/>
              <a:t>-Robert Clancy</a:t>
            </a:r>
          </a:p>
        </p:txBody>
      </p:sp>
      <p:sp>
        <p:nvSpPr>
          <p:cNvPr id="3" name="Footer Placeholder 2">
            <a:extLst>
              <a:ext uri="{FF2B5EF4-FFF2-40B4-BE49-F238E27FC236}">
                <a16:creationId xmlns:a16="http://schemas.microsoft.com/office/drawing/2014/main" id="{BE7175CE-37C8-45A9-B573-B70CA2840C3C}"/>
              </a:ext>
            </a:extLst>
          </p:cNvPr>
          <p:cNvSpPr>
            <a:spLocks noGrp="1"/>
          </p:cNvSpPr>
          <p:nvPr>
            <p:ph type="ftr" sz="quarter" idx="3"/>
          </p:nvPr>
        </p:nvSpPr>
        <p:spPr/>
        <p:txBody>
          <a:bodyPr/>
          <a:lstStyle/>
          <a:p>
            <a:r>
              <a:rPr lang="en-US" dirty="0"/>
              <a:t>©2019 Trinity Health</a:t>
            </a:r>
          </a:p>
        </p:txBody>
      </p:sp>
      <p:sp>
        <p:nvSpPr>
          <p:cNvPr id="4" name="Slide Number Placeholder 3">
            <a:extLst>
              <a:ext uri="{FF2B5EF4-FFF2-40B4-BE49-F238E27FC236}">
                <a16:creationId xmlns:a16="http://schemas.microsoft.com/office/drawing/2014/main" id="{ED984B92-F671-4131-BE9D-0B5AE4FB6474}"/>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623659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E04767-356F-4D85-B78A-345AAE92C93D}"/>
              </a:ext>
            </a:extLst>
          </p:cNvPr>
          <p:cNvSpPr>
            <a:spLocks noGrp="1"/>
          </p:cNvSpPr>
          <p:nvPr>
            <p:ph sz="quarter" idx="12"/>
          </p:nvPr>
        </p:nvSpPr>
        <p:spPr/>
        <p:txBody>
          <a:bodyPr>
            <a:normAutofit fontScale="92500" lnSpcReduction="10000"/>
          </a:bodyPr>
          <a:lstStyle/>
          <a:p>
            <a:r>
              <a:rPr lang="en-US" dirty="0"/>
              <a:t>Individual practitioners are to make their own decisions based on clinical judgement for supervision; </a:t>
            </a:r>
          </a:p>
          <a:p>
            <a:pPr lvl="1"/>
            <a:r>
              <a:rPr lang="en-US" dirty="0"/>
              <a:t>Direct Supervision may use “real-time interactive audio and video technology” (Facetime, Skype, etc.)</a:t>
            </a:r>
          </a:p>
          <a:p>
            <a:pPr lvl="1"/>
            <a:r>
              <a:rPr lang="en-US" dirty="0"/>
              <a:t>Contractual Arrangements included</a:t>
            </a:r>
          </a:p>
          <a:p>
            <a:pPr lvl="2"/>
            <a:r>
              <a:rPr lang="en-US" dirty="0"/>
              <a:t>Physician and a home health agency</a:t>
            </a:r>
          </a:p>
          <a:p>
            <a:pPr lvl="1"/>
            <a:r>
              <a:rPr lang="en-US" dirty="0"/>
              <a:t>Including supervision of diagnostic services</a:t>
            </a:r>
          </a:p>
          <a:p>
            <a:pPr lvl="2"/>
            <a:r>
              <a:rPr lang="en-US" dirty="0"/>
              <a:t>Hospital, on-campus or off-campus outpatient department</a:t>
            </a:r>
          </a:p>
          <a:p>
            <a:pPr lvl="1"/>
            <a:r>
              <a:rPr lang="en-US" dirty="0"/>
              <a:t>Pulmonary Rehabilitation, Cardiac Rehabilitation and intensive cardiac rehabilitation services-same as above.</a:t>
            </a:r>
          </a:p>
        </p:txBody>
      </p:sp>
      <p:sp>
        <p:nvSpPr>
          <p:cNvPr id="3" name="Title 2">
            <a:extLst>
              <a:ext uri="{FF2B5EF4-FFF2-40B4-BE49-F238E27FC236}">
                <a16:creationId xmlns:a16="http://schemas.microsoft.com/office/drawing/2014/main" id="{782992F9-17B8-4A55-9B50-D186E5E3AC47}"/>
              </a:ext>
            </a:extLst>
          </p:cNvPr>
          <p:cNvSpPr>
            <a:spLocks noGrp="1"/>
          </p:cNvSpPr>
          <p:nvPr>
            <p:ph type="title"/>
          </p:nvPr>
        </p:nvSpPr>
        <p:spPr/>
        <p:txBody>
          <a:bodyPr/>
          <a:lstStyle/>
          <a:p>
            <a:r>
              <a:rPr lang="en-US" dirty="0"/>
              <a:t>Supervision</a:t>
            </a:r>
          </a:p>
        </p:txBody>
      </p:sp>
      <p:sp>
        <p:nvSpPr>
          <p:cNvPr id="4" name="Footer Placeholder 3">
            <a:extLst>
              <a:ext uri="{FF2B5EF4-FFF2-40B4-BE49-F238E27FC236}">
                <a16:creationId xmlns:a16="http://schemas.microsoft.com/office/drawing/2014/main" id="{1503BEF6-103B-4CDA-8A07-4C12445B862E}"/>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623999B2-6702-4AFA-A1E1-375354AAA226}"/>
              </a:ext>
            </a:extLst>
          </p:cNvPr>
          <p:cNvSpPr>
            <a:spLocks noGrp="1"/>
          </p:cNvSpPr>
          <p:nvPr>
            <p:ph type="sldNum" sz="quarter" idx="4"/>
          </p:nvPr>
        </p:nvSpPr>
        <p:spPr/>
        <p:txBody>
          <a:bodyPr/>
          <a:lstStyle/>
          <a:p>
            <a:fld id="{489F9553-C816-6842-8939-EE75ECF7EB2B}" type="slidenum">
              <a:rPr lang="en-US" smtClean="0"/>
              <a:pPr/>
              <a:t>20</a:t>
            </a:fld>
            <a:endParaRPr lang="en-US" dirty="0"/>
          </a:p>
        </p:txBody>
      </p:sp>
    </p:spTree>
    <p:extLst>
      <p:ext uri="{BB962C8B-B14F-4D97-AF65-F5344CB8AC3E}">
        <p14:creationId xmlns:p14="http://schemas.microsoft.com/office/powerpoint/2010/main" val="4631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FB1970-DA8E-4617-A452-F1D86AB0109B}"/>
              </a:ext>
            </a:extLst>
          </p:cNvPr>
          <p:cNvSpPr>
            <a:spLocks noGrp="1"/>
          </p:cNvSpPr>
          <p:nvPr>
            <p:ph sz="quarter" idx="12"/>
          </p:nvPr>
        </p:nvSpPr>
        <p:spPr/>
        <p:txBody>
          <a:bodyPr>
            <a:normAutofit fontScale="92500" lnSpcReduction="10000"/>
          </a:bodyPr>
          <a:lstStyle/>
          <a:p>
            <a:r>
              <a:rPr lang="en-US" dirty="0"/>
              <a:t>The presence of the teaching physician can be met, at a minimum, through direct supervision by interactive telecommunications technology. GE &amp; GC modifier</a:t>
            </a:r>
          </a:p>
          <a:p>
            <a:pPr lvl="1"/>
            <a:r>
              <a:rPr lang="en-US" dirty="0"/>
              <a:t>Physician physical presence</a:t>
            </a:r>
          </a:p>
          <a:p>
            <a:pPr lvl="1"/>
            <a:r>
              <a:rPr lang="en-US" dirty="0"/>
              <a:t>Or present, direct supervision via interactive telecommunications technology during the key portion of the service</a:t>
            </a:r>
          </a:p>
          <a:p>
            <a:pPr lvl="1"/>
            <a:r>
              <a:rPr lang="en-US" dirty="0"/>
              <a:t>Diagnostic Radiology &amp; other diagnostic tests</a:t>
            </a:r>
          </a:p>
          <a:p>
            <a:pPr lvl="2"/>
            <a:r>
              <a:rPr lang="en-US" dirty="0"/>
              <a:t>TP must review residents interpretation</a:t>
            </a:r>
          </a:p>
          <a:p>
            <a:r>
              <a:rPr lang="en-US" dirty="0"/>
              <a:t>No changes to surgery, endoscopes, anesthesia</a:t>
            </a:r>
          </a:p>
        </p:txBody>
      </p:sp>
      <p:sp>
        <p:nvSpPr>
          <p:cNvPr id="3" name="Title 2">
            <a:extLst>
              <a:ext uri="{FF2B5EF4-FFF2-40B4-BE49-F238E27FC236}">
                <a16:creationId xmlns:a16="http://schemas.microsoft.com/office/drawing/2014/main" id="{1FC0CF41-9B9C-4FA0-9F37-9AF0145E533E}"/>
              </a:ext>
            </a:extLst>
          </p:cNvPr>
          <p:cNvSpPr>
            <a:spLocks noGrp="1"/>
          </p:cNvSpPr>
          <p:nvPr>
            <p:ph type="title"/>
          </p:nvPr>
        </p:nvSpPr>
        <p:spPr/>
        <p:txBody>
          <a:bodyPr/>
          <a:lstStyle/>
          <a:p>
            <a:r>
              <a:rPr lang="en-US" dirty="0"/>
              <a:t>Teaching Physician Supervision</a:t>
            </a:r>
          </a:p>
        </p:txBody>
      </p:sp>
      <p:sp>
        <p:nvSpPr>
          <p:cNvPr id="4" name="Footer Placeholder 3">
            <a:extLst>
              <a:ext uri="{FF2B5EF4-FFF2-40B4-BE49-F238E27FC236}">
                <a16:creationId xmlns:a16="http://schemas.microsoft.com/office/drawing/2014/main" id="{E5D5B8DD-5BF3-4E9B-9B78-883964AE6827}"/>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5B68E5E5-7D3D-448C-90CC-C2BFA8BF1D24}"/>
              </a:ext>
            </a:extLst>
          </p:cNvPr>
          <p:cNvSpPr>
            <a:spLocks noGrp="1"/>
          </p:cNvSpPr>
          <p:nvPr>
            <p:ph type="sldNum" sz="quarter" idx="4"/>
          </p:nvPr>
        </p:nvSpPr>
        <p:spPr/>
        <p:txBody>
          <a:bodyPr/>
          <a:lstStyle/>
          <a:p>
            <a:fld id="{489F9553-C816-6842-8939-EE75ECF7EB2B}" type="slidenum">
              <a:rPr lang="en-US" smtClean="0"/>
              <a:pPr/>
              <a:t>21</a:t>
            </a:fld>
            <a:endParaRPr lang="en-US" dirty="0"/>
          </a:p>
        </p:txBody>
      </p:sp>
    </p:spTree>
    <p:extLst>
      <p:ext uri="{BB962C8B-B14F-4D97-AF65-F5344CB8AC3E}">
        <p14:creationId xmlns:p14="http://schemas.microsoft.com/office/powerpoint/2010/main" val="1667311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68AC66-AFAE-4CB0-BA5C-0D52E3A7AA67}"/>
              </a:ext>
            </a:extLst>
          </p:cNvPr>
          <p:cNvSpPr>
            <a:spLocks noGrp="1"/>
          </p:cNvSpPr>
          <p:nvPr>
            <p:ph sz="quarter" idx="12"/>
          </p:nvPr>
        </p:nvSpPr>
        <p:spPr/>
        <p:txBody>
          <a:bodyPr/>
          <a:lstStyle/>
          <a:p>
            <a:r>
              <a:rPr lang="en-US" dirty="0"/>
              <a:t>Services of residents that are not related to their approved GME Programs and are performed in the inpatient setting of a hospital in which they have their training program are separately billable physician services</a:t>
            </a:r>
          </a:p>
          <a:p>
            <a:pPr lvl="1"/>
            <a:r>
              <a:rPr lang="en-US" dirty="0"/>
              <a:t>Resident is fully licensed to practice medicine, osteopathy, dentistry or podiatry by the state in which the services are performed and the services are not part of the approved GME program</a:t>
            </a:r>
          </a:p>
        </p:txBody>
      </p:sp>
      <p:sp>
        <p:nvSpPr>
          <p:cNvPr id="3" name="Title 2">
            <a:extLst>
              <a:ext uri="{FF2B5EF4-FFF2-40B4-BE49-F238E27FC236}">
                <a16:creationId xmlns:a16="http://schemas.microsoft.com/office/drawing/2014/main" id="{FB901FBA-CD2E-4B2A-AF1C-054F17968F32}"/>
              </a:ext>
            </a:extLst>
          </p:cNvPr>
          <p:cNvSpPr>
            <a:spLocks noGrp="1"/>
          </p:cNvSpPr>
          <p:nvPr>
            <p:ph type="title"/>
          </p:nvPr>
        </p:nvSpPr>
        <p:spPr/>
        <p:txBody>
          <a:bodyPr/>
          <a:lstStyle/>
          <a:p>
            <a:r>
              <a:rPr lang="en-US" dirty="0"/>
              <a:t>Moonlighting</a:t>
            </a:r>
          </a:p>
        </p:txBody>
      </p:sp>
      <p:sp>
        <p:nvSpPr>
          <p:cNvPr id="4" name="Footer Placeholder 3">
            <a:extLst>
              <a:ext uri="{FF2B5EF4-FFF2-40B4-BE49-F238E27FC236}">
                <a16:creationId xmlns:a16="http://schemas.microsoft.com/office/drawing/2014/main" id="{B2FB33C1-DA8C-4617-9E93-9C904117DE1C}"/>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4C7AC9E2-EE72-454A-AABB-9295A6D8E8EC}"/>
              </a:ext>
            </a:extLst>
          </p:cNvPr>
          <p:cNvSpPr>
            <a:spLocks noGrp="1"/>
          </p:cNvSpPr>
          <p:nvPr>
            <p:ph type="sldNum" sz="quarter" idx="4"/>
          </p:nvPr>
        </p:nvSpPr>
        <p:spPr/>
        <p:txBody>
          <a:bodyPr/>
          <a:lstStyle/>
          <a:p>
            <a:fld id="{489F9553-C816-6842-8939-EE75ECF7EB2B}" type="slidenum">
              <a:rPr lang="en-US" smtClean="0"/>
              <a:pPr/>
              <a:t>22</a:t>
            </a:fld>
            <a:endParaRPr lang="en-US" dirty="0"/>
          </a:p>
        </p:txBody>
      </p:sp>
    </p:spTree>
    <p:extLst>
      <p:ext uri="{BB962C8B-B14F-4D97-AF65-F5344CB8AC3E}">
        <p14:creationId xmlns:p14="http://schemas.microsoft.com/office/powerpoint/2010/main" val="2376794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BC75469-B66D-4694-AB05-71A4CAFD009E}"/>
              </a:ext>
            </a:extLst>
          </p:cNvPr>
          <p:cNvSpPr>
            <a:spLocks noGrp="1"/>
          </p:cNvSpPr>
          <p:nvPr>
            <p:ph type="title"/>
          </p:nvPr>
        </p:nvSpPr>
        <p:spPr>
          <a:xfrm>
            <a:off x="731677" y="852334"/>
            <a:ext cx="4487437" cy="1009604"/>
          </a:xfrm>
        </p:spPr>
        <p:txBody>
          <a:bodyPr/>
          <a:lstStyle/>
          <a:p>
            <a:r>
              <a:rPr lang="en-US" sz="3600" dirty="0"/>
              <a:t>Post-Acute Care</a:t>
            </a:r>
          </a:p>
        </p:txBody>
      </p:sp>
      <p:sp>
        <p:nvSpPr>
          <p:cNvPr id="4" name="Footer Placeholder 3">
            <a:extLst>
              <a:ext uri="{FF2B5EF4-FFF2-40B4-BE49-F238E27FC236}">
                <a16:creationId xmlns:a16="http://schemas.microsoft.com/office/drawing/2014/main" id="{0D59B838-F729-4564-999A-8594B9C731F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70023B1A-E6B8-4A90-B250-2B97BE298D60}"/>
              </a:ext>
            </a:extLst>
          </p:cNvPr>
          <p:cNvSpPr>
            <a:spLocks noGrp="1"/>
          </p:cNvSpPr>
          <p:nvPr>
            <p:ph type="sldNum" sz="quarter" idx="4"/>
          </p:nvPr>
        </p:nvSpPr>
        <p:spPr/>
        <p:txBody>
          <a:bodyPr/>
          <a:lstStyle/>
          <a:p>
            <a:fld id="{489F9553-C816-6842-8939-EE75ECF7EB2B}" type="slidenum">
              <a:rPr lang="en-US" smtClean="0"/>
              <a:pPr/>
              <a:t>23</a:t>
            </a:fld>
            <a:endParaRPr lang="en-US" dirty="0"/>
          </a:p>
        </p:txBody>
      </p:sp>
    </p:spTree>
    <p:extLst>
      <p:ext uri="{BB962C8B-B14F-4D97-AF65-F5344CB8AC3E}">
        <p14:creationId xmlns:p14="http://schemas.microsoft.com/office/powerpoint/2010/main" val="2808747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865790"/>
            <a:ext cx="8586676" cy="3918397"/>
          </a:xfrm>
        </p:spPr>
        <p:txBody>
          <a:bodyPr>
            <a:normAutofit fontScale="70000" lnSpcReduction="20000"/>
          </a:bodyPr>
          <a:lstStyle/>
          <a:p>
            <a:pPr marL="0" indent="0">
              <a:buNone/>
            </a:pPr>
            <a:r>
              <a:rPr lang="en-US" dirty="0"/>
              <a:t>A patient is considered “homebound” if it is medically contraindicated for the patient to leave the home.</a:t>
            </a:r>
          </a:p>
          <a:p>
            <a:r>
              <a:rPr lang="en-US" dirty="0"/>
              <a:t>A physician has determined that it is medically contraindicated for a beneficiary to leave the home due to he/she has a confirmed or suspected diagnosis COVID-19</a:t>
            </a:r>
          </a:p>
          <a:p>
            <a:r>
              <a:rPr lang="en-US" dirty="0"/>
              <a:t>Patient has a condition that may make the patient more susceptible to contracting COVID-19</a:t>
            </a:r>
          </a:p>
          <a:p>
            <a:r>
              <a:rPr lang="en-US" dirty="0"/>
              <a:t>CDC –older adults and individuals with serious underlying health conditions stay home.  Medicare is expecting that may Medicare beneficiaries would be “confined to the home”</a:t>
            </a:r>
          </a:p>
          <a:p>
            <a:r>
              <a:rPr lang="en-US" dirty="0"/>
              <a:t>Documentation is necessary to support the condition of the patient and why leaving the home is medically contraindicated</a:t>
            </a:r>
          </a:p>
          <a:p>
            <a:r>
              <a:rPr lang="en-US" dirty="0"/>
              <a:t>All other previous rules apply for home health care</a:t>
            </a:r>
          </a:p>
          <a:p>
            <a:r>
              <a:rPr lang="en-US" dirty="0"/>
              <a:t>Incorporate technology to achieve patient goals in the plan of care- pg. 66</a:t>
            </a:r>
          </a:p>
          <a:p>
            <a:pPr marL="0" lvl="0" indent="0">
              <a:buNone/>
            </a:pPr>
            <a:r>
              <a:rPr lang="en-US" sz="1900" dirty="0">
                <a:solidFill>
                  <a:srgbClr val="FF0000"/>
                </a:solidFill>
              </a:rPr>
              <a:t>A patient who is exercising “self-quarantine” for one’s own safety is not considered “confined to the home”, unless the physician certifies that it is medically contraindicated for the patient to leave the home</a:t>
            </a:r>
          </a:p>
          <a:p>
            <a:endParaRPr lang="en-US" dirty="0"/>
          </a:p>
          <a:p>
            <a:endParaRPr lang="en-US" dirty="0"/>
          </a:p>
        </p:txBody>
      </p:sp>
      <p:sp>
        <p:nvSpPr>
          <p:cNvPr id="3" name="Title 2"/>
          <p:cNvSpPr>
            <a:spLocks noGrp="1"/>
          </p:cNvSpPr>
          <p:nvPr>
            <p:ph type="title"/>
          </p:nvPr>
        </p:nvSpPr>
        <p:spPr>
          <a:xfrm>
            <a:off x="190062" y="226049"/>
            <a:ext cx="8586676" cy="498656"/>
          </a:xfrm>
        </p:spPr>
        <p:txBody>
          <a:bodyPr/>
          <a:lstStyle/>
          <a:p>
            <a:r>
              <a:rPr lang="en-US" dirty="0"/>
              <a:t>Homebound Status</a:t>
            </a:r>
          </a:p>
        </p:txBody>
      </p:sp>
      <p:sp>
        <p:nvSpPr>
          <p:cNvPr id="4" name="Footer Placeholder 3"/>
          <p:cNvSpPr>
            <a:spLocks noGrp="1"/>
          </p:cNvSpPr>
          <p:nvPr>
            <p:ph type="ftr" sz="quarter" idx="3"/>
          </p:nvPr>
        </p:nvSpPr>
        <p:spPr/>
        <p:txBody>
          <a:bodyPr/>
          <a:lstStyle/>
          <a:p>
            <a:r>
              <a:rPr lang="en-US" dirty="0"/>
              <a:t>©2019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24</a:t>
            </a:fld>
            <a:endParaRPr lang="en-US" dirty="0"/>
          </a:p>
        </p:txBody>
      </p:sp>
    </p:spTree>
    <p:extLst>
      <p:ext uri="{BB962C8B-B14F-4D97-AF65-F5344CB8AC3E}">
        <p14:creationId xmlns:p14="http://schemas.microsoft.com/office/powerpoint/2010/main" val="2938351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164D4D-356C-4159-9065-E93C2FCEC509}"/>
              </a:ext>
            </a:extLst>
          </p:cNvPr>
          <p:cNvSpPr>
            <a:spLocks noGrp="1"/>
          </p:cNvSpPr>
          <p:nvPr>
            <p:ph sz="quarter" idx="12"/>
          </p:nvPr>
        </p:nvSpPr>
        <p:spPr/>
        <p:txBody>
          <a:bodyPr>
            <a:normAutofit fontScale="92500" lnSpcReduction="20000"/>
          </a:bodyPr>
          <a:lstStyle/>
          <a:p>
            <a:pPr marL="0" indent="0">
              <a:buNone/>
            </a:pPr>
            <a:r>
              <a:rPr lang="en-US" dirty="0"/>
              <a:t>Telehealth is statutorily excluded as a benefit under Home Health</a:t>
            </a:r>
          </a:p>
          <a:p>
            <a:r>
              <a:rPr lang="en-US" dirty="0"/>
              <a:t>An In-person visit can be provided via telehealth, but the service would not be billable</a:t>
            </a:r>
          </a:p>
          <a:p>
            <a:pPr lvl="1"/>
            <a:r>
              <a:rPr lang="en-US" dirty="0"/>
              <a:t>Provider certification may be provided via telehealth </a:t>
            </a:r>
          </a:p>
          <a:p>
            <a:r>
              <a:rPr lang="en-US" dirty="0"/>
              <a:t>Telehealth visits must be ordered in the plan of care	</a:t>
            </a:r>
          </a:p>
          <a:p>
            <a:pPr lvl="1"/>
            <a:r>
              <a:rPr lang="en-US" dirty="0"/>
              <a:t>Example: 3 visits/week one, 2 in-person, 1 telehealth</a:t>
            </a:r>
          </a:p>
          <a:p>
            <a:pPr lvl="1"/>
            <a:r>
              <a:rPr lang="en-US" dirty="0"/>
              <a:t>Documentation must relate to how the service will assist in reaching patient goals</a:t>
            </a:r>
          </a:p>
          <a:p>
            <a:r>
              <a:rPr lang="en-US" dirty="0"/>
              <a:t>Costs can be reported via the cost report under A &amp; G, sections 5.01 – 5.19</a:t>
            </a:r>
          </a:p>
        </p:txBody>
      </p:sp>
      <p:sp>
        <p:nvSpPr>
          <p:cNvPr id="3" name="Title 2">
            <a:extLst>
              <a:ext uri="{FF2B5EF4-FFF2-40B4-BE49-F238E27FC236}">
                <a16:creationId xmlns:a16="http://schemas.microsoft.com/office/drawing/2014/main" id="{A7144C8E-531C-425C-B8C3-133FDD2316C8}"/>
              </a:ext>
            </a:extLst>
          </p:cNvPr>
          <p:cNvSpPr>
            <a:spLocks noGrp="1"/>
          </p:cNvSpPr>
          <p:nvPr>
            <p:ph type="title"/>
          </p:nvPr>
        </p:nvSpPr>
        <p:spPr/>
        <p:txBody>
          <a:bodyPr/>
          <a:lstStyle/>
          <a:p>
            <a:r>
              <a:rPr lang="en-US" dirty="0"/>
              <a:t>Home Health Telehealth Under Plan of Care</a:t>
            </a:r>
          </a:p>
        </p:txBody>
      </p:sp>
      <p:sp>
        <p:nvSpPr>
          <p:cNvPr id="4" name="Footer Placeholder 3">
            <a:extLst>
              <a:ext uri="{FF2B5EF4-FFF2-40B4-BE49-F238E27FC236}">
                <a16:creationId xmlns:a16="http://schemas.microsoft.com/office/drawing/2014/main" id="{F5500A8A-89AB-4504-B9F5-7C88DCE1F4DF}"/>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320BC39D-8D72-4B09-AEDA-4E8C23A11218}"/>
              </a:ext>
            </a:extLst>
          </p:cNvPr>
          <p:cNvSpPr>
            <a:spLocks noGrp="1"/>
          </p:cNvSpPr>
          <p:nvPr>
            <p:ph type="sldNum" sz="quarter" idx="4"/>
          </p:nvPr>
        </p:nvSpPr>
        <p:spPr/>
        <p:txBody>
          <a:bodyPr/>
          <a:lstStyle/>
          <a:p>
            <a:fld id="{489F9553-C816-6842-8939-EE75ECF7EB2B}" type="slidenum">
              <a:rPr lang="en-US" smtClean="0"/>
              <a:pPr/>
              <a:t>25</a:t>
            </a:fld>
            <a:endParaRPr lang="en-US" dirty="0"/>
          </a:p>
        </p:txBody>
      </p:sp>
    </p:spTree>
    <p:extLst>
      <p:ext uri="{BB962C8B-B14F-4D97-AF65-F5344CB8AC3E}">
        <p14:creationId xmlns:p14="http://schemas.microsoft.com/office/powerpoint/2010/main" val="597372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27002" y="828942"/>
            <a:ext cx="8586262" cy="4170348"/>
          </a:xfrm>
        </p:spPr>
        <p:txBody>
          <a:bodyPr>
            <a:normAutofit/>
          </a:bodyPr>
          <a:lstStyle/>
          <a:p>
            <a:r>
              <a:rPr lang="en-US" dirty="0"/>
              <a:t>Telecommunication</a:t>
            </a:r>
          </a:p>
          <a:p>
            <a:pPr lvl="1"/>
            <a:r>
              <a:rPr lang="en-US" dirty="0"/>
              <a:t>Costs can be reported as other patient care services using worksheet A, cost center line 46, or subscript of line 46 – 46.19, cost center code 4600-4619 and identifying cost center PHE for Covid-19</a:t>
            </a:r>
          </a:p>
          <a:p>
            <a:r>
              <a:rPr lang="en-US" dirty="0"/>
              <a:t>Provider recertification can be provided via telehealth</a:t>
            </a:r>
          </a:p>
          <a:p>
            <a:pPr marL="0" indent="0">
              <a:buNone/>
            </a:pPr>
            <a:endParaRPr lang="en-US" dirty="0"/>
          </a:p>
        </p:txBody>
      </p:sp>
      <p:sp>
        <p:nvSpPr>
          <p:cNvPr id="3" name="Title 2"/>
          <p:cNvSpPr>
            <a:spLocks noGrp="1"/>
          </p:cNvSpPr>
          <p:nvPr>
            <p:ph type="title"/>
          </p:nvPr>
        </p:nvSpPr>
        <p:spPr>
          <a:xfrm>
            <a:off x="327002" y="178582"/>
            <a:ext cx="8229600" cy="498656"/>
          </a:xfrm>
        </p:spPr>
        <p:txBody>
          <a:bodyPr/>
          <a:lstStyle/>
          <a:p>
            <a:r>
              <a:rPr lang="en-US" dirty="0"/>
              <a:t>Hospice</a:t>
            </a:r>
          </a:p>
        </p:txBody>
      </p:sp>
      <p:sp>
        <p:nvSpPr>
          <p:cNvPr id="4" name="Footer Placeholder 3"/>
          <p:cNvSpPr>
            <a:spLocks noGrp="1"/>
          </p:cNvSpPr>
          <p:nvPr>
            <p:ph type="ftr" sz="quarter" idx="3"/>
          </p:nvPr>
        </p:nvSpPr>
        <p:spPr/>
        <p:txBody>
          <a:bodyPr/>
          <a:lstStyle/>
          <a:p>
            <a:r>
              <a:rPr lang="en-US" dirty="0"/>
              <a:t>©2019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26</a:t>
            </a:fld>
            <a:endParaRPr lang="en-US" dirty="0"/>
          </a:p>
        </p:txBody>
      </p:sp>
    </p:spTree>
    <p:extLst>
      <p:ext uri="{BB962C8B-B14F-4D97-AF65-F5344CB8AC3E}">
        <p14:creationId xmlns:p14="http://schemas.microsoft.com/office/powerpoint/2010/main" val="1960442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C00A57-726F-46DA-A8EB-CC2507208CAE}"/>
              </a:ext>
            </a:extLst>
          </p:cNvPr>
          <p:cNvSpPr>
            <a:spLocks noGrp="1"/>
          </p:cNvSpPr>
          <p:nvPr>
            <p:ph sz="quarter" idx="12"/>
          </p:nvPr>
        </p:nvSpPr>
        <p:spPr>
          <a:xfrm>
            <a:off x="275063" y="999054"/>
            <a:ext cx="8616175" cy="3601521"/>
          </a:xfrm>
        </p:spPr>
        <p:txBody>
          <a:bodyPr>
            <a:normAutofit fontScale="92500" lnSpcReduction="20000"/>
          </a:bodyPr>
          <a:lstStyle/>
          <a:p>
            <a:r>
              <a:rPr lang="en-US" dirty="0"/>
              <a:t>Face to face assessments are allowable via telecommunications</a:t>
            </a:r>
          </a:p>
          <a:p>
            <a:r>
              <a:rPr lang="en-US" dirty="0"/>
              <a:t>Pre-admission screening assessment is still required</a:t>
            </a:r>
          </a:p>
          <a:p>
            <a:r>
              <a:rPr lang="en-US" dirty="0"/>
              <a:t>Post admission physician evaluation requirement has been waived during the PHE</a:t>
            </a:r>
          </a:p>
          <a:p>
            <a:r>
              <a:rPr lang="en-US" dirty="0"/>
              <a:t>3-Hour rule requirements are still in effect, but can be relaxed</a:t>
            </a:r>
          </a:p>
          <a:p>
            <a:pPr lvl="1"/>
            <a:r>
              <a:rPr lang="en-US" dirty="0"/>
              <a:t>“In cases where the rehab program is impacted by COVID-19, (example, due to staffing disruptions resulting from self-isolation, infection or other circumstances, related to the PHE).  The IRF should not feel obligated to meet the three hour rule but should instead make a note to this effect in the medical record.” (page 80).</a:t>
            </a:r>
          </a:p>
        </p:txBody>
      </p:sp>
      <p:sp>
        <p:nvSpPr>
          <p:cNvPr id="3" name="Title 2">
            <a:extLst>
              <a:ext uri="{FF2B5EF4-FFF2-40B4-BE49-F238E27FC236}">
                <a16:creationId xmlns:a16="http://schemas.microsoft.com/office/drawing/2014/main" id="{D6580464-0A5E-4B45-A360-22C617AEFC98}"/>
              </a:ext>
            </a:extLst>
          </p:cNvPr>
          <p:cNvSpPr>
            <a:spLocks noGrp="1"/>
          </p:cNvSpPr>
          <p:nvPr>
            <p:ph type="title"/>
          </p:nvPr>
        </p:nvSpPr>
        <p:spPr/>
        <p:txBody>
          <a:bodyPr/>
          <a:lstStyle/>
          <a:p>
            <a:r>
              <a:rPr lang="en-US" dirty="0"/>
              <a:t>Inpatient Rehabilitation Facilities</a:t>
            </a:r>
          </a:p>
        </p:txBody>
      </p:sp>
      <p:sp>
        <p:nvSpPr>
          <p:cNvPr id="4" name="Footer Placeholder 3">
            <a:extLst>
              <a:ext uri="{FF2B5EF4-FFF2-40B4-BE49-F238E27FC236}">
                <a16:creationId xmlns:a16="http://schemas.microsoft.com/office/drawing/2014/main" id="{EB78B645-6839-4757-824F-93D5773BE04F}"/>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E9B2199D-6234-4BD4-B0FE-43366B14C706}"/>
              </a:ext>
            </a:extLst>
          </p:cNvPr>
          <p:cNvSpPr>
            <a:spLocks noGrp="1"/>
          </p:cNvSpPr>
          <p:nvPr>
            <p:ph type="sldNum" sz="quarter" idx="4"/>
          </p:nvPr>
        </p:nvSpPr>
        <p:spPr/>
        <p:txBody>
          <a:bodyPr/>
          <a:lstStyle/>
          <a:p>
            <a:fld id="{489F9553-C816-6842-8939-EE75ECF7EB2B}" type="slidenum">
              <a:rPr lang="en-US" smtClean="0"/>
              <a:pPr/>
              <a:t>27</a:t>
            </a:fld>
            <a:endParaRPr lang="en-US" dirty="0"/>
          </a:p>
        </p:txBody>
      </p:sp>
    </p:spTree>
    <p:extLst>
      <p:ext uri="{BB962C8B-B14F-4D97-AF65-F5344CB8AC3E}">
        <p14:creationId xmlns:p14="http://schemas.microsoft.com/office/powerpoint/2010/main" val="36318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C4F3A7A-FE16-429F-82DC-A2DAA8075551}"/>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76414825-9AD3-4E1E-A091-7115FD3CAE91}"/>
              </a:ext>
            </a:extLst>
          </p:cNvPr>
          <p:cNvSpPr>
            <a:spLocks noGrp="1"/>
          </p:cNvSpPr>
          <p:nvPr>
            <p:ph type="sldNum" sz="quarter" idx="4"/>
          </p:nvPr>
        </p:nvSpPr>
        <p:spPr/>
        <p:txBody>
          <a:bodyPr/>
          <a:lstStyle/>
          <a:p>
            <a:fld id="{489F9553-C816-6842-8939-EE75ECF7EB2B}" type="slidenum">
              <a:rPr lang="en-US" smtClean="0"/>
              <a:pPr/>
              <a:t>28</a:t>
            </a:fld>
            <a:endParaRPr lang="en-US" dirty="0"/>
          </a:p>
        </p:txBody>
      </p:sp>
      <p:sp>
        <p:nvSpPr>
          <p:cNvPr id="6" name="Title 5">
            <a:extLst>
              <a:ext uri="{FF2B5EF4-FFF2-40B4-BE49-F238E27FC236}">
                <a16:creationId xmlns:a16="http://schemas.microsoft.com/office/drawing/2014/main" id="{6E52C46B-798A-4DCE-B933-02D6998EF107}"/>
              </a:ext>
            </a:extLst>
          </p:cNvPr>
          <p:cNvSpPr>
            <a:spLocks noGrp="1"/>
          </p:cNvSpPr>
          <p:nvPr>
            <p:ph type="title"/>
          </p:nvPr>
        </p:nvSpPr>
        <p:spPr>
          <a:xfrm>
            <a:off x="731677" y="852334"/>
            <a:ext cx="4806762" cy="1009604"/>
          </a:xfrm>
        </p:spPr>
        <p:txBody>
          <a:bodyPr/>
          <a:lstStyle/>
          <a:p>
            <a:r>
              <a:rPr lang="en-US" dirty="0"/>
              <a:t>Other Ambulatory Services &amp; Alternative Payment Model Updates</a:t>
            </a:r>
          </a:p>
        </p:txBody>
      </p:sp>
    </p:spTree>
    <p:extLst>
      <p:ext uri="{BB962C8B-B14F-4D97-AF65-F5344CB8AC3E}">
        <p14:creationId xmlns:p14="http://schemas.microsoft.com/office/powerpoint/2010/main" val="333033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2254C4-0ADC-4132-A622-68007DA434AF}"/>
              </a:ext>
            </a:extLst>
          </p:cNvPr>
          <p:cNvSpPr>
            <a:spLocks noGrp="1"/>
          </p:cNvSpPr>
          <p:nvPr>
            <p:ph type="title"/>
          </p:nvPr>
        </p:nvSpPr>
        <p:spPr/>
        <p:txBody>
          <a:bodyPr/>
          <a:lstStyle/>
          <a:p>
            <a:r>
              <a:rPr lang="en-US" dirty="0"/>
              <a:t>Opioid Treatment Programs</a:t>
            </a:r>
          </a:p>
        </p:txBody>
      </p:sp>
      <p:sp>
        <p:nvSpPr>
          <p:cNvPr id="4" name="Footer Placeholder 3">
            <a:extLst>
              <a:ext uri="{FF2B5EF4-FFF2-40B4-BE49-F238E27FC236}">
                <a16:creationId xmlns:a16="http://schemas.microsoft.com/office/drawing/2014/main" id="{71FBCE06-BE36-4198-BF5D-2E95FB5ECB57}"/>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33219A07-9926-44EA-8375-D8815705156C}"/>
              </a:ext>
            </a:extLst>
          </p:cNvPr>
          <p:cNvSpPr>
            <a:spLocks noGrp="1"/>
          </p:cNvSpPr>
          <p:nvPr>
            <p:ph type="sldNum" sz="quarter" idx="4"/>
          </p:nvPr>
        </p:nvSpPr>
        <p:spPr/>
        <p:txBody>
          <a:bodyPr/>
          <a:lstStyle/>
          <a:p>
            <a:fld id="{489F9553-C816-6842-8939-EE75ECF7EB2B}" type="slidenum">
              <a:rPr lang="en-US" smtClean="0"/>
              <a:pPr/>
              <a:t>29</a:t>
            </a:fld>
            <a:endParaRPr lang="en-US" dirty="0"/>
          </a:p>
        </p:txBody>
      </p:sp>
      <p:sp>
        <p:nvSpPr>
          <p:cNvPr id="7" name="Content Placeholder 6">
            <a:extLst>
              <a:ext uri="{FF2B5EF4-FFF2-40B4-BE49-F238E27FC236}">
                <a16:creationId xmlns:a16="http://schemas.microsoft.com/office/drawing/2014/main" id="{CC7DB53B-71E9-45E7-A2CA-B751B3DBAEDC}"/>
              </a:ext>
            </a:extLst>
          </p:cNvPr>
          <p:cNvSpPr>
            <a:spLocks noGrp="1"/>
          </p:cNvSpPr>
          <p:nvPr>
            <p:ph sz="quarter" idx="12"/>
          </p:nvPr>
        </p:nvSpPr>
        <p:spPr/>
        <p:txBody>
          <a:bodyPr/>
          <a:lstStyle/>
          <a:p>
            <a:r>
              <a:rPr lang="en-US" dirty="0"/>
              <a:t>Allowing “audio-only telephone calls via Interactive Two-way interactive communication</a:t>
            </a:r>
          </a:p>
          <a:p>
            <a:endParaRPr lang="en-US" dirty="0"/>
          </a:p>
          <a:p>
            <a:r>
              <a:rPr lang="en-US" dirty="0"/>
              <a:t>In approved Opioid Treatment Programs only (prior to COVID-19)</a:t>
            </a:r>
          </a:p>
        </p:txBody>
      </p:sp>
    </p:spTree>
    <p:extLst>
      <p:ext uri="{BB962C8B-B14F-4D97-AF65-F5344CB8AC3E}">
        <p14:creationId xmlns:p14="http://schemas.microsoft.com/office/powerpoint/2010/main" val="3155039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B1E27F3-A133-4FC8-8B2F-0184501FDE49}"/>
              </a:ext>
            </a:extLst>
          </p:cNvPr>
          <p:cNvSpPr>
            <a:spLocks noGrp="1"/>
          </p:cNvSpPr>
          <p:nvPr>
            <p:ph sz="quarter" idx="12"/>
          </p:nvPr>
        </p:nvSpPr>
        <p:spPr/>
        <p:txBody>
          <a:bodyPr>
            <a:normAutofit/>
          </a:bodyPr>
          <a:lstStyle/>
          <a:p>
            <a:r>
              <a:rPr lang="en-US" dirty="0"/>
              <a:t>The interim final rule can be viewed here: </a:t>
            </a:r>
            <a:r>
              <a:rPr lang="en-US" u="sng" dirty="0">
                <a:hlinkClick r:id="rId2"/>
              </a:rPr>
              <a:t>https://www.cms.gov/files/document/covid-final-ifc.pdf</a:t>
            </a:r>
            <a:endParaRPr lang="en-US" dirty="0"/>
          </a:p>
          <a:p>
            <a:r>
              <a:rPr lang="en-US" dirty="0"/>
              <a:t>This rule provides clarification for </a:t>
            </a:r>
            <a:r>
              <a:rPr lang="en-US" u="sng" dirty="0"/>
              <a:t>professional services </a:t>
            </a:r>
            <a:r>
              <a:rPr lang="en-US" dirty="0"/>
              <a:t>provided via telehealth and other remote technology platforms provided during the Public Health Emergency (PHE) COVID-19</a:t>
            </a:r>
          </a:p>
          <a:p>
            <a:r>
              <a:rPr lang="en-US" dirty="0"/>
              <a:t>This rule is silent on how, or whether, hospitals can bill for their services furnished remotely</a:t>
            </a:r>
          </a:p>
        </p:txBody>
      </p:sp>
      <p:sp>
        <p:nvSpPr>
          <p:cNvPr id="5" name="Title 4">
            <a:extLst>
              <a:ext uri="{FF2B5EF4-FFF2-40B4-BE49-F238E27FC236}">
                <a16:creationId xmlns:a16="http://schemas.microsoft.com/office/drawing/2014/main" id="{9657C7DB-A691-4726-9FAF-97684B81C7AE}"/>
              </a:ext>
            </a:extLst>
          </p:cNvPr>
          <p:cNvSpPr>
            <a:spLocks noGrp="1"/>
          </p:cNvSpPr>
          <p:nvPr>
            <p:ph type="title"/>
          </p:nvPr>
        </p:nvSpPr>
        <p:spPr/>
        <p:txBody>
          <a:bodyPr/>
          <a:lstStyle/>
          <a:p>
            <a:r>
              <a:rPr lang="en-US" dirty="0"/>
              <a:t>CMS Interim Final Rule CMS 1744</a:t>
            </a:r>
          </a:p>
        </p:txBody>
      </p:sp>
      <p:sp>
        <p:nvSpPr>
          <p:cNvPr id="3" name="Footer Placeholder 2">
            <a:extLst>
              <a:ext uri="{FF2B5EF4-FFF2-40B4-BE49-F238E27FC236}">
                <a16:creationId xmlns:a16="http://schemas.microsoft.com/office/drawing/2014/main" id="{1D94F5FF-509F-4E5A-83CA-067A0B6C66C3}"/>
              </a:ext>
            </a:extLst>
          </p:cNvPr>
          <p:cNvSpPr>
            <a:spLocks noGrp="1"/>
          </p:cNvSpPr>
          <p:nvPr>
            <p:ph type="ftr" sz="quarter" idx="3"/>
          </p:nvPr>
        </p:nvSpPr>
        <p:spPr/>
        <p:txBody>
          <a:bodyPr/>
          <a:lstStyle/>
          <a:p>
            <a:r>
              <a:rPr lang="en-US"/>
              <a:t>©2019 Trinity Health</a:t>
            </a:r>
            <a:endParaRPr lang="en-US" dirty="0"/>
          </a:p>
        </p:txBody>
      </p:sp>
      <p:sp>
        <p:nvSpPr>
          <p:cNvPr id="4" name="Slide Number Placeholder 3">
            <a:extLst>
              <a:ext uri="{FF2B5EF4-FFF2-40B4-BE49-F238E27FC236}">
                <a16:creationId xmlns:a16="http://schemas.microsoft.com/office/drawing/2014/main" id="{CA6ADF37-046F-4393-BCCD-A7F56D1122C6}"/>
              </a:ext>
            </a:extLst>
          </p:cNvPr>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867950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63A6D0-3D21-43FB-B2A7-784B7C00CA61}"/>
              </a:ext>
            </a:extLst>
          </p:cNvPr>
          <p:cNvSpPr>
            <a:spLocks noGrp="1"/>
          </p:cNvSpPr>
          <p:nvPr>
            <p:ph sz="quarter" idx="12"/>
          </p:nvPr>
        </p:nvSpPr>
        <p:spPr/>
        <p:txBody>
          <a:bodyPr>
            <a:normAutofit fontScale="92500" lnSpcReduction="20000"/>
          </a:bodyPr>
          <a:lstStyle/>
          <a:p>
            <a:r>
              <a:rPr lang="en-US" dirty="0"/>
              <a:t>The Medicare Diabetes Prevention Program is a separate program than ADA approved programs</a:t>
            </a:r>
          </a:p>
          <a:p>
            <a:r>
              <a:rPr lang="en-US" dirty="0"/>
              <a:t>More than 1 per lifetime, service frequency relaxed</a:t>
            </a:r>
          </a:p>
          <a:p>
            <a:r>
              <a:rPr lang="en-US" dirty="0"/>
              <a:t>In person attendance, by patient, with provider, at the first core-session still effective</a:t>
            </a:r>
          </a:p>
          <a:p>
            <a:r>
              <a:rPr lang="en-US" dirty="0"/>
              <a:t>Deliver follow-up services using telehealth technology</a:t>
            </a:r>
          </a:p>
          <a:p>
            <a:r>
              <a:rPr lang="en-US" dirty="0"/>
              <a:t>Option to suspend in-person services and resume at a future date</a:t>
            </a:r>
          </a:p>
          <a:p>
            <a:r>
              <a:rPr lang="en-US" dirty="0"/>
              <a:t>Make up sessions</a:t>
            </a:r>
          </a:p>
          <a:p>
            <a:r>
              <a:rPr lang="en-US" dirty="0"/>
              <a:t>Follow CDC approved DPP curriculum requirements</a:t>
            </a:r>
          </a:p>
        </p:txBody>
      </p:sp>
      <p:sp>
        <p:nvSpPr>
          <p:cNvPr id="3" name="Title 2">
            <a:extLst>
              <a:ext uri="{FF2B5EF4-FFF2-40B4-BE49-F238E27FC236}">
                <a16:creationId xmlns:a16="http://schemas.microsoft.com/office/drawing/2014/main" id="{79790AC6-ACF4-467B-9CC6-74D446626AA8}"/>
              </a:ext>
            </a:extLst>
          </p:cNvPr>
          <p:cNvSpPr>
            <a:spLocks noGrp="1"/>
          </p:cNvSpPr>
          <p:nvPr>
            <p:ph type="title"/>
          </p:nvPr>
        </p:nvSpPr>
        <p:spPr/>
        <p:txBody>
          <a:bodyPr/>
          <a:lstStyle/>
          <a:p>
            <a:r>
              <a:rPr lang="en-US" dirty="0"/>
              <a:t>Medicare Diabetes Prevention Program (MDPP)</a:t>
            </a:r>
          </a:p>
        </p:txBody>
      </p:sp>
      <p:sp>
        <p:nvSpPr>
          <p:cNvPr id="4" name="Footer Placeholder 3">
            <a:extLst>
              <a:ext uri="{FF2B5EF4-FFF2-40B4-BE49-F238E27FC236}">
                <a16:creationId xmlns:a16="http://schemas.microsoft.com/office/drawing/2014/main" id="{CEFA3620-C9C0-4DEB-A9BE-2250526E3201}"/>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1371627A-BEAC-4EE2-9D78-2956AEFF9BF5}"/>
              </a:ext>
            </a:extLst>
          </p:cNvPr>
          <p:cNvSpPr>
            <a:spLocks noGrp="1"/>
          </p:cNvSpPr>
          <p:nvPr>
            <p:ph type="sldNum" sz="quarter" idx="4"/>
          </p:nvPr>
        </p:nvSpPr>
        <p:spPr/>
        <p:txBody>
          <a:bodyPr/>
          <a:lstStyle/>
          <a:p>
            <a:fld id="{489F9553-C816-6842-8939-EE75ECF7EB2B}" type="slidenum">
              <a:rPr lang="en-US" smtClean="0"/>
              <a:pPr/>
              <a:t>30</a:t>
            </a:fld>
            <a:endParaRPr lang="en-US" dirty="0"/>
          </a:p>
        </p:txBody>
      </p:sp>
    </p:spTree>
    <p:extLst>
      <p:ext uri="{BB962C8B-B14F-4D97-AF65-F5344CB8AC3E}">
        <p14:creationId xmlns:p14="http://schemas.microsoft.com/office/powerpoint/2010/main" val="928256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F701FB-3CBA-43B6-A5EC-B91E99FBAE21}"/>
              </a:ext>
            </a:extLst>
          </p:cNvPr>
          <p:cNvSpPr>
            <a:spLocks noGrp="1"/>
          </p:cNvSpPr>
          <p:nvPr>
            <p:ph sz="quarter" idx="12"/>
          </p:nvPr>
        </p:nvSpPr>
        <p:spPr/>
        <p:txBody>
          <a:bodyPr/>
          <a:lstStyle/>
          <a:p>
            <a:r>
              <a:rPr lang="en-US" dirty="0"/>
              <a:t>3 Month extension to performance year 5</a:t>
            </a:r>
          </a:p>
          <a:p>
            <a:pPr lvl="1"/>
            <a:r>
              <a:rPr lang="en-US" dirty="0"/>
              <a:t>March 31, 2021, new end date (as 12/31/2020)</a:t>
            </a:r>
          </a:p>
          <a:p>
            <a:pPr lvl="1"/>
            <a:r>
              <a:rPr lang="en-US" dirty="0"/>
              <a:t>Extreme and uncontrollable circumstances policy applies as it relates to COVID-19</a:t>
            </a:r>
          </a:p>
        </p:txBody>
      </p:sp>
      <p:sp>
        <p:nvSpPr>
          <p:cNvPr id="3" name="Title 2">
            <a:extLst>
              <a:ext uri="{FF2B5EF4-FFF2-40B4-BE49-F238E27FC236}">
                <a16:creationId xmlns:a16="http://schemas.microsoft.com/office/drawing/2014/main" id="{FF679DA3-53BE-496F-B504-D58E67085343}"/>
              </a:ext>
            </a:extLst>
          </p:cNvPr>
          <p:cNvSpPr>
            <a:spLocks noGrp="1"/>
          </p:cNvSpPr>
          <p:nvPr>
            <p:ph type="title"/>
          </p:nvPr>
        </p:nvSpPr>
        <p:spPr/>
        <p:txBody>
          <a:bodyPr/>
          <a:lstStyle/>
          <a:p>
            <a:r>
              <a:rPr lang="en-US" dirty="0"/>
              <a:t>Comprehensive Care for Joint Replacement</a:t>
            </a:r>
          </a:p>
        </p:txBody>
      </p:sp>
      <p:sp>
        <p:nvSpPr>
          <p:cNvPr id="4" name="Footer Placeholder 3">
            <a:extLst>
              <a:ext uri="{FF2B5EF4-FFF2-40B4-BE49-F238E27FC236}">
                <a16:creationId xmlns:a16="http://schemas.microsoft.com/office/drawing/2014/main" id="{C3962653-92B3-4EA8-BE29-92B45D9F6841}"/>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573F9DA9-8665-4435-BDC7-53B471B9D6A9}"/>
              </a:ext>
            </a:extLst>
          </p:cNvPr>
          <p:cNvSpPr>
            <a:spLocks noGrp="1"/>
          </p:cNvSpPr>
          <p:nvPr>
            <p:ph type="sldNum" sz="quarter" idx="4"/>
          </p:nvPr>
        </p:nvSpPr>
        <p:spPr/>
        <p:txBody>
          <a:bodyPr/>
          <a:lstStyle/>
          <a:p>
            <a:fld id="{489F9553-C816-6842-8939-EE75ECF7EB2B}" type="slidenum">
              <a:rPr lang="en-US" smtClean="0"/>
              <a:pPr/>
              <a:t>31</a:t>
            </a:fld>
            <a:endParaRPr lang="en-US" dirty="0"/>
          </a:p>
        </p:txBody>
      </p:sp>
    </p:spTree>
    <p:extLst>
      <p:ext uri="{BB962C8B-B14F-4D97-AF65-F5344CB8AC3E}">
        <p14:creationId xmlns:p14="http://schemas.microsoft.com/office/powerpoint/2010/main" val="912691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E2728F-D278-4DE6-B1E6-351F0C0AD02D}"/>
              </a:ext>
            </a:extLst>
          </p:cNvPr>
          <p:cNvSpPr>
            <a:spLocks noGrp="1"/>
          </p:cNvSpPr>
          <p:nvPr>
            <p:ph sz="quarter" idx="12"/>
          </p:nvPr>
        </p:nvSpPr>
        <p:spPr/>
        <p:txBody>
          <a:bodyPr/>
          <a:lstStyle/>
          <a:p>
            <a:r>
              <a:rPr lang="en-US" dirty="0"/>
              <a:t>Another interim final rule, to amend or suspend APM QPP policies</a:t>
            </a:r>
          </a:p>
          <a:p>
            <a:pPr lvl="1"/>
            <a:r>
              <a:rPr lang="en-US" dirty="0"/>
              <a:t>More information to follow from CMS</a:t>
            </a:r>
          </a:p>
        </p:txBody>
      </p:sp>
      <p:sp>
        <p:nvSpPr>
          <p:cNvPr id="3" name="Title 2">
            <a:extLst>
              <a:ext uri="{FF2B5EF4-FFF2-40B4-BE49-F238E27FC236}">
                <a16:creationId xmlns:a16="http://schemas.microsoft.com/office/drawing/2014/main" id="{8942D540-3386-410E-8CA5-1E03B965DD93}"/>
              </a:ext>
            </a:extLst>
          </p:cNvPr>
          <p:cNvSpPr>
            <a:spLocks noGrp="1"/>
          </p:cNvSpPr>
          <p:nvPr>
            <p:ph type="title"/>
          </p:nvPr>
        </p:nvSpPr>
        <p:spPr/>
        <p:txBody>
          <a:bodyPr/>
          <a:lstStyle/>
          <a:p>
            <a:r>
              <a:rPr lang="en-US" dirty="0"/>
              <a:t>APM’s under Quality Payment Program</a:t>
            </a:r>
          </a:p>
        </p:txBody>
      </p:sp>
      <p:sp>
        <p:nvSpPr>
          <p:cNvPr id="4" name="Footer Placeholder 3">
            <a:extLst>
              <a:ext uri="{FF2B5EF4-FFF2-40B4-BE49-F238E27FC236}">
                <a16:creationId xmlns:a16="http://schemas.microsoft.com/office/drawing/2014/main" id="{B1886474-3C57-4788-ADAE-17B48F0D1B4E}"/>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19B1311C-042D-4BE9-B79D-AC4E655CABE6}"/>
              </a:ext>
            </a:extLst>
          </p:cNvPr>
          <p:cNvSpPr>
            <a:spLocks noGrp="1"/>
          </p:cNvSpPr>
          <p:nvPr>
            <p:ph type="sldNum" sz="quarter" idx="4"/>
          </p:nvPr>
        </p:nvSpPr>
        <p:spPr/>
        <p:txBody>
          <a:bodyPr/>
          <a:lstStyle/>
          <a:p>
            <a:fld id="{489F9553-C816-6842-8939-EE75ECF7EB2B}" type="slidenum">
              <a:rPr lang="en-US" smtClean="0"/>
              <a:pPr/>
              <a:t>32</a:t>
            </a:fld>
            <a:endParaRPr lang="en-US" dirty="0"/>
          </a:p>
        </p:txBody>
      </p:sp>
    </p:spTree>
    <p:extLst>
      <p:ext uri="{BB962C8B-B14F-4D97-AF65-F5344CB8AC3E}">
        <p14:creationId xmlns:p14="http://schemas.microsoft.com/office/powerpoint/2010/main" val="3983994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ACF481-D876-43A8-9C49-2CD22287934C}"/>
              </a:ext>
            </a:extLst>
          </p:cNvPr>
          <p:cNvSpPr>
            <a:spLocks noGrp="1"/>
          </p:cNvSpPr>
          <p:nvPr>
            <p:ph sz="quarter" idx="12"/>
          </p:nvPr>
        </p:nvSpPr>
        <p:spPr/>
        <p:txBody>
          <a:bodyPr/>
          <a:lstStyle/>
          <a:p>
            <a:r>
              <a:rPr lang="en-US" dirty="0"/>
              <a:t>CMS will allow clinicians adversely affected by COVID-19 to submit an application to request reweighting of the MIPS performance categories for the 2019 performance year. </a:t>
            </a:r>
          </a:p>
          <a:p>
            <a:endParaRPr lang="en-US" dirty="0"/>
          </a:p>
        </p:txBody>
      </p:sp>
      <p:sp>
        <p:nvSpPr>
          <p:cNvPr id="3" name="Title 2">
            <a:extLst>
              <a:ext uri="{FF2B5EF4-FFF2-40B4-BE49-F238E27FC236}">
                <a16:creationId xmlns:a16="http://schemas.microsoft.com/office/drawing/2014/main" id="{DE2D1159-AE3C-41AA-A9A1-C504C493DE83}"/>
              </a:ext>
            </a:extLst>
          </p:cNvPr>
          <p:cNvSpPr>
            <a:spLocks noGrp="1"/>
          </p:cNvSpPr>
          <p:nvPr>
            <p:ph type="title"/>
          </p:nvPr>
        </p:nvSpPr>
        <p:spPr/>
        <p:txBody>
          <a:bodyPr/>
          <a:lstStyle/>
          <a:p>
            <a:r>
              <a:rPr lang="en-US" dirty="0"/>
              <a:t>MIPS</a:t>
            </a:r>
          </a:p>
        </p:txBody>
      </p:sp>
      <p:sp>
        <p:nvSpPr>
          <p:cNvPr id="4" name="Footer Placeholder 3">
            <a:extLst>
              <a:ext uri="{FF2B5EF4-FFF2-40B4-BE49-F238E27FC236}">
                <a16:creationId xmlns:a16="http://schemas.microsoft.com/office/drawing/2014/main" id="{1925F40A-A0E1-402F-AE69-ED93AF789F93}"/>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90455D7E-E0A7-4738-87A9-67B803E3A0C7}"/>
              </a:ext>
            </a:extLst>
          </p:cNvPr>
          <p:cNvSpPr>
            <a:spLocks noGrp="1"/>
          </p:cNvSpPr>
          <p:nvPr>
            <p:ph type="sldNum" sz="quarter" idx="4"/>
          </p:nvPr>
        </p:nvSpPr>
        <p:spPr/>
        <p:txBody>
          <a:bodyPr/>
          <a:lstStyle/>
          <a:p>
            <a:fld id="{489F9553-C816-6842-8939-EE75ECF7EB2B}" type="slidenum">
              <a:rPr lang="en-US" smtClean="0"/>
              <a:pPr/>
              <a:t>33</a:t>
            </a:fld>
            <a:endParaRPr lang="en-US" dirty="0"/>
          </a:p>
        </p:txBody>
      </p:sp>
    </p:spTree>
    <p:extLst>
      <p:ext uri="{BB962C8B-B14F-4D97-AF65-F5344CB8AC3E}">
        <p14:creationId xmlns:p14="http://schemas.microsoft.com/office/powerpoint/2010/main" val="2065565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9D48B5E-72FD-4FC8-A15D-DCC3F8FBCA09}"/>
              </a:ext>
            </a:extLst>
          </p:cNvPr>
          <p:cNvSpPr>
            <a:spLocks noGrp="1"/>
          </p:cNvSpPr>
          <p:nvPr>
            <p:ph type="title"/>
          </p:nvPr>
        </p:nvSpPr>
        <p:spPr>
          <a:xfrm>
            <a:off x="731677" y="852334"/>
            <a:ext cx="4530436" cy="1009604"/>
          </a:xfrm>
        </p:spPr>
        <p:txBody>
          <a:bodyPr/>
          <a:lstStyle/>
          <a:p>
            <a:r>
              <a:rPr lang="en-US" dirty="0"/>
              <a:t>Independent Laboratory</a:t>
            </a:r>
          </a:p>
        </p:txBody>
      </p:sp>
      <p:sp>
        <p:nvSpPr>
          <p:cNvPr id="4" name="Footer Placeholder 3">
            <a:extLst>
              <a:ext uri="{FF2B5EF4-FFF2-40B4-BE49-F238E27FC236}">
                <a16:creationId xmlns:a16="http://schemas.microsoft.com/office/drawing/2014/main" id="{1B35AD3D-99DA-4AD0-B425-5B675B970BCE}"/>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D1497A91-ADE4-4428-8C77-DF89A644798D}"/>
              </a:ext>
            </a:extLst>
          </p:cNvPr>
          <p:cNvSpPr>
            <a:spLocks noGrp="1"/>
          </p:cNvSpPr>
          <p:nvPr>
            <p:ph type="sldNum" sz="quarter" idx="4"/>
          </p:nvPr>
        </p:nvSpPr>
        <p:spPr/>
        <p:txBody>
          <a:bodyPr/>
          <a:lstStyle/>
          <a:p>
            <a:fld id="{489F9553-C816-6842-8939-EE75ECF7EB2B}" type="slidenum">
              <a:rPr lang="en-US" smtClean="0"/>
              <a:pPr/>
              <a:t>34</a:t>
            </a:fld>
            <a:endParaRPr lang="en-US" dirty="0"/>
          </a:p>
        </p:txBody>
      </p:sp>
    </p:spTree>
    <p:extLst>
      <p:ext uri="{BB962C8B-B14F-4D97-AF65-F5344CB8AC3E}">
        <p14:creationId xmlns:p14="http://schemas.microsoft.com/office/powerpoint/2010/main" val="41746959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A25D47-1BDD-4FDA-8542-17DD2A2C3664}"/>
              </a:ext>
            </a:extLst>
          </p:cNvPr>
          <p:cNvSpPr>
            <a:spLocks noGrp="1"/>
          </p:cNvSpPr>
          <p:nvPr>
            <p:ph sz="quarter" idx="12"/>
          </p:nvPr>
        </p:nvSpPr>
        <p:spPr>
          <a:xfrm>
            <a:off x="393408" y="897147"/>
            <a:ext cx="8236688" cy="3985223"/>
          </a:xfrm>
        </p:spPr>
        <p:txBody>
          <a:bodyPr>
            <a:normAutofit fontScale="70000" lnSpcReduction="20000"/>
          </a:bodyPr>
          <a:lstStyle/>
          <a:p>
            <a:r>
              <a:rPr lang="en-US" dirty="0"/>
              <a:t>Payment to </a:t>
            </a:r>
            <a:r>
              <a:rPr lang="en-US" u="sng" dirty="0"/>
              <a:t>independent laboratory</a:t>
            </a:r>
            <a:r>
              <a:rPr lang="en-US" dirty="0"/>
              <a:t> for specimen collection (by trained lab personnel) and travel fee</a:t>
            </a:r>
          </a:p>
          <a:p>
            <a:r>
              <a:rPr lang="en-US" dirty="0"/>
              <a:t>Only allowed for homebound and non-hospital inpatients (e.g., SNF)</a:t>
            </a:r>
          </a:p>
          <a:p>
            <a:r>
              <a:rPr lang="en-US" dirty="0"/>
              <a:t>Two new HCPCS codes:</a:t>
            </a:r>
          </a:p>
          <a:p>
            <a:pPr lvl="1"/>
            <a:r>
              <a:rPr lang="en-US" dirty="0"/>
              <a:t>G2023: specimen collection for severe acute respiratory syndrome coronavirus 2 (SARS-CoV-2) (Coronavirus disease [COVID-19]), any specimen source. Pays $23.46</a:t>
            </a:r>
          </a:p>
          <a:p>
            <a:pPr lvl="1"/>
            <a:r>
              <a:rPr lang="en-US" dirty="0"/>
              <a:t>G2024: specimen collection for severe acute respiratory syndrome coronavirus 2 (SARS-CoV-2) (Coronavirus disease [COVID-19]), </a:t>
            </a:r>
            <a:r>
              <a:rPr lang="en-US" b="1" dirty="0"/>
              <a:t>from an individual in a SNF or by a laboratory on behalf of a HHA</a:t>
            </a:r>
            <a:r>
              <a:rPr lang="en-US" dirty="0"/>
              <a:t>, any specimen source.  Pays $25.46</a:t>
            </a:r>
          </a:p>
          <a:p>
            <a:r>
              <a:rPr lang="en-US" dirty="0"/>
              <a:t>Existing travel allowance codes P9603 or P9604 can be used</a:t>
            </a:r>
          </a:p>
          <a:p>
            <a:pPr lvl="1"/>
            <a:r>
              <a:rPr lang="en-US" dirty="0"/>
              <a:t>More than 20 miles, keep track of mileage, can be through electronic log</a:t>
            </a:r>
          </a:p>
          <a:p>
            <a:pPr marL="0" indent="0">
              <a:buNone/>
            </a:pPr>
            <a:r>
              <a:rPr lang="en-US" dirty="0">
                <a:solidFill>
                  <a:srgbClr val="FF0000"/>
                </a:solidFill>
              </a:rPr>
              <a:t>Note</a:t>
            </a:r>
            <a:r>
              <a:rPr lang="en-US" dirty="0"/>
              <a:t>: This is for independent laboratories so it is not clear if hospital labs can be paid for these new specimen collection codes.</a:t>
            </a:r>
          </a:p>
          <a:p>
            <a:pPr marL="0" indent="0">
              <a:buNone/>
            </a:pPr>
            <a:endParaRPr lang="en-US" dirty="0"/>
          </a:p>
        </p:txBody>
      </p:sp>
      <p:sp>
        <p:nvSpPr>
          <p:cNvPr id="3" name="Title 2">
            <a:extLst>
              <a:ext uri="{FF2B5EF4-FFF2-40B4-BE49-F238E27FC236}">
                <a16:creationId xmlns:a16="http://schemas.microsoft.com/office/drawing/2014/main" id="{F773C56E-28C5-468A-B67C-B327545725AD}"/>
              </a:ext>
            </a:extLst>
          </p:cNvPr>
          <p:cNvSpPr>
            <a:spLocks noGrp="1"/>
          </p:cNvSpPr>
          <p:nvPr>
            <p:ph type="title"/>
          </p:nvPr>
        </p:nvSpPr>
        <p:spPr>
          <a:xfrm>
            <a:off x="331758" y="226049"/>
            <a:ext cx="8229600" cy="498656"/>
          </a:xfrm>
        </p:spPr>
        <p:txBody>
          <a:bodyPr/>
          <a:lstStyle/>
          <a:p>
            <a:r>
              <a:rPr lang="en-US" dirty="0"/>
              <a:t>Specimen Collection-COVID-19 Testing</a:t>
            </a:r>
          </a:p>
        </p:txBody>
      </p:sp>
      <p:sp>
        <p:nvSpPr>
          <p:cNvPr id="4" name="Footer Placeholder 3">
            <a:extLst>
              <a:ext uri="{FF2B5EF4-FFF2-40B4-BE49-F238E27FC236}">
                <a16:creationId xmlns:a16="http://schemas.microsoft.com/office/drawing/2014/main" id="{4D0B04A7-997D-450C-83E5-8E9D695E20A3}"/>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2CC572B-3FD3-49FD-8D55-8669F69C31D9}"/>
              </a:ext>
            </a:extLst>
          </p:cNvPr>
          <p:cNvSpPr>
            <a:spLocks noGrp="1"/>
          </p:cNvSpPr>
          <p:nvPr>
            <p:ph type="sldNum" sz="quarter" idx="4"/>
          </p:nvPr>
        </p:nvSpPr>
        <p:spPr/>
        <p:txBody>
          <a:bodyPr/>
          <a:lstStyle/>
          <a:p>
            <a:fld id="{489F9553-C816-6842-8939-EE75ECF7EB2B}" type="slidenum">
              <a:rPr lang="en-US" smtClean="0"/>
              <a:pPr/>
              <a:t>35</a:t>
            </a:fld>
            <a:endParaRPr lang="en-US" dirty="0"/>
          </a:p>
        </p:txBody>
      </p:sp>
    </p:spTree>
    <p:extLst>
      <p:ext uri="{BB962C8B-B14F-4D97-AF65-F5344CB8AC3E}">
        <p14:creationId xmlns:p14="http://schemas.microsoft.com/office/powerpoint/2010/main" val="32594294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8B59CE-8D5D-4E3B-B0D8-2CD705654091}"/>
              </a:ext>
            </a:extLst>
          </p:cNvPr>
          <p:cNvSpPr>
            <a:spLocks noGrp="1"/>
          </p:cNvSpPr>
          <p:nvPr>
            <p:ph sz="quarter" idx="12"/>
          </p:nvPr>
        </p:nvSpPr>
        <p:spPr/>
        <p:txBody>
          <a:bodyPr/>
          <a:lstStyle/>
          <a:p>
            <a:r>
              <a:rPr lang="en-US" dirty="0"/>
              <a:t>Interim Final Rule 3/30/2020 </a:t>
            </a:r>
            <a:r>
              <a:rPr lang="en-US" dirty="0">
                <a:hlinkClick r:id="rId2"/>
              </a:rPr>
              <a:t>https://www.cms.gov/files/document/covid-final-ifc.pdf</a:t>
            </a:r>
            <a:endParaRPr lang="en-US" dirty="0"/>
          </a:p>
          <a:p>
            <a:r>
              <a:rPr lang="en-US" dirty="0"/>
              <a:t>American Medical Association, Current Procedural Terminology (CPT), 2020 </a:t>
            </a:r>
          </a:p>
          <a:p>
            <a:r>
              <a:rPr lang="en-US" dirty="0"/>
              <a:t>CMS Covered Telehealth Services for PHE for the COVID-19 pandemic, effective 3/1/2020</a:t>
            </a:r>
            <a:endParaRPr lang="en-US" dirty="0">
              <a:hlinkClick r:id="rId3"/>
            </a:endParaRPr>
          </a:p>
          <a:p>
            <a:pPr lvl="1"/>
            <a:r>
              <a:rPr lang="en-US" dirty="0">
                <a:hlinkClick r:id="rId3"/>
              </a:rPr>
              <a:t>https://www.cms.gov/Medicare/Medicare-General-Information/Telehealth/Telehealth-Codes</a:t>
            </a:r>
            <a:endParaRPr lang="en-US" dirty="0"/>
          </a:p>
          <a:p>
            <a:endParaRPr lang="en-US" dirty="0"/>
          </a:p>
        </p:txBody>
      </p:sp>
      <p:sp>
        <p:nvSpPr>
          <p:cNvPr id="3" name="Title 2">
            <a:extLst>
              <a:ext uri="{FF2B5EF4-FFF2-40B4-BE49-F238E27FC236}">
                <a16:creationId xmlns:a16="http://schemas.microsoft.com/office/drawing/2014/main" id="{73B60740-516E-4BF2-9A57-F46C8E710FE1}"/>
              </a:ext>
            </a:extLst>
          </p:cNvPr>
          <p:cNvSpPr>
            <a:spLocks noGrp="1"/>
          </p:cNvSpPr>
          <p:nvPr>
            <p:ph type="title"/>
          </p:nvPr>
        </p:nvSpPr>
        <p:spPr/>
        <p:txBody>
          <a:bodyPr/>
          <a:lstStyle/>
          <a:p>
            <a:r>
              <a:rPr lang="en-US" dirty="0"/>
              <a:t>Resources</a:t>
            </a:r>
          </a:p>
        </p:txBody>
      </p:sp>
      <p:sp>
        <p:nvSpPr>
          <p:cNvPr id="4" name="Footer Placeholder 3">
            <a:extLst>
              <a:ext uri="{FF2B5EF4-FFF2-40B4-BE49-F238E27FC236}">
                <a16:creationId xmlns:a16="http://schemas.microsoft.com/office/drawing/2014/main" id="{ABE1BF14-3549-4260-BB60-7E17CE88EA5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1F0EBB0-EB77-473F-B529-35CEB08E446D}"/>
              </a:ext>
            </a:extLst>
          </p:cNvPr>
          <p:cNvSpPr>
            <a:spLocks noGrp="1"/>
          </p:cNvSpPr>
          <p:nvPr>
            <p:ph type="sldNum" sz="quarter" idx="4"/>
          </p:nvPr>
        </p:nvSpPr>
        <p:spPr/>
        <p:txBody>
          <a:bodyPr/>
          <a:lstStyle/>
          <a:p>
            <a:fld id="{489F9553-C816-6842-8939-EE75ECF7EB2B}" type="slidenum">
              <a:rPr lang="en-US" smtClean="0"/>
              <a:pPr/>
              <a:t>36</a:t>
            </a:fld>
            <a:endParaRPr lang="en-US" dirty="0"/>
          </a:p>
        </p:txBody>
      </p:sp>
    </p:spTree>
    <p:extLst>
      <p:ext uri="{BB962C8B-B14F-4D97-AF65-F5344CB8AC3E}">
        <p14:creationId xmlns:p14="http://schemas.microsoft.com/office/powerpoint/2010/main" val="861656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241540" y="894338"/>
            <a:ext cx="8609162" cy="3759438"/>
          </a:xfrm>
        </p:spPr>
        <p:txBody>
          <a:bodyPr>
            <a:normAutofit/>
          </a:bodyPr>
          <a:lstStyle/>
          <a:p>
            <a:pPr marL="344488" lvl="1" indent="0">
              <a:buNone/>
            </a:pPr>
            <a:r>
              <a:rPr lang="en-US" dirty="0"/>
              <a:t>Payment for Medicare Telehealth Under Section 1834(m)          of the Act- Temporary Expansion</a:t>
            </a:r>
          </a:p>
          <a:p>
            <a:pPr lvl="2"/>
            <a:r>
              <a:rPr lang="en-US" dirty="0"/>
              <a:t>Identified services typically provided in person (face to face), which care is now provided using two-way, real time technology (audio/visual). </a:t>
            </a:r>
            <a:r>
              <a:rPr lang="en-US" dirty="0">
                <a:solidFill>
                  <a:srgbClr val="FF0000"/>
                </a:solidFill>
              </a:rPr>
              <a:t>90 additional services approved</a:t>
            </a:r>
            <a:r>
              <a:rPr lang="en-US" dirty="0"/>
              <a:t>, listed in slides 7 &amp; 8  </a:t>
            </a:r>
          </a:p>
          <a:p>
            <a:pPr lvl="2"/>
            <a:r>
              <a:rPr lang="en-US" dirty="0"/>
              <a:t>“Technology based” services covered include:</a:t>
            </a:r>
          </a:p>
          <a:p>
            <a:pPr lvl="3"/>
            <a:r>
              <a:rPr lang="en-US" dirty="0"/>
              <a:t>Remote Interpretation of diagnostic tests</a:t>
            </a:r>
          </a:p>
          <a:p>
            <a:pPr lvl="3"/>
            <a:r>
              <a:rPr lang="en-US" dirty="0"/>
              <a:t>Virtual Check-In</a:t>
            </a:r>
          </a:p>
          <a:p>
            <a:pPr lvl="3"/>
            <a:r>
              <a:rPr lang="en-US" dirty="0"/>
              <a:t>E-visits</a:t>
            </a:r>
          </a:p>
          <a:p>
            <a:pPr lvl="3"/>
            <a:r>
              <a:rPr lang="en-US" dirty="0"/>
              <a:t>Newly covered telephone E/M services	(new)</a:t>
            </a:r>
          </a:p>
          <a:p>
            <a:pPr marL="627063" lvl="2" indent="0">
              <a:buNone/>
            </a:pPr>
            <a:endParaRPr lang="en-US" dirty="0"/>
          </a:p>
          <a:p>
            <a:pPr lvl="2"/>
            <a:endParaRPr lang="en-US" dirty="0"/>
          </a:p>
        </p:txBody>
      </p:sp>
      <p:sp>
        <p:nvSpPr>
          <p:cNvPr id="3" name="Title 2"/>
          <p:cNvSpPr>
            <a:spLocks noGrp="1"/>
          </p:cNvSpPr>
          <p:nvPr>
            <p:ph type="title"/>
          </p:nvPr>
        </p:nvSpPr>
        <p:spPr/>
        <p:txBody>
          <a:bodyPr/>
          <a:lstStyle/>
          <a:p>
            <a:r>
              <a:rPr lang="en-US" dirty="0"/>
              <a:t>Telehealth and other technology based services</a:t>
            </a:r>
          </a:p>
        </p:txBody>
      </p:sp>
      <p:sp>
        <p:nvSpPr>
          <p:cNvPr id="4" name="Footer Placeholder 3"/>
          <p:cNvSpPr>
            <a:spLocks noGrp="1"/>
          </p:cNvSpPr>
          <p:nvPr>
            <p:ph type="ftr" sz="quarter" idx="3"/>
          </p:nvPr>
        </p:nvSpPr>
        <p:spPr/>
        <p:txBody>
          <a:bodyPr/>
          <a:lstStyle/>
          <a:p>
            <a:r>
              <a:rPr lang="en-US" dirty="0"/>
              <a:t>©2019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976325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AC3B2D-4E23-40C3-B4E1-B1D4A3201B80}"/>
              </a:ext>
            </a:extLst>
          </p:cNvPr>
          <p:cNvSpPr>
            <a:spLocks noGrp="1"/>
          </p:cNvSpPr>
          <p:nvPr>
            <p:ph sz="quarter" idx="12"/>
          </p:nvPr>
        </p:nvSpPr>
        <p:spPr>
          <a:xfrm>
            <a:off x="393408" y="962154"/>
            <a:ext cx="8236688" cy="3638422"/>
          </a:xfrm>
        </p:spPr>
        <p:txBody>
          <a:bodyPr/>
          <a:lstStyle/>
          <a:p>
            <a:pPr marL="0" indent="0">
              <a:buNone/>
            </a:pPr>
            <a:r>
              <a:rPr lang="en-US" dirty="0"/>
              <a:t>Remote services via other technologies</a:t>
            </a:r>
          </a:p>
          <a:p>
            <a:pPr marL="0" indent="0">
              <a:buNone/>
            </a:pPr>
            <a:r>
              <a:rPr lang="en-US" dirty="0">
                <a:solidFill>
                  <a:srgbClr val="FF0000"/>
                </a:solidFill>
              </a:rPr>
              <a:t>Do not use POS 02 or modifier CR or 95 with these services</a:t>
            </a:r>
          </a:p>
          <a:p>
            <a:r>
              <a:rPr lang="en-US" dirty="0"/>
              <a:t>Phone calls (99441–99443, 98966–98968) </a:t>
            </a:r>
          </a:p>
          <a:p>
            <a:r>
              <a:rPr lang="en-US" dirty="0"/>
              <a:t>On-line digital E/M (99421–99423 and G2061–G2063)</a:t>
            </a:r>
          </a:p>
          <a:p>
            <a:r>
              <a:rPr lang="en-US" dirty="0"/>
              <a:t>Virtual check in (G2010, G2012) </a:t>
            </a:r>
          </a:p>
          <a:p>
            <a:r>
              <a:rPr lang="en-US" dirty="0"/>
              <a:t>Remote monitoring (99091, 99453, 99454, 99457, 99458, 99473, 99474) – See slide 12</a:t>
            </a:r>
          </a:p>
          <a:p>
            <a:endParaRPr lang="en-US" dirty="0"/>
          </a:p>
        </p:txBody>
      </p:sp>
      <p:sp>
        <p:nvSpPr>
          <p:cNvPr id="3" name="Title 2">
            <a:extLst>
              <a:ext uri="{FF2B5EF4-FFF2-40B4-BE49-F238E27FC236}">
                <a16:creationId xmlns:a16="http://schemas.microsoft.com/office/drawing/2014/main" id="{087FBBB8-C570-4551-B618-868E569B17F7}"/>
              </a:ext>
            </a:extLst>
          </p:cNvPr>
          <p:cNvSpPr>
            <a:spLocks noGrp="1"/>
          </p:cNvSpPr>
          <p:nvPr>
            <p:ph type="title"/>
          </p:nvPr>
        </p:nvSpPr>
        <p:spPr>
          <a:xfrm>
            <a:off x="215660" y="463497"/>
            <a:ext cx="8928340" cy="498656"/>
          </a:xfrm>
        </p:spPr>
        <p:txBody>
          <a:bodyPr/>
          <a:lstStyle/>
          <a:p>
            <a:r>
              <a:rPr lang="en-US" sz="2600" dirty="0"/>
              <a:t>Services CMS </a:t>
            </a:r>
            <a:r>
              <a:rPr lang="en-US" sz="2600" u="sng" dirty="0"/>
              <a:t>Does Not </a:t>
            </a:r>
            <a:r>
              <a:rPr lang="en-US" sz="2600" dirty="0"/>
              <a:t>Technically Define as “Telehealth”</a:t>
            </a:r>
            <a:br>
              <a:rPr lang="en-US" sz="2600" dirty="0"/>
            </a:br>
            <a:endParaRPr lang="en-US" sz="2600" dirty="0"/>
          </a:p>
        </p:txBody>
      </p:sp>
      <p:sp>
        <p:nvSpPr>
          <p:cNvPr id="4" name="Footer Placeholder 3">
            <a:extLst>
              <a:ext uri="{FF2B5EF4-FFF2-40B4-BE49-F238E27FC236}">
                <a16:creationId xmlns:a16="http://schemas.microsoft.com/office/drawing/2014/main" id="{D87EDE29-D19F-44B9-A1C2-32A98BAF4395}"/>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ECAB6C36-1A16-41A4-AB3C-4F0F2F989562}"/>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343187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999054"/>
            <a:ext cx="8586676" cy="4070217"/>
          </a:xfrm>
        </p:spPr>
        <p:txBody>
          <a:bodyPr>
            <a:normAutofit/>
          </a:bodyPr>
          <a:lstStyle/>
          <a:p>
            <a:r>
              <a:rPr lang="en-US" dirty="0"/>
              <a:t>Interactive telecommunications system: multimedia communications equipment that includes, at a minimum, audio and video equipment permitting two-way, real-time interactive communication between the patient and distant site physician or practitioner</a:t>
            </a:r>
          </a:p>
          <a:p>
            <a:pPr lvl="1"/>
            <a:r>
              <a:rPr lang="en-US" dirty="0">
                <a:solidFill>
                  <a:srgbClr val="FF0000"/>
                </a:solidFill>
              </a:rPr>
              <a:t>Waiving penalties for HIPAA violations against health care provider-good faith, through every day communications technologies.</a:t>
            </a:r>
          </a:p>
        </p:txBody>
      </p:sp>
      <p:sp>
        <p:nvSpPr>
          <p:cNvPr id="3" name="Title 2"/>
          <p:cNvSpPr>
            <a:spLocks noGrp="1"/>
          </p:cNvSpPr>
          <p:nvPr>
            <p:ph type="title"/>
          </p:nvPr>
        </p:nvSpPr>
        <p:spPr>
          <a:xfrm>
            <a:off x="140677" y="226049"/>
            <a:ext cx="9003323" cy="498656"/>
          </a:xfrm>
        </p:spPr>
        <p:txBody>
          <a:bodyPr/>
          <a:lstStyle/>
          <a:p>
            <a:r>
              <a:rPr lang="en-US" dirty="0"/>
              <a:t>Telehealth Modalities </a:t>
            </a:r>
          </a:p>
        </p:txBody>
      </p:sp>
      <p:sp>
        <p:nvSpPr>
          <p:cNvPr id="4" name="Footer Placeholder 3"/>
          <p:cNvSpPr>
            <a:spLocks noGrp="1"/>
          </p:cNvSpPr>
          <p:nvPr>
            <p:ph type="ftr" sz="quarter" idx="3"/>
          </p:nvPr>
        </p:nvSpPr>
        <p:spPr/>
        <p:txBody>
          <a:bodyPr/>
          <a:lstStyle/>
          <a:p>
            <a:r>
              <a:rPr lang="en-US" dirty="0"/>
              <a:t>©2019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169306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5D452A-A370-4D56-82D3-54390C3C6329}"/>
              </a:ext>
            </a:extLst>
          </p:cNvPr>
          <p:cNvSpPr>
            <a:spLocks noGrp="1"/>
          </p:cNvSpPr>
          <p:nvPr>
            <p:ph sz="quarter" idx="12"/>
          </p:nvPr>
        </p:nvSpPr>
        <p:spPr/>
        <p:txBody>
          <a:bodyPr>
            <a:normAutofit fontScale="70000" lnSpcReduction="20000"/>
          </a:bodyPr>
          <a:lstStyle/>
          <a:p>
            <a:r>
              <a:rPr lang="en-US" dirty="0"/>
              <a:t>Must be provided utilizing two way, real-time audio/visual technology</a:t>
            </a:r>
          </a:p>
          <a:p>
            <a:r>
              <a:rPr lang="en-US" dirty="0"/>
              <a:t>Practitioners use the best E/M code that describes the care provided, regardless of the physical location/patient status (new/established)</a:t>
            </a:r>
          </a:p>
          <a:p>
            <a:pPr lvl="1"/>
            <a:r>
              <a:rPr lang="en-US" dirty="0"/>
              <a:t>Emergency Department Visits (99281-99285)</a:t>
            </a:r>
          </a:p>
          <a:p>
            <a:pPr lvl="1"/>
            <a:r>
              <a:rPr lang="en-US" dirty="0"/>
              <a:t>Observation (99217-99220, 99224-99226. 99234-99236)</a:t>
            </a:r>
          </a:p>
          <a:p>
            <a:pPr lvl="1"/>
            <a:r>
              <a:rPr lang="en-US" dirty="0"/>
              <a:t>Initial Inpatient Care Days (99221-99223)</a:t>
            </a:r>
          </a:p>
          <a:p>
            <a:pPr lvl="1"/>
            <a:r>
              <a:rPr lang="en-US" dirty="0">
                <a:solidFill>
                  <a:srgbClr val="000000"/>
                </a:solidFill>
              </a:rPr>
              <a:t>Inpatient Neonatal &amp; Pediatric Critical Care Codes (99468, 99469, 99471-99473, 99475, 99476)</a:t>
            </a:r>
          </a:p>
          <a:p>
            <a:pPr lvl="1"/>
            <a:r>
              <a:rPr lang="en-US" dirty="0">
                <a:solidFill>
                  <a:srgbClr val="000000"/>
                </a:solidFill>
              </a:rPr>
              <a:t>Initial &amp; Continuing Intensive Care Services (99477-99480)</a:t>
            </a:r>
          </a:p>
          <a:p>
            <a:pPr lvl="1"/>
            <a:r>
              <a:rPr lang="en-US" dirty="0"/>
              <a:t>Hospital Discharge Days (99238, 99239)</a:t>
            </a:r>
          </a:p>
          <a:p>
            <a:pPr lvl="1"/>
            <a:r>
              <a:rPr lang="en-US" dirty="0"/>
              <a:t>Initial Nursing Facility Visits (99304-99306, 99315, 99316)</a:t>
            </a:r>
          </a:p>
          <a:p>
            <a:pPr lvl="1"/>
            <a:r>
              <a:rPr lang="en-US" dirty="0"/>
              <a:t>Critical Care (99291, 99292)</a:t>
            </a:r>
          </a:p>
          <a:p>
            <a:endParaRPr lang="en-US" dirty="0"/>
          </a:p>
        </p:txBody>
      </p:sp>
      <p:sp>
        <p:nvSpPr>
          <p:cNvPr id="3" name="Title 2">
            <a:extLst>
              <a:ext uri="{FF2B5EF4-FFF2-40B4-BE49-F238E27FC236}">
                <a16:creationId xmlns:a16="http://schemas.microsoft.com/office/drawing/2014/main" id="{A5C09A5A-82D3-4A66-B9D7-0ECA2C390F02}"/>
              </a:ext>
            </a:extLst>
          </p:cNvPr>
          <p:cNvSpPr>
            <a:spLocks noGrp="1"/>
          </p:cNvSpPr>
          <p:nvPr>
            <p:ph type="title"/>
          </p:nvPr>
        </p:nvSpPr>
        <p:spPr/>
        <p:txBody>
          <a:bodyPr/>
          <a:lstStyle/>
          <a:p>
            <a:r>
              <a:rPr lang="en-US" dirty="0"/>
              <a:t>Medicare Telehealth Services- Additions to the List</a:t>
            </a:r>
          </a:p>
        </p:txBody>
      </p:sp>
      <p:sp>
        <p:nvSpPr>
          <p:cNvPr id="4" name="Footer Placeholder 3">
            <a:extLst>
              <a:ext uri="{FF2B5EF4-FFF2-40B4-BE49-F238E27FC236}">
                <a16:creationId xmlns:a16="http://schemas.microsoft.com/office/drawing/2014/main" id="{1E1753AB-11D1-4E42-813D-7E737708E395}"/>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93F6324D-B287-4B4E-9ACE-D020EC26D385}"/>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2009105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BAEB99-A808-465E-8D67-95F1C78E8379}"/>
              </a:ext>
            </a:extLst>
          </p:cNvPr>
          <p:cNvSpPr>
            <a:spLocks noGrp="1"/>
          </p:cNvSpPr>
          <p:nvPr>
            <p:ph sz="quarter" idx="12"/>
          </p:nvPr>
        </p:nvSpPr>
        <p:spPr>
          <a:xfrm>
            <a:off x="393407" y="999054"/>
            <a:ext cx="8483173" cy="3601521"/>
          </a:xfrm>
        </p:spPr>
        <p:txBody>
          <a:bodyPr>
            <a:normAutofit fontScale="70000" lnSpcReduction="20000"/>
          </a:bodyPr>
          <a:lstStyle/>
          <a:p>
            <a:r>
              <a:rPr lang="en-US" dirty="0"/>
              <a:t>Domiciliary, Rest Home, or Custodial Care (99327, 99328, 99334-99337)</a:t>
            </a:r>
          </a:p>
          <a:p>
            <a:r>
              <a:rPr lang="en-US" dirty="0"/>
              <a:t>Home Visits (99341- 99345, 99347-99350)</a:t>
            </a:r>
          </a:p>
          <a:p>
            <a:r>
              <a:rPr lang="en-US" dirty="0"/>
              <a:t>Care Planning for Patients with Cognitive Impairment (99483)</a:t>
            </a:r>
          </a:p>
          <a:p>
            <a:r>
              <a:rPr lang="en-US" dirty="0"/>
              <a:t>Group Psychotherapy (90853)</a:t>
            </a:r>
          </a:p>
          <a:p>
            <a:r>
              <a:rPr lang="en-US" dirty="0"/>
              <a:t>End-Stage Renal Disease (ESRD) (90951-90970) - </a:t>
            </a:r>
            <a:r>
              <a:rPr lang="en-US" dirty="0">
                <a:solidFill>
                  <a:srgbClr val="FF0000"/>
                </a:solidFill>
              </a:rPr>
              <a:t>No frequency limitations - relaxing reviews to validate face to face</a:t>
            </a:r>
          </a:p>
          <a:p>
            <a:r>
              <a:rPr lang="en-US" dirty="0"/>
              <a:t>Psychological &amp; Neuropsychological Testing (96130-96133, 96136-96139)</a:t>
            </a:r>
          </a:p>
          <a:p>
            <a:r>
              <a:rPr lang="en-US" dirty="0"/>
              <a:t>Radiation treatment management, 5 treatments (77427)</a:t>
            </a:r>
          </a:p>
          <a:p>
            <a:r>
              <a:rPr lang="en-US" dirty="0">
                <a:solidFill>
                  <a:srgbClr val="FF0000"/>
                </a:solidFill>
              </a:rPr>
              <a:t>Frequency limitations lifted, inpatient subsequent care days, nursing facility care, critical care consults</a:t>
            </a:r>
          </a:p>
          <a:p>
            <a:r>
              <a:rPr lang="en-US" dirty="0"/>
              <a:t>The link below will detail a comprehensive list of approved telehealth services</a:t>
            </a:r>
          </a:p>
          <a:p>
            <a:r>
              <a:rPr lang="en-US" u="sng" dirty="0">
                <a:hlinkClick r:id="rId2">
                  <a:extLst>
                    <a:ext uri="{A12FA001-AC4F-418D-AE19-62706E023703}">
                      <ahyp:hlinkClr xmlns:ahyp="http://schemas.microsoft.com/office/drawing/2018/hyperlinkcolor" val="tx"/>
                    </a:ext>
                  </a:extLst>
                </a:hlinkClick>
              </a:rPr>
              <a:t>https://www.cms.gov/Medicare/Medicare-General-Information/Telehealth/index.html</a:t>
            </a:r>
            <a:endParaRPr lang="en-US" u="sng" dirty="0"/>
          </a:p>
          <a:p>
            <a:pPr marL="0" indent="0">
              <a:buNone/>
            </a:pPr>
            <a:endParaRPr lang="en-US" dirty="0"/>
          </a:p>
        </p:txBody>
      </p:sp>
      <p:sp>
        <p:nvSpPr>
          <p:cNvPr id="3" name="Title 2">
            <a:extLst>
              <a:ext uri="{FF2B5EF4-FFF2-40B4-BE49-F238E27FC236}">
                <a16:creationId xmlns:a16="http://schemas.microsoft.com/office/drawing/2014/main" id="{09418AEE-7DDC-464B-920F-CA9B9089475D}"/>
              </a:ext>
            </a:extLst>
          </p:cNvPr>
          <p:cNvSpPr>
            <a:spLocks noGrp="1"/>
          </p:cNvSpPr>
          <p:nvPr>
            <p:ph type="title"/>
          </p:nvPr>
        </p:nvSpPr>
        <p:spPr>
          <a:xfrm>
            <a:off x="140677" y="345640"/>
            <a:ext cx="8839407" cy="498656"/>
          </a:xfrm>
        </p:spPr>
        <p:txBody>
          <a:bodyPr/>
          <a:lstStyle/>
          <a:p>
            <a:r>
              <a:rPr lang="en-US" dirty="0"/>
              <a:t>Continued, Newly Added Telehealth Approved Services</a:t>
            </a:r>
          </a:p>
        </p:txBody>
      </p:sp>
      <p:sp>
        <p:nvSpPr>
          <p:cNvPr id="4" name="Footer Placeholder 3">
            <a:extLst>
              <a:ext uri="{FF2B5EF4-FFF2-40B4-BE49-F238E27FC236}">
                <a16:creationId xmlns:a16="http://schemas.microsoft.com/office/drawing/2014/main" id="{5741311E-FE28-4346-9B6D-2E18B1E16E20}"/>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54F43C4E-9677-42A4-8E0E-5EE3FD81DBE5}"/>
              </a:ext>
            </a:extLst>
          </p:cNvPr>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195440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8DBEC0-77C8-4526-93A7-05E1A8D52FF7}"/>
              </a:ext>
            </a:extLst>
          </p:cNvPr>
          <p:cNvSpPr>
            <a:spLocks noGrp="1"/>
          </p:cNvSpPr>
          <p:nvPr>
            <p:ph sz="quarter" idx="12"/>
          </p:nvPr>
        </p:nvSpPr>
        <p:spPr/>
        <p:txBody>
          <a:bodyPr>
            <a:normAutofit/>
          </a:bodyPr>
          <a:lstStyle/>
          <a:p>
            <a:r>
              <a:rPr lang="en-US" dirty="0"/>
              <a:t>98966- 98968 Telephone assessment and management service provided by a </a:t>
            </a:r>
            <a:r>
              <a:rPr lang="en-US" u="sng" dirty="0"/>
              <a:t>qualified nonphysician </a:t>
            </a:r>
            <a:r>
              <a:rPr lang="en-US" dirty="0"/>
              <a:t>health care professional </a:t>
            </a:r>
          </a:p>
          <a:p>
            <a:r>
              <a:rPr lang="en-US" dirty="0"/>
              <a:t>99441-99443 Telephone evaluation and management service by a </a:t>
            </a:r>
            <a:r>
              <a:rPr lang="en-US" u="sng" dirty="0"/>
              <a:t>physician or other qualified health care professional </a:t>
            </a:r>
            <a:r>
              <a:rPr lang="en-US" dirty="0"/>
              <a:t>who may report evaluation and management services provided to as established patient, parent, or guardian not originating from a related E/M</a:t>
            </a:r>
          </a:p>
          <a:p>
            <a:r>
              <a:rPr lang="en-US" dirty="0"/>
              <a:t>Can be used for </a:t>
            </a:r>
            <a:r>
              <a:rPr lang="en-US" dirty="0">
                <a:solidFill>
                  <a:srgbClr val="FF0000"/>
                </a:solidFill>
              </a:rPr>
              <a:t>New</a:t>
            </a:r>
            <a:r>
              <a:rPr lang="en-US" dirty="0"/>
              <a:t> and established patients</a:t>
            </a:r>
          </a:p>
        </p:txBody>
      </p:sp>
      <p:sp>
        <p:nvSpPr>
          <p:cNvPr id="3" name="Title 2">
            <a:extLst>
              <a:ext uri="{FF2B5EF4-FFF2-40B4-BE49-F238E27FC236}">
                <a16:creationId xmlns:a16="http://schemas.microsoft.com/office/drawing/2014/main" id="{50165494-F8B5-48CA-981E-CA4928AFAD15}"/>
              </a:ext>
            </a:extLst>
          </p:cNvPr>
          <p:cNvSpPr>
            <a:spLocks noGrp="1"/>
          </p:cNvSpPr>
          <p:nvPr>
            <p:ph type="title"/>
          </p:nvPr>
        </p:nvSpPr>
        <p:spPr/>
        <p:txBody>
          <a:bodyPr/>
          <a:lstStyle/>
          <a:p>
            <a:r>
              <a:rPr lang="en-US" dirty="0"/>
              <a:t>Telephone E/M Services- </a:t>
            </a:r>
            <a:r>
              <a:rPr lang="en-US" dirty="0">
                <a:solidFill>
                  <a:srgbClr val="FF0000"/>
                </a:solidFill>
              </a:rPr>
              <a:t>Now Payable by Medicare</a:t>
            </a:r>
          </a:p>
        </p:txBody>
      </p:sp>
      <p:sp>
        <p:nvSpPr>
          <p:cNvPr id="4" name="Footer Placeholder 3">
            <a:extLst>
              <a:ext uri="{FF2B5EF4-FFF2-40B4-BE49-F238E27FC236}">
                <a16:creationId xmlns:a16="http://schemas.microsoft.com/office/drawing/2014/main" id="{BE12858C-C054-472D-9320-7E6E0F80DBF0}"/>
              </a:ext>
            </a:extLst>
          </p:cNvPr>
          <p:cNvSpPr>
            <a:spLocks noGrp="1"/>
          </p:cNvSpPr>
          <p:nvPr>
            <p:ph type="ftr" sz="quarter" idx="3"/>
          </p:nvPr>
        </p:nvSpPr>
        <p:spPr/>
        <p:txBody>
          <a:bodyPr/>
          <a:lstStyle/>
          <a:p>
            <a:r>
              <a:rPr lang="en-US" dirty="0"/>
              <a:t>©2019 Trinity Health</a:t>
            </a:r>
          </a:p>
        </p:txBody>
      </p:sp>
      <p:sp>
        <p:nvSpPr>
          <p:cNvPr id="5" name="Slide Number Placeholder 4">
            <a:extLst>
              <a:ext uri="{FF2B5EF4-FFF2-40B4-BE49-F238E27FC236}">
                <a16:creationId xmlns:a16="http://schemas.microsoft.com/office/drawing/2014/main" id="{16B03FD6-3298-47D0-9E08-054A479DEBBC}"/>
              </a:ext>
            </a:extLst>
          </p:cNvPr>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390300425"/>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24F4161-CBE0-4E6B-8E0A-3E6EADD0908E}"/>
</file>

<file path=customXml/itemProps2.xml><?xml version="1.0" encoding="utf-8"?>
<ds:datastoreItem xmlns:ds="http://schemas.openxmlformats.org/officeDocument/2006/customXml" ds:itemID="{A189451C-B86D-43F5-AA06-34D722258368}">
  <ds:schemaRefs>
    <ds:schemaRef ds:uri="4b91531d-a4f7-47e3-8687-1e7e838a3343"/>
    <ds:schemaRef ds:uri="http://purl.org/dc/terms/"/>
    <ds:schemaRef ds:uri="http://schemas.microsoft.com/office/infopath/2007/PartnerControl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15842</TotalTime>
  <Words>2602</Words>
  <Application>Microsoft Office PowerPoint</Application>
  <PresentationFormat>On-screen Show (16:9)</PresentationFormat>
  <Paragraphs>269</Paragraphs>
  <Slides>36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Main Content Slide Layout</vt:lpstr>
      <vt:lpstr>COVID-19  Interim Final Rule 3/30/2020 Effective March 1st, 2020</vt:lpstr>
      <vt:lpstr>“We all have the capacity to be a superhero.  In order to become one, you just have to find your unique power or ability and exploit it for the greater good.  The cape and mask are optional accessories, but a kind heart is essential” -Robert Clancy</vt:lpstr>
      <vt:lpstr>CMS Interim Final Rule CMS 1744</vt:lpstr>
      <vt:lpstr>Telehealth and other technology based services</vt:lpstr>
      <vt:lpstr>Services CMS Does Not Technically Define as “Telehealth” </vt:lpstr>
      <vt:lpstr>Telehealth Modalities </vt:lpstr>
      <vt:lpstr>Medicare Telehealth Services- Additions to the List</vt:lpstr>
      <vt:lpstr>Continued, Newly Added Telehealth Approved Services</vt:lpstr>
      <vt:lpstr>Telephone E/M Services- Now Payable by Medicare</vt:lpstr>
      <vt:lpstr>Telephone E/M Services Cont. </vt:lpstr>
      <vt:lpstr>Telehealth-Site of Service</vt:lpstr>
      <vt:lpstr>Remote Monitoring</vt:lpstr>
      <vt:lpstr>Patient Consent for Remote Services </vt:lpstr>
      <vt:lpstr>Office/Outpatient Evaluation &amp; Management Services</vt:lpstr>
      <vt:lpstr>PT, OT, Speech Pathologists “Telehealth”</vt:lpstr>
      <vt:lpstr>Private Practice Providers of PT, OT, SLP</vt:lpstr>
      <vt:lpstr> Hospital Outpatient Therapy (PT, OT, SLPs)</vt:lpstr>
      <vt:lpstr>Private Practice Nutritionists, Social Workers and Clinical Psychologists</vt:lpstr>
      <vt:lpstr>Telehealth Cost Sharing</vt:lpstr>
      <vt:lpstr>Supervision</vt:lpstr>
      <vt:lpstr>Teaching Physician Supervision</vt:lpstr>
      <vt:lpstr>Moonlighting</vt:lpstr>
      <vt:lpstr>Post-Acute Care</vt:lpstr>
      <vt:lpstr>Homebound Status</vt:lpstr>
      <vt:lpstr>Home Health Telehealth Under Plan of Care</vt:lpstr>
      <vt:lpstr>Hospice</vt:lpstr>
      <vt:lpstr>Inpatient Rehabilitation Facilities</vt:lpstr>
      <vt:lpstr>Other Ambulatory Services &amp; Alternative Payment Model Updates</vt:lpstr>
      <vt:lpstr>Opioid Treatment Programs</vt:lpstr>
      <vt:lpstr>Medicare Diabetes Prevention Program (MDPP)</vt:lpstr>
      <vt:lpstr>Comprehensive Care for Joint Replacement</vt:lpstr>
      <vt:lpstr>APM’s under Quality Payment Program</vt:lpstr>
      <vt:lpstr>MIPS</vt:lpstr>
      <vt:lpstr>Independent Laboratory</vt:lpstr>
      <vt:lpstr>Specimen Collection-COVID-19 Testing</vt:lpstr>
      <vt:lpstr>Resources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William Lucyshyn</cp:lastModifiedBy>
  <cp:revision>362</cp:revision>
  <cp:lastPrinted>2015-03-20T16:41:08Z</cp:lastPrinted>
  <dcterms:created xsi:type="dcterms:W3CDTF">2015-06-01T18:54:58Z</dcterms:created>
  <dcterms:modified xsi:type="dcterms:W3CDTF">2020-05-14T22:43:35Z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