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7"/>
  </p:notesMasterIdLst>
  <p:handoutMasterIdLst>
    <p:handoutMasterId r:id="rId18"/>
  </p:handoutMasterIdLst>
  <p:sldIdLst>
    <p:sldId id="306" r:id="rId7"/>
    <p:sldId id="445" r:id="rId8"/>
    <p:sldId id="446" r:id="rId9"/>
    <p:sldId id="365" r:id="rId10"/>
    <p:sldId id="447" r:id="rId11"/>
    <p:sldId id="448" r:id="rId12"/>
    <p:sldId id="449" r:id="rId13"/>
    <p:sldId id="336" r:id="rId14"/>
    <p:sldId id="333" r:id="rId15"/>
    <p:sldId id="422" r:id="rId16"/>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4" clrIdx="0">
    <p:extLst>
      <p:ext uri="{19B8F6BF-5375-455C-9EA6-DF929625EA0E}">
        <p15:presenceInfo xmlns:p15="http://schemas.microsoft.com/office/powerpoint/2012/main" userId="S::tolasuz@trinity-health.org::13a69b62-492e-47ac-bdfa-d669fbf05bf3" providerId="AD"/>
      </p:ext>
    </p:extLst>
  </p:cmAuthor>
  <p:cmAuthor id="2" name="Brandi Bonney" initials="BB" lastIdx="8" clrIdx="1">
    <p:extLst>
      <p:ext uri="{19B8F6BF-5375-455C-9EA6-DF929625EA0E}">
        <p15:presenceInfo xmlns:p15="http://schemas.microsoft.com/office/powerpoint/2012/main" userId="S::Brandi.Bonney@trinity-health.org::0ec9ea29-772f-4ef7-8fa0-966b54ddb480" providerId="AD"/>
      </p:ext>
    </p:extLst>
  </p:cmAuthor>
  <p:cmAuthor id="3" name="Ellen M. Downey" initials="EMD" lastIdx="3" clrIdx="2">
    <p:extLst>
      <p:ext uri="{19B8F6BF-5375-455C-9EA6-DF929625EA0E}">
        <p15:presenceInfo xmlns:p15="http://schemas.microsoft.com/office/powerpoint/2012/main" userId="S::downeye@trinity-health.org::48128f91-47bd-48fd-9831-ac95a663a4cb" providerId="AD"/>
      </p:ext>
    </p:extLst>
  </p:cmAuthor>
  <p:cmAuthor id="4" name="Shannon Weatherup" initials="SW" lastIdx="2" clrIdx="3">
    <p:extLst>
      <p:ext uri="{19B8F6BF-5375-455C-9EA6-DF929625EA0E}">
        <p15:presenceInfo xmlns:p15="http://schemas.microsoft.com/office/powerpoint/2012/main" userId="S::shannon@techworldinc.com::2827e1fa-59a6-4ac5-a617-d250dfbc37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96357" autoAdjust="0"/>
  </p:normalViewPr>
  <p:slideViewPr>
    <p:cSldViewPr snapToGrid="0" snapToObjects="1" showGuides="1">
      <p:cViewPr varScale="1">
        <p:scale>
          <a:sx n="113" d="100"/>
          <a:sy n="113" d="100"/>
        </p:scale>
        <p:origin x="906" y="96"/>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Duración aproximada = 3 minutos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Nuestra misión en Trinity Health nos convoca a tratar todo el bienestar de las personas bajo nuestro cuidado y eso incluye a nuestros colegas. </a:t>
            </a:r>
          </a:p>
          <a:p>
            <a:endParaRPr lang="en-US" dirty="0"/>
          </a:p>
          <a:p>
            <a:r>
              <a:rPr lang="es-US"/>
              <a:t>Para aumentar el acceso a la atención médica y tratamiento para todos nuestros colegas, Trinity Health ofrece el Plan médico de asistencia esencial con cuenta de reembolso por gastos médicos (HRA).   </a:t>
            </a:r>
          </a:p>
          <a:p>
            <a:endParaRPr lang="en-US" dirty="0"/>
          </a:p>
          <a:p>
            <a:r>
              <a:rPr lang="es-US"/>
              <a:t>En este episodio, daremos un vistazo más de cerca al modo en que funciona la HRA con el plan médico para hacer que la atención médica sea más asequible para los colegas elegibles. </a:t>
            </a:r>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2456922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Es elegible para el Plan médico de asistencia esencial si:</a:t>
            </a:r>
          </a:p>
          <a:p>
            <a:endParaRPr lang="en-US" dirty="0"/>
          </a:p>
          <a:p>
            <a:pPr marL="171450" indent="-171450">
              <a:buFont typeface="Arial" panose="020B0604020202020204" pitchFamily="34" charset="0"/>
              <a:buChar char="•"/>
            </a:pPr>
            <a:r>
              <a:rPr lang="es-US"/>
              <a:t>es un colega de tiempo completo o parcial elegible para beneficios al momento de la elegibilidad inicial para beneficios o inscripción abierta </a:t>
            </a:r>
            <a:r>
              <a:rPr lang="es-US" u="sng"/>
              <a:t>y</a:t>
            </a:r>
          </a:p>
          <a:p>
            <a:endParaRPr lang="en-US" dirty="0"/>
          </a:p>
          <a:p>
            <a:pPr marL="171450" indent="-171450">
              <a:buFont typeface="Arial" panose="020B0604020202020204" pitchFamily="34" charset="0"/>
              <a:buChar char="•"/>
            </a:pPr>
            <a:r>
              <a:rPr lang="es-US"/>
              <a:t>cumple determinados requisitos de ingresos en función de los ingresos de su grupo familiar y el tamaño de su familia. Para calificar para este plan, sus ingresos familiares anuales deben ser menores al 200 % del nivel federal de pobreza. </a:t>
            </a:r>
          </a:p>
          <a:p>
            <a:endParaRPr lang="en-US" dirty="0"/>
          </a:p>
          <a:p>
            <a:r>
              <a:rPr lang="es-US"/>
              <a:t>Es importante señalar que si usted o sus dependientes tienen cobertura de un programa de asistencia médica patrocinado por el estado, como Medicaid o CHIP, no son elegibles para la opción del Plan médico de asistencia esencial.</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3911099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Si piensa que podría calificar para el Plan de asistencia esencial, primero debe inscribirse en el plan médico que piensa que será mejor para usted (ya sea el Plan tradicional, de ahorro para gastos médicos o esencial) y, luego, presentar una solicitud para el Plan de asistencia esencial.  </a:t>
            </a:r>
          </a:p>
          <a:p>
            <a:endParaRPr lang="en-US" dirty="0"/>
          </a:p>
          <a:p>
            <a:r>
              <a:rPr lang="es-US"/>
              <a:t>Debe presentar una solicitud para inscribirse en este plan. Las solicitudes y la documentación se deben presentar a más tardar 30 días después de su elegibilidad inicial para beneficios o antes de la fecha límite de la inscripción abierta.</a:t>
            </a:r>
          </a:p>
          <a:p>
            <a:endParaRPr lang="en-US" dirty="0"/>
          </a:p>
          <a:p>
            <a:r>
              <a:rPr lang="es-US"/>
              <a:t>Si presenta una solicitud y califica, lo inscribirán en el Plan médico de asistencia esencial, y Trinity Health hará un aporte a una cuenta de reembolso por gastos médicos o HRA al momento de la inscripción, que dependerá de su nivel de cobertura. Este monto se prorrateará para los colegas que se inscriben a mitad del año.</a:t>
            </a:r>
          </a:p>
          <a:p>
            <a:endParaRPr lang="en-US" dirty="0"/>
          </a:p>
          <a:p>
            <a:endParaRPr lang="en-US" dirty="0"/>
          </a:p>
          <a:p>
            <a:endParaRPr lang="en-US" dirty="0"/>
          </a:p>
          <a:p>
            <a:endParaRPr lang="en-US" dirty="0"/>
          </a:p>
          <a:p>
            <a:endParaRPr lang="en-US" dirty="0"/>
          </a:p>
          <a:p>
            <a:endParaRPr lang="en-US" dirty="0"/>
          </a:p>
          <a:p>
            <a:r>
              <a:rPr lang="es-US"/>
              <a:t>27 segundos</a:t>
            </a:r>
          </a:p>
        </p:txBody>
      </p:sp>
      <p:sp>
        <p:nvSpPr>
          <p:cNvPr id="4" name="Slide Number Placeholder 3"/>
          <p:cNvSpPr>
            <a:spLocks noGrp="1"/>
          </p:cNvSpPr>
          <p:nvPr>
            <p:ph type="sldNum" sz="quarter" idx="10"/>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417643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El Plan médico de asistencia esencial está estructurado igual que el Plan esencial que analizamos en el episodio Plan médico, parte 2, pero incluye una HRA financiada por Trinity Health que lo ayuda a pagar sus costos de atención médica al momento de recibir el servicio.</a:t>
            </a:r>
          </a:p>
          <a:p>
            <a:endParaRPr lang="en-US" dirty="0"/>
          </a:p>
          <a:p>
            <a:r>
              <a:rPr lang="es-US"/>
              <a:t>Puede usar la HRA para pagar costos médicos actuales o futuros. </a:t>
            </a:r>
          </a:p>
          <a:p>
            <a:endParaRPr lang="en-US" dirty="0"/>
          </a:p>
          <a:p>
            <a:r>
              <a:rPr lang="es-US"/>
              <a:t>Los fondos se retiran automáticamente de su HRA a medida que usa sus beneficios médicos. No es necesario hacer un pago y presentar un reclamo para obtener un reembolso. </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4012324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Estas son algunas otras cosas importantes que debe saber sobre la HRA.</a:t>
            </a:r>
          </a:p>
          <a:p>
            <a:endParaRPr lang="en-US" dirty="0"/>
          </a:p>
          <a:p>
            <a:pPr marL="171450" indent="-171450">
              <a:buFont typeface="Arial" panose="020B0604020202020204" pitchFamily="34" charset="0"/>
              <a:buChar char="•"/>
            </a:pPr>
            <a:r>
              <a:rPr lang="es-US"/>
              <a:t>Todo el dinero que no use durante el año se acumula para el año siguiente si reúne los requisitos y sigue inscrito en el siguiente año del plan.</a:t>
            </a:r>
          </a:p>
          <a:p>
            <a:pPr marL="0" indent="0">
              <a:buFont typeface="Arial" panose="020B0604020202020204" pitchFamily="34" charset="0"/>
              <a:buNone/>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s-US"/>
              <a:t>Se deben presentar solicitudes todos los años del plan. Suponiendo que sigue siendo elegible, tendrá que recertificar su elegibilidad todos los años durante el período de inscripción abierta anual.</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s-US"/>
              <a:t>No puede hacer aportes a la HRA.</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s-US"/>
              <a:t>La HRA no se aplica a la cobertura del plan dental o de visión.</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s-US"/>
              <a:t>Todo el dinero restante en la HRA se pierde si deja de formar parte de Trinity Health.</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1307327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El Plan de asistencia esencial con HRA está diseñado para hacer que los beneficios médicos sean más asequibles para los colegas elegibles. </a:t>
            </a:r>
          </a:p>
          <a:p>
            <a:endParaRPr lang="en-US" dirty="0"/>
          </a:p>
          <a:p>
            <a:r>
              <a:rPr lang="es-US"/>
              <a:t>Para obtener más información, puede descargar la solicitud del portal para colegas HR4U. </a:t>
            </a:r>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1762684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a:t>Ahora que ha revisado los detalles sobre el Plan de asistencia esencial con HRA, lo alentamos a explorar todos los episodios de la serie de videos, para que pueda tomar una decisión informada sobre los beneficios que sean adecuados para usted y su familia. </a:t>
            </a:r>
          </a:p>
          <a:p>
            <a:endParaRPr lang="en-US" dirty="0"/>
          </a:p>
          <a:p>
            <a:endParaRPr lang="en-US" dirty="0"/>
          </a:p>
          <a:p>
            <a:endParaRPr lang="en-US" dirty="0"/>
          </a:p>
          <a:p>
            <a:endParaRPr lang="en-US" dirty="0"/>
          </a:p>
          <a:p>
            <a:r>
              <a:rPr lang="es-US"/>
              <a:t>10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27357582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7/21/2021</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1629291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8"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a:xfrm>
            <a:off x="817889" y="1819807"/>
            <a:ext cx="8058482" cy="752215"/>
          </a:xfrm>
        </p:spPr>
        <p:txBody>
          <a:bodyPr/>
          <a:lstStyle/>
          <a:p>
            <a:r>
              <a:rPr lang="es-US" dirty="0"/>
              <a:t>Orientación sobre beneficios</a:t>
            </a:r>
          </a:p>
        </p:txBody>
      </p:sp>
      <p:sp>
        <p:nvSpPr>
          <p:cNvPr id="24" name="Subtitle 23"/>
          <p:cNvSpPr>
            <a:spLocks noGrp="1"/>
          </p:cNvSpPr>
          <p:nvPr>
            <p:ph type="subTitle" idx="1"/>
          </p:nvPr>
        </p:nvSpPr>
        <p:spPr>
          <a:xfrm>
            <a:off x="820611" y="2572022"/>
            <a:ext cx="6694614" cy="475705"/>
          </a:xfrm>
        </p:spPr>
        <p:txBody>
          <a:bodyPr>
            <a:noAutofit/>
          </a:bodyPr>
          <a:lstStyle/>
          <a:p>
            <a:r>
              <a:rPr lang="es-US" sz="2000"/>
              <a:t>Plan de asistencia esencial con HRA</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2BD1D-6B8E-4A54-986E-D2A91EBC5E86}"/>
              </a:ext>
            </a:extLst>
          </p:cNvPr>
          <p:cNvSpPr>
            <a:spLocks noGrp="1"/>
          </p:cNvSpPr>
          <p:nvPr>
            <p:ph type="title"/>
          </p:nvPr>
        </p:nvSpPr>
        <p:spPr>
          <a:xfrm>
            <a:off x="731676" y="852334"/>
            <a:ext cx="7841715" cy="1009604"/>
          </a:xfrm>
        </p:spPr>
        <p:txBody>
          <a:bodyPr/>
          <a:lstStyle/>
          <a:p>
            <a:r>
              <a:rPr lang="es-US" dirty="0"/>
              <a:t>Plan de asistencia esencial con cuenta </a:t>
            </a:r>
            <a:br>
              <a:rPr lang="es-US" dirty="0"/>
            </a:br>
            <a:r>
              <a:rPr lang="es-US" dirty="0"/>
              <a:t>de reembolso por gastos médicos (HRA)</a:t>
            </a:r>
          </a:p>
        </p:txBody>
      </p:sp>
      <p:sp>
        <p:nvSpPr>
          <p:cNvPr id="3" name="Footer Placeholder 2">
            <a:extLst>
              <a:ext uri="{FF2B5EF4-FFF2-40B4-BE49-F238E27FC236}">
                <a16:creationId xmlns:a16="http://schemas.microsoft.com/office/drawing/2014/main" id="{6E9A1A0B-1BBD-4CCD-ACCC-0721B88D690F}"/>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4" name="Slide Number Placeholder 3">
            <a:extLst>
              <a:ext uri="{FF2B5EF4-FFF2-40B4-BE49-F238E27FC236}">
                <a16:creationId xmlns:a16="http://schemas.microsoft.com/office/drawing/2014/main" id="{904B7BDF-0AD1-480D-82F2-AA31B5FDBB3C}"/>
              </a:ext>
            </a:extLst>
          </p:cNvPr>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2954837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20AE18-B59F-43A6-868E-9A2E6256674E}"/>
              </a:ext>
            </a:extLst>
          </p:cNvPr>
          <p:cNvSpPr>
            <a:spLocks noGrp="1"/>
          </p:cNvSpPr>
          <p:nvPr>
            <p:ph sz="quarter" idx="12"/>
          </p:nvPr>
        </p:nvSpPr>
        <p:spPr/>
        <p:txBody>
          <a:bodyPr>
            <a:normAutofit/>
          </a:bodyPr>
          <a:lstStyle/>
          <a:p>
            <a:r>
              <a:rPr lang="es-US" sz="1800" dirty="0"/>
              <a:t>Los colegas de tiempo completo o parcial elegibles para beneficios al momento de la elegibilidad inicial para beneficios o la inscripción abierta. Y</a:t>
            </a:r>
          </a:p>
          <a:p>
            <a:r>
              <a:rPr lang="es-US" sz="1800" dirty="0"/>
              <a:t>Aquellos que cumplen determinados requisitos de ingresos en función de los ingresos del grupo familiar y el tamaño de la familia.</a:t>
            </a:r>
          </a:p>
          <a:p>
            <a:pPr lvl="1"/>
            <a:r>
              <a:rPr lang="es-US" sz="1600" dirty="0"/>
              <a:t>Ingresos familiares anuales menores al 200 % del nivel federal de pobreza.</a:t>
            </a:r>
          </a:p>
          <a:p>
            <a:pPr lvl="1"/>
            <a:r>
              <a:rPr lang="es-US" sz="1600" dirty="0"/>
              <a:t>Nota: Si usted o sus dependientes tienen cobertura de un programa de asistencia médica patrocinado por el estado, como Medicaid o CHIP, no son elegibles para la opción del Plan médico de asistencia esencial.</a:t>
            </a:r>
          </a:p>
          <a:p>
            <a:endParaRPr lang="en-US" sz="1800" dirty="0"/>
          </a:p>
        </p:txBody>
      </p:sp>
      <p:sp>
        <p:nvSpPr>
          <p:cNvPr id="3" name="Title 2">
            <a:extLst>
              <a:ext uri="{FF2B5EF4-FFF2-40B4-BE49-F238E27FC236}">
                <a16:creationId xmlns:a16="http://schemas.microsoft.com/office/drawing/2014/main" id="{9437706A-BD48-4307-A4CF-F0EDB32CA4A2}"/>
              </a:ext>
            </a:extLst>
          </p:cNvPr>
          <p:cNvSpPr>
            <a:spLocks noGrp="1"/>
          </p:cNvSpPr>
          <p:nvPr>
            <p:ph type="title"/>
          </p:nvPr>
        </p:nvSpPr>
        <p:spPr>
          <a:xfrm>
            <a:off x="393407" y="345640"/>
            <a:ext cx="8449967" cy="498656"/>
          </a:xfrm>
        </p:spPr>
        <p:txBody>
          <a:bodyPr/>
          <a:lstStyle/>
          <a:p>
            <a:r>
              <a:rPr lang="es-US" sz="2000"/>
              <a:t>¿Quién es elegible para el Plan de asistencia esencial con HRA?</a:t>
            </a:r>
          </a:p>
        </p:txBody>
      </p:sp>
      <p:sp>
        <p:nvSpPr>
          <p:cNvPr id="4" name="Footer Placeholder 3">
            <a:extLst>
              <a:ext uri="{FF2B5EF4-FFF2-40B4-BE49-F238E27FC236}">
                <a16:creationId xmlns:a16="http://schemas.microsoft.com/office/drawing/2014/main" id="{8625FD79-C66E-414E-83ED-C00A8E94209E}"/>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632D347A-8953-47C6-96B6-C4367A3D3EC6}"/>
              </a:ext>
            </a:extLst>
          </p:cNvPr>
          <p:cNvSpPr>
            <a:spLocks noGrp="1"/>
          </p:cNvSpPr>
          <p:nvPr>
            <p:ph type="sldNum" sz="quarter" idx="4"/>
          </p:nvPr>
        </p:nvSpPr>
        <p:spPr/>
        <p:txBody>
          <a:bodyPr/>
          <a:lstStyle/>
          <a:p>
            <a:fld id="{489F9553-C816-6842-8939-EE75ECF7EB2B}" type="slidenum">
              <a:rPr lang="en-US" sz="600" smtClean="0"/>
              <a:pPr/>
              <a:t>3</a:t>
            </a:fld>
            <a:endParaRPr lang="en-US" sz="600"/>
          </a:p>
        </p:txBody>
      </p:sp>
    </p:spTree>
    <p:extLst>
      <p:ext uri="{BB962C8B-B14F-4D97-AF65-F5344CB8AC3E}">
        <p14:creationId xmlns:p14="http://schemas.microsoft.com/office/powerpoint/2010/main" val="2667327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a:bodyPr>
          <a:lstStyle/>
          <a:p>
            <a:endParaRPr lang="en-US" sz="1800" dirty="0"/>
          </a:p>
          <a:p>
            <a:endParaRPr lang="en-US" sz="1800" dirty="0"/>
          </a:p>
          <a:p>
            <a:endParaRPr lang="en-US" sz="1800" dirty="0"/>
          </a:p>
        </p:txBody>
      </p:sp>
      <p:sp>
        <p:nvSpPr>
          <p:cNvPr id="3" name="Title 2"/>
          <p:cNvSpPr>
            <a:spLocks noGrp="1"/>
          </p:cNvSpPr>
          <p:nvPr>
            <p:ph type="title"/>
          </p:nvPr>
        </p:nvSpPr>
        <p:spPr>
          <a:xfrm>
            <a:off x="393408" y="345640"/>
            <a:ext cx="8750592" cy="498656"/>
          </a:xfrm>
        </p:spPr>
        <p:txBody>
          <a:bodyPr/>
          <a:lstStyle/>
          <a:p>
            <a:r>
              <a:rPr lang="es-US" sz="2300" dirty="0">
                <a:solidFill>
                  <a:srgbClr val="6E2585"/>
                </a:solidFill>
              </a:rPr>
              <a:t>Plan de asistencia esencial con HRA: Cómo presentar la solicitud </a:t>
            </a:r>
          </a:p>
        </p:txBody>
      </p:sp>
      <p:sp>
        <p:nvSpPr>
          <p:cNvPr id="4" name="Footer Placeholder 3"/>
          <p:cNvSpPr>
            <a:spLocks noGrp="1"/>
          </p:cNvSpPr>
          <p:nvPr>
            <p:ph type="ftr" sz="quarter" idx="3"/>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s-US" b="0" i="0" u="none" strike="noStrike" cap="none" normalizeH="0" baseline="0" noProof="0" dirty="0">
                <a:ln>
                  <a:noFill/>
                </a:ln>
                <a:solidFill>
                  <a:srgbClr val="000000">
                    <a:lumMod val="60000"/>
                    <a:lumOff val="40000"/>
                  </a:srgbClr>
                </a:solidFill>
                <a:uLnTx/>
                <a:uFillTx/>
                <a:latin typeface="Arial"/>
                <a:ea typeface="+mn-ea"/>
                <a:cs typeface="+mn-cs"/>
              </a:rPr>
              <a:t>©2020 Trinity </a:t>
            </a:r>
            <a:r>
              <a:rPr kumimoji="0" lang="es-US" b="0" i="0" u="none" strike="noStrike" cap="none" normalizeH="0" baseline="0" noProof="0" dirty="0" err="1">
                <a:ln>
                  <a:noFill/>
                </a:ln>
                <a:solidFill>
                  <a:srgbClr val="000000">
                    <a:lumMod val="60000"/>
                    <a:lumOff val="40000"/>
                  </a:srgbClr>
                </a:solidFill>
                <a:uLnTx/>
                <a:uFillTx/>
                <a:latin typeface="Arial"/>
                <a:ea typeface="+mn-ea"/>
                <a:cs typeface="+mn-cs"/>
              </a:rPr>
              <a:t>Health</a:t>
            </a:r>
            <a:endParaRPr kumimoji="0" lang="es-US" b="0" i="0" u="none" strike="noStrike" cap="none" normalizeH="0" baseline="0" noProof="0" dirty="0">
              <a:ln>
                <a:noFill/>
              </a:ln>
              <a:solidFill>
                <a:srgbClr val="000000">
                  <a:lumMod val="60000"/>
                  <a:lumOff val="40000"/>
                </a:srgbClr>
              </a:solidFill>
              <a:uLnTx/>
              <a:uFillTx/>
              <a:latin typeface="Arial"/>
              <a:ea typeface="+mn-ea"/>
              <a:cs typeface="+mn-cs"/>
            </a:endParaRPr>
          </a:p>
        </p:txBody>
      </p:sp>
      <p:sp>
        <p:nvSpPr>
          <p:cNvPr id="5" name="Slide Number Placeholder 4"/>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9F9553-C816-6842-8939-EE75ECF7EB2B}" type="slidenum">
              <a:rPr kumimoji="0" lang="en-US" sz="600" b="0" i="0" u="none" strike="noStrike" kern="1200" cap="none" spc="0" normalizeH="0" baseline="0" noProof="0" smtClean="0">
                <a:ln>
                  <a:noFill/>
                </a:ln>
                <a:solidFill>
                  <a:srgbClr val="000000">
                    <a:lumMod val="60000"/>
                    <a:lumOff val="40000"/>
                  </a:srgbClr>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600" b="0" i="0" u="none" strike="noStrike" kern="1200" cap="none" spc="0" normalizeH="0" baseline="0" noProof="0">
              <a:ln>
                <a:noFill/>
              </a:ln>
              <a:solidFill>
                <a:srgbClr val="000000">
                  <a:lumMod val="60000"/>
                  <a:lumOff val="40000"/>
                </a:srgbClr>
              </a:solidFill>
              <a:effectLst/>
              <a:uLnTx/>
              <a:uFillTx/>
              <a:latin typeface="Arial"/>
              <a:ea typeface="+mn-ea"/>
              <a:cs typeface="+mn-cs"/>
            </a:endParaRPr>
          </a:p>
        </p:txBody>
      </p:sp>
      <p:sp>
        <p:nvSpPr>
          <p:cNvPr id="6" name="Rectangle 5"/>
          <p:cNvSpPr/>
          <p:nvPr/>
        </p:nvSpPr>
        <p:spPr>
          <a:xfrm>
            <a:off x="299443" y="897692"/>
            <a:ext cx="8309522" cy="3339376"/>
          </a:xfrm>
          <a:prstGeom prst="rect">
            <a:avLst/>
          </a:prstGeom>
        </p:spPr>
        <p:txBody>
          <a:bodyPr wrap="square">
            <a:spAutoFit/>
          </a:bodyPr>
          <a:lstStyle/>
          <a:p>
            <a:pPr marL="342900" lvl="0" indent="-342900" defTabSz="342900">
              <a:spcAft>
                <a:spcPts val="600"/>
              </a:spcAft>
              <a:buClr>
                <a:srgbClr val="7030A0"/>
              </a:buClr>
              <a:buSzPct val="100000"/>
              <a:buFont typeface="Arial" panose="020B0604020202020204" pitchFamily="34" charset="0"/>
              <a:buChar char="•"/>
              <a:defRPr/>
            </a:pPr>
            <a:r>
              <a:rPr lang="es-US">
                <a:solidFill>
                  <a:srgbClr val="312C2B"/>
                </a:solidFill>
                <a:latin typeface="Arial" panose="020B0604020202020204" pitchFamily="34" charset="0"/>
                <a:cs typeface="Arial" panose="020B0604020202020204" pitchFamily="34" charset="0"/>
              </a:rPr>
              <a:t>Primero debe inscribirse en el plan que piensa que será mejor para usted (Plan tradicional, de ahorro para gastos de salud o esencial) y, luego, presentar una solicitud para el Plan de asistencia esencial.</a:t>
            </a:r>
          </a:p>
          <a:p>
            <a:pPr marL="342900" lvl="0" indent="-342900" defTabSz="342900">
              <a:spcAft>
                <a:spcPts val="600"/>
              </a:spcAft>
              <a:buClr>
                <a:srgbClr val="7030A0"/>
              </a:buClr>
              <a:buSzPct val="100000"/>
              <a:buFont typeface="Arial" panose="020B0604020202020204" pitchFamily="34" charset="0"/>
              <a:buChar char="•"/>
              <a:defRPr/>
            </a:pPr>
            <a:r>
              <a:rPr lang="es-US">
                <a:solidFill>
                  <a:srgbClr val="312C2B"/>
                </a:solidFill>
                <a:latin typeface="Arial" panose="020B0604020202020204" pitchFamily="34" charset="0"/>
                <a:cs typeface="Arial" panose="020B0604020202020204" pitchFamily="34" charset="0"/>
              </a:rPr>
              <a:t>Debe presentar una solicitud para inscribirse en este plan</a:t>
            </a:r>
            <a:r>
              <a:rPr lang="es-US" b="1">
                <a:solidFill>
                  <a:srgbClr val="312C2B"/>
                </a:solidFill>
                <a:latin typeface="Arial" panose="020B0604020202020204" pitchFamily="34" charset="0"/>
                <a:cs typeface="Arial" panose="020B0604020202020204" pitchFamily="34" charset="0"/>
              </a:rPr>
              <a:t>. </a:t>
            </a:r>
            <a:r>
              <a:rPr lang="es-US" b="1">
                <a:solidFill>
                  <a:srgbClr val="7030A0"/>
                </a:solidFill>
                <a:latin typeface="Arial" panose="020B0604020202020204" pitchFamily="34" charset="0"/>
                <a:cs typeface="Arial" panose="020B0604020202020204" pitchFamily="34" charset="0"/>
              </a:rPr>
              <a:t>Las solicitudes y la documentación se deben presentar a más tardar 30 días después de la elegibilidad inicial para beneficios o antes de la fecha límite de la inscripción abierta.</a:t>
            </a:r>
          </a:p>
          <a:p>
            <a:pPr marL="342900" lvl="0" indent="-342900" defTabSz="342900">
              <a:spcAft>
                <a:spcPts val="600"/>
              </a:spcAft>
              <a:buClr>
                <a:srgbClr val="7030A0"/>
              </a:buClr>
              <a:buSzPct val="100000"/>
              <a:buFont typeface="Arial" panose="020B0604020202020204" pitchFamily="34" charset="0"/>
              <a:buChar char="•"/>
              <a:defRPr/>
            </a:pPr>
            <a:r>
              <a:rPr lang="es-US">
                <a:solidFill>
                  <a:srgbClr val="312C2B"/>
                </a:solidFill>
                <a:latin typeface="Arial" panose="020B0604020202020204" pitchFamily="34" charset="0"/>
                <a:cs typeface="Arial" panose="020B0604020202020204" pitchFamily="34" charset="0"/>
              </a:rPr>
              <a:t>Si presenta una solicitud y califica, lo pasarán al Plan de asistencia esencial, y Trinity Health hará un aporte a una cuenta de reembolso por gastos médicos (HRA).</a:t>
            </a:r>
          </a:p>
          <a:p>
            <a:pPr marL="800100" lvl="1" indent="-342900" defTabSz="342900">
              <a:spcAft>
                <a:spcPts val="600"/>
              </a:spcAft>
              <a:buClr>
                <a:srgbClr val="7030A0"/>
              </a:buClr>
              <a:buSzPct val="100000"/>
              <a:buFont typeface="Arial" panose="020B0604020202020204" pitchFamily="34" charset="0"/>
              <a:buChar char="•"/>
              <a:defRPr/>
            </a:pPr>
            <a:r>
              <a:rPr lang="es-US" sz="1400">
                <a:solidFill>
                  <a:srgbClr val="312C2B"/>
                </a:solidFill>
                <a:latin typeface="Arial" panose="020B0604020202020204" pitchFamily="34" charset="0"/>
                <a:cs typeface="Arial" panose="020B0604020202020204" pitchFamily="34" charset="0"/>
              </a:rPr>
              <a:t>Prorrateo del monto para los colegas que se inscriben a mitad del año.</a:t>
            </a:r>
          </a:p>
        </p:txBody>
      </p:sp>
    </p:spTree>
    <p:extLst>
      <p:ext uri="{BB962C8B-B14F-4D97-AF65-F5344CB8AC3E}">
        <p14:creationId xmlns:p14="http://schemas.microsoft.com/office/powerpoint/2010/main" val="608736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20F229-20C5-4D54-BEBB-4890A7353826}"/>
              </a:ext>
            </a:extLst>
          </p:cNvPr>
          <p:cNvSpPr>
            <a:spLocks noGrp="1"/>
          </p:cNvSpPr>
          <p:nvPr>
            <p:ph sz="quarter" idx="12"/>
          </p:nvPr>
        </p:nvSpPr>
        <p:spPr/>
        <p:txBody>
          <a:bodyPr>
            <a:normAutofit/>
          </a:bodyPr>
          <a:lstStyle/>
          <a:p>
            <a:r>
              <a:rPr lang="es-US" sz="2000"/>
              <a:t>El plan médico está estructurado del mismo modo que el Plan esencial, pero incluye una cuenta de reembolso por gastos médicos (HRA) financiada por Trinity Health.</a:t>
            </a:r>
          </a:p>
          <a:p>
            <a:r>
              <a:rPr lang="es-US" sz="2000"/>
              <a:t>Use la HRA para pagar costos médicos actuales o futuros.</a:t>
            </a:r>
          </a:p>
          <a:p>
            <a:r>
              <a:rPr lang="es-US" sz="2000"/>
              <a:t>Los fondos se retiran automáticamente de la HRA a medida que usa sus beneficios médicos. No es necesario hacer un pago y presentar un reclamo para obtener un reembolso. </a:t>
            </a:r>
          </a:p>
          <a:p>
            <a:pPr marL="0" indent="0">
              <a:buNone/>
            </a:pPr>
            <a:endParaRPr lang="en-US" sz="2000" dirty="0"/>
          </a:p>
          <a:p>
            <a:endParaRPr lang="en-US" sz="2000" dirty="0"/>
          </a:p>
        </p:txBody>
      </p:sp>
      <p:sp>
        <p:nvSpPr>
          <p:cNvPr id="3" name="Title 2">
            <a:extLst>
              <a:ext uri="{FF2B5EF4-FFF2-40B4-BE49-F238E27FC236}">
                <a16:creationId xmlns:a16="http://schemas.microsoft.com/office/drawing/2014/main" id="{077B11F6-05D2-4345-B842-1116E27A01C0}"/>
              </a:ext>
            </a:extLst>
          </p:cNvPr>
          <p:cNvSpPr>
            <a:spLocks noGrp="1"/>
          </p:cNvSpPr>
          <p:nvPr>
            <p:ph type="title"/>
          </p:nvPr>
        </p:nvSpPr>
        <p:spPr>
          <a:xfrm>
            <a:off x="343792" y="345640"/>
            <a:ext cx="8229600" cy="498656"/>
          </a:xfrm>
        </p:spPr>
        <p:txBody>
          <a:bodyPr/>
          <a:lstStyle/>
          <a:p>
            <a:r>
              <a:rPr lang="es-US" sz="2400"/>
              <a:t>Plan de asistencia esencial con HRA: Cómo funciona</a:t>
            </a:r>
          </a:p>
        </p:txBody>
      </p:sp>
      <p:sp>
        <p:nvSpPr>
          <p:cNvPr id="4" name="Footer Placeholder 3">
            <a:extLst>
              <a:ext uri="{FF2B5EF4-FFF2-40B4-BE49-F238E27FC236}">
                <a16:creationId xmlns:a16="http://schemas.microsoft.com/office/drawing/2014/main" id="{D4F78CEF-A55F-4CAD-8523-3BC293A7F127}"/>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10685026-808F-418C-8823-7A7130D985C2}"/>
              </a:ext>
            </a:extLst>
          </p:cNvPr>
          <p:cNvSpPr>
            <a:spLocks noGrp="1"/>
          </p:cNvSpPr>
          <p:nvPr>
            <p:ph type="sldNum" sz="quarter" idx="4"/>
          </p:nvPr>
        </p:nvSpPr>
        <p:spPr/>
        <p:txBody>
          <a:bodyPr/>
          <a:lstStyle/>
          <a:p>
            <a:fld id="{489F9553-C816-6842-8939-EE75ECF7EB2B}" type="slidenum">
              <a:rPr lang="en-US" sz="600" smtClean="0"/>
              <a:pPr/>
              <a:t>5</a:t>
            </a:fld>
            <a:endParaRPr lang="en-US" sz="600"/>
          </a:p>
        </p:txBody>
      </p:sp>
    </p:spTree>
    <p:extLst>
      <p:ext uri="{BB962C8B-B14F-4D97-AF65-F5344CB8AC3E}">
        <p14:creationId xmlns:p14="http://schemas.microsoft.com/office/powerpoint/2010/main" val="4088286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4D3C7B-63BC-4F74-94BB-A7415BB4C42B}"/>
              </a:ext>
            </a:extLst>
          </p:cNvPr>
          <p:cNvSpPr>
            <a:spLocks noGrp="1"/>
          </p:cNvSpPr>
          <p:nvPr>
            <p:ph sz="quarter" idx="12"/>
          </p:nvPr>
        </p:nvSpPr>
        <p:spPr/>
        <p:txBody>
          <a:bodyPr>
            <a:normAutofit/>
          </a:bodyPr>
          <a:lstStyle/>
          <a:p>
            <a:r>
              <a:rPr lang="es-US" sz="2000"/>
              <a:t>Todo el dinero de la HRA que no se use durante el año se acumula para el año siguiente si reúne los requisitos y sigue inscrito en el siguiente año del plan.</a:t>
            </a:r>
          </a:p>
          <a:p>
            <a:r>
              <a:rPr lang="es-US" sz="2000"/>
              <a:t>Se deben presentar solicitudes todos los años del plan.</a:t>
            </a:r>
          </a:p>
          <a:p>
            <a:r>
              <a:rPr lang="es-US" sz="2000"/>
              <a:t>No puede hacer aportes a la HRA.</a:t>
            </a:r>
          </a:p>
          <a:p>
            <a:r>
              <a:rPr lang="es-US" sz="2000"/>
              <a:t>La HRA no se aplica a la cobertura dental o de visión.</a:t>
            </a:r>
          </a:p>
          <a:p>
            <a:r>
              <a:rPr lang="es-US" sz="2000"/>
              <a:t>Todo el dinero restante en la HRA se pierde si deja de formar parte de Trinity Health.</a:t>
            </a:r>
          </a:p>
          <a:p>
            <a:endParaRPr lang="en-US" sz="2000" dirty="0"/>
          </a:p>
          <a:p>
            <a:endParaRPr lang="en-US" sz="2000" dirty="0"/>
          </a:p>
        </p:txBody>
      </p:sp>
      <p:sp>
        <p:nvSpPr>
          <p:cNvPr id="3" name="Title 2">
            <a:extLst>
              <a:ext uri="{FF2B5EF4-FFF2-40B4-BE49-F238E27FC236}">
                <a16:creationId xmlns:a16="http://schemas.microsoft.com/office/drawing/2014/main" id="{8AD45864-D5C6-45BD-B71C-CA2B5A27B92A}"/>
              </a:ext>
            </a:extLst>
          </p:cNvPr>
          <p:cNvSpPr>
            <a:spLocks noGrp="1"/>
          </p:cNvSpPr>
          <p:nvPr>
            <p:ph type="title"/>
          </p:nvPr>
        </p:nvSpPr>
        <p:spPr/>
        <p:txBody>
          <a:bodyPr/>
          <a:lstStyle/>
          <a:p>
            <a:r>
              <a:rPr lang="es-US" sz="2400"/>
              <a:t>Otras cosas importantes para saber sobre la HRA</a:t>
            </a:r>
          </a:p>
        </p:txBody>
      </p:sp>
      <p:sp>
        <p:nvSpPr>
          <p:cNvPr id="4" name="Footer Placeholder 3">
            <a:extLst>
              <a:ext uri="{FF2B5EF4-FFF2-40B4-BE49-F238E27FC236}">
                <a16:creationId xmlns:a16="http://schemas.microsoft.com/office/drawing/2014/main" id="{F7B88947-9475-4BCC-843E-0D4CC7A42E72}"/>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31F0A075-6173-4EB2-8A2A-07F4DC064364}"/>
              </a:ext>
            </a:extLst>
          </p:cNvPr>
          <p:cNvSpPr>
            <a:spLocks noGrp="1"/>
          </p:cNvSpPr>
          <p:nvPr>
            <p:ph type="sldNum" sz="quarter" idx="4"/>
          </p:nvPr>
        </p:nvSpPr>
        <p:spPr/>
        <p:txBody>
          <a:bodyPr/>
          <a:lstStyle/>
          <a:p>
            <a:fld id="{489F9553-C816-6842-8939-EE75ECF7EB2B}" type="slidenum">
              <a:rPr lang="en-US" sz="600" smtClean="0"/>
              <a:pPr/>
              <a:t>6</a:t>
            </a:fld>
            <a:endParaRPr lang="en-US" sz="600"/>
          </a:p>
        </p:txBody>
      </p:sp>
    </p:spTree>
    <p:extLst>
      <p:ext uri="{BB962C8B-B14F-4D97-AF65-F5344CB8AC3E}">
        <p14:creationId xmlns:p14="http://schemas.microsoft.com/office/powerpoint/2010/main" val="265192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AD4D42-44BA-4282-B785-038CB6D34F2F}"/>
              </a:ext>
            </a:extLst>
          </p:cNvPr>
          <p:cNvSpPr>
            <a:spLocks noGrp="1"/>
          </p:cNvSpPr>
          <p:nvPr>
            <p:ph sz="quarter" idx="12"/>
          </p:nvPr>
        </p:nvSpPr>
        <p:spPr/>
        <p:txBody>
          <a:bodyPr/>
          <a:lstStyle/>
          <a:p>
            <a:endParaRPr lang="en-US" sz="2000" dirty="0"/>
          </a:p>
          <a:p>
            <a:r>
              <a:rPr lang="es-US" sz="2000"/>
              <a:t>Descargue el formulario de solicitud </a:t>
            </a:r>
          </a:p>
          <a:p>
            <a:pPr lvl="1"/>
            <a:r>
              <a:rPr lang="es-US" sz="2000">
                <a:hlinkClick r:id="rId3"/>
              </a:rPr>
              <a:t>https://hr4u.trinity-health.org</a:t>
            </a:r>
          </a:p>
        </p:txBody>
      </p:sp>
      <p:sp>
        <p:nvSpPr>
          <p:cNvPr id="3" name="Title 2">
            <a:extLst>
              <a:ext uri="{FF2B5EF4-FFF2-40B4-BE49-F238E27FC236}">
                <a16:creationId xmlns:a16="http://schemas.microsoft.com/office/drawing/2014/main" id="{C94EF5F8-443E-4463-8E7A-984C264E39CF}"/>
              </a:ext>
            </a:extLst>
          </p:cNvPr>
          <p:cNvSpPr>
            <a:spLocks noGrp="1"/>
          </p:cNvSpPr>
          <p:nvPr>
            <p:ph type="title"/>
          </p:nvPr>
        </p:nvSpPr>
        <p:spPr/>
        <p:txBody>
          <a:bodyPr/>
          <a:lstStyle/>
          <a:p>
            <a:r>
              <a:rPr lang="es-US" sz="2400"/>
              <a:t>Obtenga más información sobre el Plan de asistencia esencial con HRA</a:t>
            </a:r>
          </a:p>
        </p:txBody>
      </p:sp>
      <p:sp>
        <p:nvSpPr>
          <p:cNvPr id="4" name="Footer Placeholder 3">
            <a:extLst>
              <a:ext uri="{FF2B5EF4-FFF2-40B4-BE49-F238E27FC236}">
                <a16:creationId xmlns:a16="http://schemas.microsoft.com/office/drawing/2014/main" id="{38CB2D7C-0DDF-46C0-8693-85C36D95AA61}"/>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AC455437-6B3C-48AC-8626-322FC1FCC8D5}"/>
              </a:ext>
            </a:extLst>
          </p:cNvPr>
          <p:cNvSpPr>
            <a:spLocks noGrp="1"/>
          </p:cNvSpPr>
          <p:nvPr>
            <p:ph type="sldNum" sz="quarter" idx="4"/>
          </p:nvPr>
        </p:nvSpPr>
        <p:spPr/>
        <p:txBody>
          <a:bodyPr/>
          <a:lstStyle/>
          <a:p>
            <a:fld id="{489F9553-C816-6842-8939-EE75ECF7EB2B}" type="slidenum">
              <a:rPr lang="en-US" sz="600" smtClean="0"/>
              <a:pPr/>
              <a:t>7</a:t>
            </a:fld>
            <a:endParaRPr lang="en-US" sz="600"/>
          </a:p>
        </p:txBody>
      </p:sp>
      <p:pic>
        <p:nvPicPr>
          <p:cNvPr id="8" name="Picture 7">
            <a:extLst>
              <a:ext uri="{FF2B5EF4-FFF2-40B4-BE49-F238E27FC236}">
                <a16:creationId xmlns:a16="http://schemas.microsoft.com/office/drawing/2014/main" id="{6F870E5D-1BEE-474E-85B7-7586555D077E}"/>
              </a:ext>
            </a:extLst>
          </p:cNvPr>
          <p:cNvPicPr>
            <a:picLocks noChangeAspect="1"/>
          </p:cNvPicPr>
          <p:nvPr/>
        </p:nvPicPr>
        <p:blipFill>
          <a:blip r:embed="rId4"/>
          <a:stretch>
            <a:fillRect/>
          </a:stretch>
        </p:blipFill>
        <p:spPr>
          <a:xfrm>
            <a:off x="5233307" y="1561564"/>
            <a:ext cx="2857500" cy="2476500"/>
          </a:xfrm>
          <a:prstGeom prst="rect">
            <a:avLst/>
          </a:prstGeom>
        </p:spPr>
      </p:pic>
    </p:spTree>
    <p:extLst>
      <p:ext uri="{BB962C8B-B14F-4D97-AF65-F5344CB8AC3E}">
        <p14:creationId xmlns:p14="http://schemas.microsoft.com/office/powerpoint/2010/main" val="574697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a:xfrm>
            <a:off x="393408" y="999054"/>
            <a:ext cx="5806670" cy="3601521"/>
          </a:xfrm>
        </p:spPr>
        <p:txBody>
          <a:bodyPr>
            <a:normAutofit fontScale="92500" lnSpcReduction="10000"/>
          </a:bodyPr>
          <a:lstStyle/>
          <a:p>
            <a:pPr marL="0" indent="0">
              <a:buNone/>
            </a:pPr>
            <a:r>
              <a:rPr lang="es-US" sz="1400" dirty="0">
                <a:solidFill>
                  <a:schemeClr val="tx2"/>
                </a:solidFill>
              </a:rPr>
              <a:t>Viva toda su vida</a:t>
            </a:r>
          </a:p>
          <a:p>
            <a:r>
              <a:rPr lang="es-US" sz="1400" dirty="0"/>
              <a:t>Beneficios médicos y de farmacia</a:t>
            </a:r>
          </a:p>
          <a:p>
            <a:r>
              <a:rPr lang="es-US" sz="1400" dirty="0"/>
              <a:t>Cuenta de ahorro para gastos médicos</a:t>
            </a:r>
          </a:p>
          <a:p>
            <a:r>
              <a:rPr lang="es-US" sz="1400" dirty="0"/>
              <a:t>Plan de asistencia esencial con cuenta de reembolso por gastos médicos</a:t>
            </a:r>
          </a:p>
          <a:p>
            <a:r>
              <a:rPr lang="es-US" sz="1400" dirty="0"/>
              <a:t>Cuentas de gastos flexibles</a:t>
            </a:r>
          </a:p>
          <a:p>
            <a:r>
              <a:rPr lang="es-US" sz="1400" dirty="0"/>
              <a:t>Beneficios dentales y de visión</a:t>
            </a:r>
          </a:p>
          <a:p>
            <a:r>
              <a:rPr lang="es-US" sz="1400" dirty="0"/>
              <a:t>Seguro de vida/por muerte accidental y desmembramiento (AD&amp;D)</a:t>
            </a:r>
          </a:p>
          <a:p>
            <a:r>
              <a:rPr lang="es-US" sz="1400" dirty="0"/>
              <a:t>Licencia laboral</a:t>
            </a:r>
          </a:p>
          <a:p>
            <a:r>
              <a:rPr lang="es-US" sz="1400" dirty="0"/>
              <a:t>Beneficios voluntarios</a:t>
            </a:r>
          </a:p>
          <a:p>
            <a:r>
              <a:rPr lang="es-US" sz="1400" dirty="0"/>
              <a:t>Programa de retiro</a:t>
            </a:r>
          </a:p>
          <a:p>
            <a:r>
              <a:rPr lang="es-US" sz="1400" dirty="0"/>
              <a:t>Programa de bienestar/asistencia al empleado</a:t>
            </a:r>
          </a:p>
          <a:p>
            <a:r>
              <a:rPr lang="es-US" sz="1400" dirty="0"/>
              <a:t>Otros beneficios</a:t>
            </a:r>
          </a:p>
          <a:p>
            <a:r>
              <a:rPr lang="es-US" sz="1400" dirty="0"/>
              <a:t>Elegibilidad e inscripción</a:t>
            </a:r>
          </a:p>
          <a:p>
            <a:pPr marL="0" indent="0">
              <a:buNone/>
            </a:pPr>
            <a:endParaRPr lang="en-US" sz="1400"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s-US" sz="2400"/>
              <a:t>Mire todos los episodios de la serie de videos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s-US" dirty="0"/>
              <a:t>©2020 Trinity </a:t>
            </a:r>
            <a:r>
              <a:rPr lang="es-US" dirty="0" err="1"/>
              <a:t>Health</a:t>
            </a:r>
            <a:endParaRPr lang="es-US" dirty="0"/>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z="600" smtClean="0"/>
              <a:pPr/>
              <a:t>8</a:t>
            </a:fld>
            <a:endParaRPr lang="en-US" sz="60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129636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92500" lnSpcReduction="10000"/>
          </a:bodyPr>
          <a:lstStyle/>
          <a:p>
            <a:pPr marL="0" indent="0">
              <a:lnSpc>
                <a:spcPct val="120000"/>
              </a:lnSpc>
              <a:buNone/>
            </a:pPr>
            <a:r>
              <a:rPr lang="es-US" sz="900" dirty="0"/>
              <a:t>La información que se proporciona en este resumen está diseñada para ayudarlo a comprender sus opciones de planes y programas de beneficios de bienestar de Trinity </a:t>
            </a:r>
            <a:r>
              <a:rPr lang="es-US" sz="900" dirty="0" err="1"/>
              <a:t>Health</a:t>
            </a:r>
            <a:r>
              <a:rPr lang="es-US" sz="900" dirty="0"/>
              <a:t>. Es solo una descripción general y no está prevista como descripción exhaustiva de los planes y programas de beneficios disponibles para usted. No constituye un contrato y no pretende interpretar, extender ni modificar de ninguna manera las disposiciones de ningún plan o programa. Las descripciones resumidas del plan y los documentos oficiales de los planes y programas los describen con más detalles, y debe consultar estos documentos para obtener respuestas a sus preguntas específicas con respecto a los planes y programas, incluidos los servicios que cubre un plan. Si hubiera una discrepancia entre materiales impresos, prevalecerán los documentos oficiales de los planes y programas. Trinity </a:t>
            </a:r>
            <a:r>
              <a:rPr lang="es-US" sz="900" dirty="0" err="1"/>
              <a:t>Health</a:t>
            </a:r>
            <a:r>
              <a:rPr lang="es-US" sz="900" dirty="0"/>
              <a:t> conserva el derecho de modificar sus planes y programas de beneficios o darlos por finalizados en cualquier momento, lo que incluye la realización de cambios para cumplir con sus opciones en virtud de la Ley de Atención Médica Asequible y otras leyes aplicables, y ejercer dichas opciones.</a:t>
            </a:r>
          </a:p>
          <a:p>
            <a:pPr marL="0" indent="0">
              <a:lnSpc>
                <a:spcPct val="120000"/>
              </a:lnSpc>
              <a:buNone/>
            </a:pPr>
            <a:r>
              <a:rPr lang="es-US" sz="900" dirty="0"/>
              <a:t>Para ver descripciones resumidas de planes y certificados de cobertura, visite el </a:t>
            </a:r>
            <a:r>
              <a:rPr lang="es-US" sz="900" dirty="0">
                <a:highlight>
                  <a:srgbClr val="FFFF00"/>
                </a:highlight>
              </a:rPr>
              <a:t>portal para colegas HR4U en </a:t>
            </a:r>
            <a:r>
              <a:rPr lang="es-US" sz="900" dirty="0">
                <a:highlight>
                  <a:srgbClr val="FFFF00"/>
                </a:highlight>
                <a:hlinkClick r:id="rId3"/>
              </a:rPr>
              <a:t>https://hr4u.trinity-health.org</a:t>
            </a:r>
            <a:r>
              <a:rPr lang="es-US" sz="900" dirty="0"/>
              <a:t>. Para cualquier plan o programa en el que participe, también tiene derecho a solicitar una copia impresa de la descripción resumida completa del plan o del certificado de cobertura y otros documentos oficiales del plan o del programa, ya sea al empleador del colega o a Trinity </a:t>
            </a:r>
            <a:r>
              <a:rPr lang="es-US" sz="900" dirty="0" err="1"/>
              <a:t>Health</a:t>
            </a:r>
            <a:r>
              <a:rPr lang="es-US" sz="900" dirty="0"/>
              <a:t> Total </a:t>
            </a:r>
            <a:r>
              <a:rPr lang="es-US" sz="900" dirty="0" err="1"/>
              <a:t>Rewards</a:t>
            </a:r>
            <a:r>
              <a:rPr lang="es-US" sz="900" dirty="0"/>
              <a:t> </a:t>
            </a:r>
            <a:r>
              <a:rPr lang="es-US" sz="900" dirty="0" err="1"/>
              <a:t>Benefits</a:t>
            </a:r>
            <a:r>
              <a:rPr lang="es-US" sz="900" dirty="0"/>
              <a:t> &amp; </a:t>
            </a:r>
            <a:r>
              <a:rPr lang="es-US" sz="900" dirty="0" err="1"/>
              <a:t>Well-Being</a:t>
            </a:r>
            <a:r>
              <a:rPr lang="es-US" sz="900" dirty="0"/>
              <a:t> (Beneficios y bienestar de recompensas totales de Trinity </a:t>
            </a:r>
            <a:r>
              <a:rPr lang="es-US" sz="900" dirty="0" err="1"/>
              <a:t>Health</a:t>
            </a:r>
            <a:r>
              <a:rPr lang="es-US" sz="900" dirty="0"/>
              <a:t>), 20555 </a:t>
            </a:r>
            <a:r>
              <a:rPr lang="es-US" sz="900" dirty="0" err="1"/>
              <a:t>Victor</a:t>
            </a:r>
            <a:r>
              <a:rPr lang="es-US" sz="900" dirty="0"/>
              <a:t> Parkway, Livonia, MI 48152. No se le cobrará nada por las copias impresas.</a:t>
            </a:r>
          </a:p>
          <a:p>
            <a:pPr marL="0" indent="0">
              <a:lnSpc>
                <a:spcPct val="120000"/>
              </a:lnSpc>
              <a:buNone/>
            </a:pPr>
            <a:r>
              <a:rPr lang="es-US" sz="900" dirty="0"/>
              <a:t>Todos los planes de salud grupales de Trinity </a:t>
            </a:r>
            <a:r>
              <a:rPr lang="es-US" sz="900" dirty="0" err="1"/>
              <a:t>Health</a:t>
            </a:r>
            <a:r>
              <a:rPr lang="es-US" sz="900" dirty="0"/>
              <a:t> proporcionan coordinación de la atención, administración de la atención, revisión de la utilización y servicios de derivación para ayudar a administrar la atención médica que se proporciona a miembros cubiertos. Al inscribirse en un plan de salud grupal de Trinity </a:t>
            </a:r>
            <a:r>
              <a:rPr lang="es-US" sz="900" dirty="0" err="1"/>
              <a:t>Health</a:t>
            </a:r>
            <a:r>
              <a:rPr lang="es-US" sz="900" dirty="0"/>
              <a:t>, comprende que el plan proporcionará servicios para administrar la atención de cada miembro cubierto. Estos servicios se pueden proporcionar a través de terceros administradores independientes, una red clínicamente integrada de hospitales, médicos y otros proveedores y profesionales de atención médica, y otros proveedores de atención médica. Su participación en un plan de salud grupal de Trinity </a:t>
            </a:r>
            <a:r>
              <a:rPr lang="es-US" sz="900" dirty="0" err="1"/>
              <a:t>Health</a:t>
            </a:r>
            <a:r>
              <a:rPr lang="es-US" sz="900" dirty="0"/>
              <a:t> significa que las personas que se contraten para proporcionar estos servicios tendrán acceso a su información de salud personal, lo que incluye información de salud que usted divulgue a través de programas y actividades de bienestar. Los centros y proveedores de atención médica de Trinity </a:t>
            </a:r>
            <a:r>
              <a:rPr lang="es-US" sz="900" dirty="0" err="1"/>
              <a:t>Health</a:t>
            </a:r>
            <a:r>
              <a:rPr lang="es-US" sz="900" dirty="0"/>
              <a:t> y los profesionales afiliados a los centros de Trinity </a:t>
            </a:r>
            <a:r>
              <a:rPr lang="es-US" sz="900" dirty="0" err="1"/>
              <a:t>Health</a:t>
            </a:r>
            <a:r>
              <a:rPr lang="es-US" sz="900" dirty="0"/>
              <a:t> participan en determinadas redes clínicamente integradas. Puede que una red clínicamente integrada se comunique con usted con respecto a su atención médica, lo que incluye personas de un centro o proveedor de Trinity </a:t>
            </a:r>
            <a:r>
              <a:rPr lang="es-US" sz="900" dirty="0" err="1"/>
              <a:t>Health</a:t>
            </a:r>
            <a:r>
              <a:rPr lang="es-US" sz="900" dirty="0"/>
              <a:t> que estén brindando servicios para la red clínicamente integrada o directamente para el plan de salud grupal. Las personas que trabajan en un centro o proveedor de Trinity </a:t>
            </a:r>
            <a:r>
              <a:rPr lang="es-US" sz="900" dirty="0" err="1"/>
              <a:t>Health</a:t>
            </a:r>
            <a:r>
              <a:rPr lang="es-US" sz="900" dirty="0"/>
              <a:t> (incluido su empleador) que participen en una red clínicamente integrada o en el plan de salud grupal pueden tener acceso a información sobre su tratamiento médico en cualquier centro y con cualquier proveedor o profesional de atención médica, y usarla no solo para brindarle tratamiento sino también para administrar y coordinar su atención médica. Todo acceso a información de salud protegida, o su uso o divulgación cumplirán con las reglamentaciones sobre privacidad y seguridad establecidas por la Ley de Transferencia y Responsabilidad de Seguros Médicos y las leyes estatales aplicables en materia de privacidad y seguridad.</a:t>
            </a:r>
          </a:p>
          <a:p>
            <a:pPr marL="0" indent="0">
              <a:buNone/>
            </a:pPr>
            <a:endParaRPr lang="en-US" sz="900" dirty="0"/>
          </a:p>
          <a:p>
            <a:pPr marL="0" indent="0">
              <a:buNone/>
            </a:pPr>
            <a:endParaRPr lang="en-US" sz="900"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s-US"/>
              <a:t>Información importante</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s-US" dirty="0"/>
              <a:t>©2019 Trinity </a:t>
            </a:r>
            <a:r>
              <a:rPr lang="es-US" dirty="0" err="1"/>
              <a:t>Health</a:t>
            </a:r>
            <a:endParaRPr lang="es-US" dirty="0"/>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9</a:t>
            </a:fld>
            <a:endParaRPr lang="en-US" dirty="0"/>
          </a:p>
        </p:txBody>
      </p:sp>
    </p:spTree>
    <p:extLst>
      <p:ext uri="{BB962C8B-B14F-4D97-AF65-F5344CB8AC3E}">
        <p14:creationId xmlns:p14="http://schemas.microsoft.com/office/powerpoint/2010/main" val="2313412150"/>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4b91531d-a4f7-47e3-8687-1e7e838a3343"/>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E2435B7-6774-4581-B2BB-770337A5A823}">
  <ds:schemaRefs>
    <ds:schemaRef ds:uri="http://schemas.microsoft.com/sharepoint/events"/>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4.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14636</TotalTime>
  <Words>1910</Words>
  <Application>Microsoft Office PowerPoint</Application>
  <PresentationFormat>On-screen Show (16:9)</PresentationFormat>
  <Paragraphs>126</Paragraphs>
  <Slides>10</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Main Content Slide Layout</vt:lpstr>
      <vt:lpstr>1_Main Content Slide Layout</vt:lpstr>
      <vt:lpstr>Orientación sobre beneficios</vt:lpstr>
      <vt:lpstr>Plan de asistencia esencial con cuenta  de reembolso por gastos médicos (HRA)</vt:lpstr>
      <vt:lpstr>¿Quién es elegible para el Plan de asistencia esencial con HRA?</vt:lpstr>
      <vt:lpstr>Plan de asistencia esencial con HRA: Cómo presentar la solicitud </vt:lpstr>
      <vt:lpstr>Plan de asistencia esencial con HRA: Cómo funciona</vt:lpstr>
      <vt:lpstr>Otras cosas importantes para saber sobre la HRA</vt:lpstr>
      <vt:lpstr>Obtenga más información sobre el Plan de asistencia esencial con HRA</vt:lpstr>
      <vt:lpstr>Mire todos los episodios de la serie de videos</vt:lpstr>
      <vt:lpstr>Información importante</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Michelle Mottin</cp:lastModifiedBy>
  <cp:revision>362</cp:revision>
  <cp:lastPrinted>2015-03-20T16:41:08Z</cp:lastPrinted>
  <dcterms:created xsi:type="dcterms:W3CDTF">2015-06-01T18:54:58Z</dcterms:created>
  <dcterms:modified xsi:type="dcterms:W3CDTF">2021-07-21T20:29:44Z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