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7/29/2020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7/29/2020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trinity-health.org/covid-19-resources/"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29,</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345865224"/>
              </p:ext>
            </p:extLst>
          </p:nvPr>
        </p:nvGraphicFramePr>
        <p:xfrm>
          <a:off x="110617" y="813856"/>
          <a:ext cx="8937521" cy="3893960"/>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0" i="0" kern="1200" dirty="0">
                          <a:solidFill>
                            <a:schemeClr val="tx1"/>
                          </a:solidFill>
                          <a:effectLst/>
                          <a:latin typeface="+mn-lt"/>
                          <a:ea typeface="+mn-ea"/>
                          <a:cs typeface="+mn-cs"/>
                        </a:rPr>
                        <a:t>Trinity Health continues to implement common platforms to leverage our skill and </a:t>
                      </a:r>
                      <a:r>
                        <a:rPr lang="en-US" sz="1000" b="0" i="0" kern="1200">
                          <a:solidFill>
                            <a:schemeClr val="tx1"/>
                          </a:solidFill>
                          <a:effectLst/>
                          <a:latin typeface="+mn-lt"/>
                          <a:ea typeface="+mn-ea"/>
                          <a:cs typeface="+mn-cs"/>
                        </a:rPr>
                        <a:t>scale to </a:t>
                      </a:r>
                      <a:r>
                        <a:rPr lang="en-US" sz="1000" b="0" i="0" kern="1200" dirty="0">
                          <a:solidFill>
                            <a:schemeClr val="tx1"/>
                          </a:solidFill>
                          <a:effectLst/>
                          <a:latin typeface="+mn-lt"/>
                          <a:ea typeface="+mn-ea"/>
                          <a:cs typeface="+mn-cs"/>
                        </a:rPr>
                        <a:t>create a connected member experience for our patients, physicians and colleagues. We continue to advance systems and processes to create efficiency and create a consistent experience for those we serve. Systems include:</a:t>
                      </a:r>
                      <a:endParaRPr lang="en-US" sz="1000" dirty="0">
                        <a:solidFill>
                          <a:schemeClr val="tx1"/>
                        </a:solidFill>
                        <a:effectLst/>
                        <a:latin typeface="+mn-lt"/>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err="1">
                          <a:solidFill>
                            <a:schemeClr val="tx1"/>
                          </a:solidFill>
                          <a:effectLst/>
                          <a:latin typeface="+mn-lt"/>
                          <a:ea typeface="Times New Roman" panose="02020603050405020304" pitchFamily="18" charset="0"/>
                          <a:cs typeface="Times New Roman" panose="02020603050405020304" pitchFamily="18" charset="0"/>
                        </a:rPr>
                        <a:t>TogetherCare</a:t>
                      </a:r>
                      <a:endParaRPr lang="en-US" sz="1000" dirty="0">
                        <a:solidFill>
                          <a:schemeClr val="tx1"/>
                        </a:solidFill>
                        <a:effectLst/>
                        <a:latin typeface="+mn-lt"/>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Enterprise Resource Management (supply chain and finance)</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FirstChoice clinical staffing – both regional and national</a:t>
                      </a:r>
                    </a:p>
                    <a:p>
                      <a:pPr marL="227013" marR="0" lvl="0" indent="-109538">
                        <a:lnSpc>
                          <a:spcPct val="110000"/>
                        </a:lnSpc>
                        <a:spcBef>
                          <a:spcPts val="0"/>
                        </a:spcBef>
                        <a:spcAft>
                          <a:spcPts val="0"/>
                        </a:spcAft>
                        <a:buFont typeface="Symbol" panose="05050102010706020507" pitchFamily="18" charset="2"/>
                        <a:buChar char=""/>
                      </a:pPr>
                      <a:r>
                        <a:rPr lang="en-US" sz="1000" dirty="0" err="1">
                          <a:solidFill>
                            <a:schemeClr val="tx1"/>
                          </a:solidFill>
                          <a:effectLst/>
                          <a:latin typeface="+mn-lt"/>
                          <a:ea typeface="Times New Roman" panose="02020603050405020304" pitchFamily="18" charset="0"/>
                          <a:cs typeface="Times New Roman" panose="02020603050405020304" pitchFamily="18" charset="0"/>
                        </a:rPr>
                        <a:t>AvaSure</a:t>
                      </a:r>
                      <a:r>
                        <a:rPr lang="en-US" sz="1000" dirty="0">
                          <a:solidFill>
                            <a:schemeClr val="tx1"/>
                          </a:solidFill>
                          <a:effectLst/>
                          <a:latin typeface="+mn-lt"/>
                          <a:ea typeface="Times New Roman" panose="02020603050405020304" pitchFamily="18" charset="0"/>
                          <a:cs typeface="Times New Roman" panose="02020603050405020304" pitchFamily="18" charset="0"/>
                        </a:rPr>
                        <a:t> Remote Patient Monitoring for patient safety</a:t>
                      </a:r>
                    </a:p>
                    <a:p>
                      <a:pPr marL="227013" marR="0" lvl="0" indent="-109538">
                        <a:lnSpc>
                          <a:spcPct val="110000"/>
                        </a:lnSpc>
                        <a:spcBef>
                          <a:spcPts val="0"/>
                        </a:spcBef>
                        <a:spcAft>
                          <a:spcPts val="0"/>
                        </a:spcAft>
                        <a:buFont typeface="Symbol" panose="05050102010706020507" pitchFamily="18" charset="2"/>
                        <a:buChar char=""/>
                      </a:pPr>
                      <a:r>
                        <a:rPr lang="en-US" sz="1000" dirty="0">
                          <a:solidFill>
                            <a:schemeClr val="tx1"/>
                          </a:solidFill>
                          <a:effectLst/>
                          <a:latin typeface="+mn-lt"/>
                          <a:ea typeface="Times New Roman" panose="02020603050405020304" pitchFamily="18" charset="0"/>
                          <a:cs typeface="Times New Roman" panose="02020603050405020304" pitchFamily="18" charset="0"/>
                        </a:rPr>
                        <a:t>Kronos for better timekeeping and scheduling</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i="0" kern="1200" dirty="0">
                          <a:solidFill>
                            <a:schemeClr val="tx1"/>
                          </a:solidFill>
                          <a:effectLst/>
                          <a:latin typeface="+mn-lt"/>
                          <a:ea typeface="+mn-ea"/>
                          <a:cs typeface="+mn-cs"/>
                        </a:rPr>
                        <a:t>Cloth Face Covering FAQs Updated for Colleagues in Clinical Settings</a:t>
                      </a:r>
                      <a:endParaRPr lang="en-US" sz="1000" b="0" i="0" kern="1200" dirty="0">
                        <a:solidFill>
                          <a:schemeClr val="tx1"/>
                        </a:solidFill>
                        <a:effectLst/>
                        <a:latin typeface="+mn-lt"/>
                        <a:ea typeface="+mn-ea"/>
                        <a:cs typeface="+mn-cs"/>
                      </a:endParaRPr>
                    </a:p>
                    <a:p>
                      <a:r>
                        <a:rPr lang="en-US" sz="1000" b="0" i="0" kern="1200" dirty="0">
                          <a:solidFill>
                            <a:schemeClr val="tx1"/>
                          </a:solidFill>
                          <a:effectLst/>
                          <a:latin typeface="+mn-lt"/>
                          <a:ea typeface="+mn-ea"/>
                          <a:cs typeface="+mn-cs"/>
                        </a:rPr>
                        <a:t>The Cloth Face Covering FAQs for Trinity Health colleagues working in clinical settings has been aligned with standards for cloth masks. Some of the updates include guidance for colleagues wishing to purchase their own face coverings and how to correctly wear a cloth face mask. These updated FAQs can be found on the Trinity Health COVID-19 Resources page: </a:t>
                      </a:r>
                      <a:r>
                        <a:rPr lang="en-US" sz="1000" dirty="0">
                          <a:hlinkClick r:id="rId2"/>
                        </a:rPr>
                        <a:t>https://www.trinity-health.org/covid-19-resources/</a:t>
                      </a:r>
                      <a:endParaRPr lang="en-US" sz="1000" b="0" i="0" kern="1200" dirty="0">
                        <a:solidFill>
                          <a:schemeClr val="tx1"/>
                        </a:solidFill>
                        <a:effectLst/>
                        <a:latin typeface="+mn-lt"/>
                        <a:ea typeface="+mn-ea"/>
                        <a:cs typeface="+mn-cs"/>
                      </a:endParaRPr>
                    </a:p>
                    <a:p>
                      <a:endParaRPr lang="en-US" sz="1000" b="0" i="0" kern="1200" dirty="0">
                        <a:solidFill>
                          <a:schemeClr val="tx1"/>
                        </a:solidFill>
                        <a:effectLst/>
                        <a:latin typeface="+mn-lt"/>
                        <a:ea typeface="+mn-ea"/>
                        <a:cs typeface="+mn-cs"/>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AAB9131A-7926-4729-971D-3E1B729DDEFC}"/>
</file>

<file path=customXml/itemProps3.xml><?xml version="1.0" encoding="utf-8"?>
<ds:datastoreItem xmlns:ds="http://schemas.openxmlformats.org/officeDocument/2006/customXml" ds:itemID="{A189451C-B86D-43F5-AA06-34D722258368}">
  <ds:schemaRefs>
    <ds:schemaRef ds:uri="http://www.w3.org/XML/1998/namespace"/>
    <ds:schemaRef ds:uri="http://schemas.microsoft.com/office/2006/metadata/properties"/>
    <ds:schemaRef ds:uri="http://purl.org/dc/terms/"/>
    <ds:schemaRef ds:uri="http://schemas.microsoft.com/office/infopath/2007/PartnerControls"/>
    <ds:schemaRef ds:uri="http://schemas.microsoft.com/office/2006/documentManagement/types"/>
    <ds:schemaRef ds:uri="http://purl.org/dc/elements/1.1/"/>
    <ds:schemaRef ds:uri="http://schemas.openxmlformats.org/package/2006/metadata/core-properties"/>
    <ds:schemaRef ds:uri="e6ab4244-9723-42db-8dd8-af501f8ebc00"/>
    <ds:schemaRef ds:uri="2f9963b4-3c35-4578-b1ba-a166f880c2d2"/>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3489</TotalTime>
  <Words>261</Words>
  <Application>Microsoft Office PowerPoint</Application>
  <PresentationFormat>On-screen Show (16:9)</PresentationFormat>
  <Paragraphs>33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Rachel L. Nelson</cp:lastModifiedBy>
  <cp:revision>319</cp:revision>
  <cp:lastPrinted>2015-03-20T16:41:08Z</cp:lastPrinted>
  <dcterms:created xsi:type="dcterms:W3CDTF">2015-06-01T18:54:58Z</dcterms:created>
  <dcterms:modified xsi:type="dcterms:W3CDTF">2020-07-29T13:41:54Z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