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317" r:id="rId5"/>
  </p:sldIdLst>
  <p:sldSz cx="9144000" cy="5143500" type="screen16x9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05">
          <p15:clr>
            <a:srgbClr val="A4A3A4"/>
          </p15:clr>
        </p15:guide>
        <p15:guide id="2" pos="6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stin McLaughlin" initials="JM" lastIdx="4" clrIdx="0">
    <p:extLst>
      <p:ext uri="{19B8F6BF-5375-455C-9EA6-DF929625EA0E}">
        <p15:presenceInfo xmlns:p15="http://schemas.microsoft.com/office/powerpoint/2012/main" userId="S-1-5-21-816263271-3694610053-3590786942-1793798" providerId="AD"/>
      </p:ext>
    </p:extLst>
  </p:cmAuthor>
  <p:cmAuthor id="2" name="Justin McLaughlin" initials="JM [2]" lastIdx="1" clrIdx="1">
    <p:extLst>
      <p:ext uri="{19B8F6BF-5375-455C-9EA6-DF929625EA0E}">
        <p15:presenceInfo xmlns:p15="http://schemas.microsoft.com/office/powerpoint/2012/main" userId="S::Justin.McLaughlin@trinity-health.org::48c7f6b7-1dff-4df7-8e7e-c6135684f334" providerId="AD"/>
      </p:ext>
    </p:extLst>
  </p:cmAuthor>
  <p:cmAuthor id="3" name="Justin McLaughlin" initials="JM [3]" lastIdx="5" clrIdx="2">
    <p:extLst>
      <p:ext uri="{19B8F6BF-5375-455C-9EA6-DF929625EA0E}">
        <p15:presenceInfo xmlns:p15="http://schemas.microsoft.com/office/powerpoint/2012/main" userId="S::justin.mclaughlin@trinnovate.org::2485ea14-2726-4417-9087-2b504cb82ee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4C9D2F"/>
    <a:srgbClr val="658D1B"/>
    <a:srgbClr val="54565B"/>
    <a:srgbClr val="312C2B"/>
    <a:srgbClr val="443D3E"/>
    <a:srgbClr val="6E2585"/>
    <a:srgbClr val="99D156"/>
    <a:srgbClr val="249A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20" autoAdjust="0"/>
    <p:restoredTop sz="94663"/>
  </p:normalViewPr>
  <p:slideViewPr>
    <p:cSldViewPr snapToGrid="0">
      <p:cViewPr varScale="1">
        <p:scale>
          <a:sx n="100" d="100"/>
          <a:sy n="100" d="100"/>
        </p:scale>
        <p:origin x="644" y="48"/>
      </p:cViewPr>
      <p:guideLst>
        <p:guide orient="horz" pos="3005"/>
        <p:guide pos="6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730C43E-AA5E-6B46-A1F1-BB0047D6E822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8409768-1E2F-2A40-8D59-42AAD1285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850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F8F235D-792C-8C4C-A812-06E713B0B218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D69798C-9FC1-714E-BB69-2199F60E7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3318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" y="0"/>
            <a:ext cx="9143245" cy="5150695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0611" y="2572022"/>
            <a:ext cx="5755622" cy="47570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rgbClr val="6E25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820612" y="3236192"/>
            <a:ext cx="3050947" cy="926494"/>
          </a:xfrm>
        </p:spPr>
        <p:txBody>
          <a:bodyPr>
            <a:normAutofit/>
          </a:bodyPr>
          <a:lstStyle>
            <a:lvl1pPr marL="0" indent="0">
              <a:lnSpc>
                <a:spcPts val="1850"/>
              </a:lnSpc>
              <a:spcAft>
                <a:spcPts val="0"/>
              </a:spcAft>
              <a:buNone/>
              <a:defRPr sz="1600" baseline="0">
                <a:solidFill>
                  <a:srgbClr val="443D3E"/>
                </a:solidFill>
              </a:defRPr>
            </a:lvl1pPr>
          </a:lstStyle>
          <a:p>
            <a:pPr lvl="0"/>
            <a:r>
              <a:rPr lang="en-US"/>
              <a:t>Presenter’s Name Here</a:t>
            </a:r>
            <a:br>
              <a:rPr lang="en-US"/>
            </a:br>
            <a:r>
              <a:rPr lang="en-US"/>
              <a:t>Title Here</a:t>
            </a:r>
            <a:br>
              <a:rPr lang="en-US"/>
            </a:br>
            <a:r>
              <a:rPr lang="en-US"/>
              <a:t>Date Here</a:t>
            </a:r>
          </a:p>
        </p:txBody>
      </p:sp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817889" y="1819807"/>
            <a:ext cx="5755623" cy="752215"/>
          </a:xfrm>
        </p:spPr>
        <p:txBody>
          <a:bodyPr anchor="ctr">
            <a:noAutofit/>
          </a:bodyPr>
          <a:lstStyle>
            <a:lvl1pPr>
              <a:lnSpc>
                <a:spcPct val="90000"/>
              </a:lnSpc>
              <a:defRPr sz="3200">
                <a:solidFill>
                  <a:srgbClr val="443D3E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49" y="440425"/>
            <a:ext cx="2876808" cy="885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871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rple Break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" y="0"/>
            <a:ext cx="9143245" cy="5150695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31677" y="852334"/>
            <a:ext cx="3726023" cy="1009604"/>
          </a:xfrm>
        </p:spPr>
        <p:txBody>
          <a:bodyPr anchor="t">
            <a:noAutofit/>
          </a:bodyPr>
          <a:lstStyle>
            <a:lvl1pPr>
              <a:lnSpc>
                <a:spcPts val="3500"/>
              </a:lnSpc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bg1"/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12" y="4668739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779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en Break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" y="0"/>
            <a:ext cx="9143245" cy="5150695"/>
          </a:xfrm>
          <a:prstGeom prst="rect">
            <a:avLst/>
          </a:prstGeom>
        </p:spPr>
      </p:pic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bg1"/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731677" y="852334"/>
            <a:ext cx="3726023" cy="1009604"/>
          </a:xfrm>
        </p:spPr>
        <p:txBody>
          <a:bodyPr anchor="t">
            <a:noAutofit/>
          </a:bodyPr>
          <a:lstStyle>
            <a:lvl1pPr>
              <a:lnSpc>
                <a:spcPts val="3500"/>
              </a:lnSpc>
              <a:defRPr sz="2800">
                <a:solidFill>
                  <a:srgbClr val="4C9D2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12" y="4668739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572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2"/>
          </p:nvPr>
        </p:nvSpPr>
        <p:spPr>
          <a:xfrm>
            <a:off x="393408" y="999054"/>
            <a:ext cx="8236688" cy="3601521"/>
          </a:xfrm>
        </p:spPr>
        <p:txBody>
          <a:bodyPr/>
          <a:lstStyle>
            <a:lvl1pPr marL="285750" indent="-285750"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69913" indent="-225425">
              <a:buClr>
                <a:schemeClr val="tx2"/>
              </a:buCl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01688" indent="-174625">
              <a:spcAft>
                <a:spcPts val="600"/>
              </a:spcAft>
              <a:buSzPct val="100000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19163" indent="-173038">
              <a:spcAft>
                <a:spcPts val="600"/>
              </a:spcAft>
              <a:tabLst/>
              <a:defRPr>
                <a:latin typeface="Calibri" panose="020F0502020204030204" pitchFamily="34" charset="0"/>
              </a:defRPr>
            </a:lvl4pPr>
            <a:lvl5pPr>
              <a:spcAft>
                <a:spcPts val="600"/>
              </a:spcAft>
              <a:defRPr baseline="0">
                <a:latin typeface="Calibri" panose="020F0502020204030204" pitchFamily="34" charset="0"/>
              </a:defRPr>
            </a:lvl5pPr>
            <a:lvl6pPr marL="2286000" indent="-225425">
              <a:spcAft>
                <a:spcPts val="600"/>
              </a:spcAft>
              <a:buFontTx/>
              <a:buNone/>
              <a:defRPr/>
            </a:lvl6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393408" y="345640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371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0496" y="999056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1496" y="999056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93408" y="345640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83396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496" y="1161904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496" y="1641725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8322" y="1161904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88322" y="1641725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93408" y="317065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37893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7366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29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©2020 Trinity Health, All Rights Reserved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7C29A-80D2-466B-BB8A-8CAD01F5CB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452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3408" y="149482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93408" y="999055"/>
            <a:ext cx="8229600" cy="3630095"/>
          </a:xfrm>
          <a:prstGeom prst="rect">
            <a:avLst/>
          </a:prstGeom>
        </p:spPr>
        <p:txBody>
          <a:bodyPr vert="horz" lIns="0" tIns="9144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Picture 2"/>
          <p:cNvPicPr>
            <a:picLocks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708"/>
          <a:stretch/>
        </p:blipFill>
        <p:spPr>
          <a:xfrm>
            <a:off x="377" y="717140"/>
            <a:ext cx="9143245" cy="8229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69" y="4738009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93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78" r:id="rId3"/>
    <p:sldLayoutId id="2147483653" r:id="rId4"/>
    <p:sldLayoutId id="2147483665" r:id="rId5"/>
    <p:sldLayoutId id="2147483666" r:id="rId6"/>
    <p:sldLayoutId id="2147483677" r:id="rId7"/>
    <p:sldLayoutId id="2147483679" r:id="rId8"/>
  </p:sldLayoutIdLst>
  <p:hf hdr="0" dt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2800" b="0" i="0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85750" indent="-285750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rgbClr val="7030A0"/>
        </a:buClr>
        <a:buSzPct val="100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69913" indent="-225425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SzPct val="100000"/>
        <a:buFont typeface="Arial" pitchFamily="34" charset="0"/>
        <a:buChar char="­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01688" indent="-174625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SzPct val="100000"/>
        <a:buFont typeface="Arial" panose="020B0604020202020204" pitchFamily="34" charset="0"/>
        <a:buChar char="•"/>
        <a:tabLst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14400" indent="-166688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accent4"/>
        </a:buClr>
        <a:buSzPct val="100000"/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Arial"/>
        </a:defRPr>
      </a:lvl4pPr>
      <a:lvl5pPr marL="1082675" indent="-168275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bg1">
            <a:lumMod val="65000"/>
          </a:schemeClr>
        </a:buClr>
        <a:buFont typeface="Arial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Arial"/>
        </a:defRPr>
      </a:lvl5pPr>
      <a:lvl6pPr marL="2514600" indent="-22860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B690B79-A5B3-44C5-8B87-F12B8D338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200" y="160346"/>
            <a:ext cx="3762956" cy="49865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1400" dirty="0"/>
              <a:t>Trinity Health Leadership System</a:t>
            </a:r>
            <a:br>
              <a:rPr lang="en-US" sz="1400" dirty="0"/>
            </a:br>
            <a:r>
              <a:rPr lang="en-US" sz="2000" b="1" dirty="0"/>
              <a:t>Huddle Notes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53223F-9AB8-4ABF-AD9E-6BCBA6C6F5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42728" y="4872851"/>
            <a:ext cx="3835387" cy="186901"/>
          </a:xfrm>
        </p:spPr>
        <p:txBody>
          <a:bodyPr rIns="0"/>
          <a:lstStyle/>
          <a:p>
            <a:r>
              <a:rPr lang="en-US" dirty="0"/>
              <a:t>©2020 Trinity Health, All Rights Reserved</a:t>
            </a: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9087359B-0A53-4F26-9522-E093C0EEE3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6147" y="229506"/>
            <a:ext cx="1548285" cy="28027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RHM LOGO HERE</a:t>
            </a: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960EDC57-8719-4232-BEE3-BA7E444F9F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2515" y="493634"/>
            <a:ext cx="1548285" cy="145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0" tIns="0" rIns="0" bIns="0" anchor="ctr" anchorCtr="0">
            <a:spAutoFit/>
          </a:bodyPr>
          <a:lstStyle/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b="1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June </a:t>
            </a:r>
            <a:r>
              <a:rPr lang="en-US" sz="900" b="1" dirty="0">
                <a:solidFill>
                  <a:srgbClr val="40404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4,</a:t>
            </a:r>
            <a:r>
              <a:rPr lang="en-US" sz="900" b="1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2020</a:t>
            </a:r>
            <a:endParaRPr lang="en-US" sz="9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B170B1D9-F490-485D-9402-BFEE5D519B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2347940"/>
              </p:ext>
            </p:extLst>
          </p:nvPr>
        </p:nvGraphicFramePr>
        <p:xfrm>
          <a:off x="159834" y="810515"/>
          <a:ext cx="8824332" cy="4388433"/>
        </p:xfrm>
        <a:graphic>
          <a:graphicData uri="http://schemas.openxmlformats.org/drawingml/2006/table">
            <a:tbl>
              <a:tblPr firstRow="1" firstCol="1" bandRow="1"/>
              <a:tblGrid>
                <a:gridCol w="4337932">
                  <a:extLst>
                    <a:ext uri="{9D8B030D-6E8A-4147-A177-3AD203B41FA5}">
                      <a16:colId xmlns:a16="http://schemas.microsoft.com/office/drawing/2014/main" val="2472197640"/>
                    </a:ext>
                  </a:extLst>
                </a:gridCol>
                <a:gridCol w="137424">
                  <a:extLst>
                    <a:ext uri="{9D8B030D-6E8A-4147-A177-3AD203B41FA5}">
                      <a16:colId xmlns:a16="http://schemas.microsoft.com/office/drawing/2014/main" val="1379072303"/>
                    </a:ext>
                  </a:extLst>
                </a:gridCol>
                <a:gridCol w="4348976">
                  <a:extLst>
                    <a:ext uri="{9D8B030D-6E8A-4147-A177-3AD203B41FA5}">
                      <a16:colId xmlns:a16="http://schemas.microsoft.com/office/drawing/2014/main" val="1618490761"/>
                    </a:ext>
                  </a:extLst>
                </a:gridCol>
              </a:tblGrid>
              <a:tr h="24876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Trinity Health Message</a:t>
                      </a:r>
                      <a:endParaRPr lang="en-US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Team Leader Topic </a:t>
                      </a: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[Team </a:t>
                      </a:r>
                      <a:r>
                        <a:rPr lang="en-US" sz="1100" b="1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Leader Please </a:t>
                      </a: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Fill In]</a:t>
                      </a:r>
                      <a:endParaRPr lang="en-US" sz="1100" b="1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6745566"/>
                  </a:ext>
                </a:extLst>
              </a:tr>
              <a:tr h="1496624">
                <a:tc>
                  <a:txBody>
                    <a:bodyPr/>
                    <a:lstStyle/>
                    <a:p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 can directly impact stewardship by: </a:t>
                      </a: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Being an advocate to others of social distancing and wearing masks to protect people in the community and avoid additional COVID-19 surges;</a:t>
                      </a: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Expressing confidence to others about seeking care for needed services and letting them know we are creating a safe environments in our facilities; and</a:t>
                      </a: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Managing expenses that are controllable – direct expenses, standardization of care delivery, standardization of supply utilization. </a:t>
                      </a:r>
                    </a:p>
                  </a:txBody>
                  <a:tcPr marL="56012" marR="56012" marT="56012" marB="56012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8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Huddle Team Priorities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Suggest a process improvement for the team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Share an idea or best-practice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Ask a question 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Possibly include:</a:t>
                      </a:r>
                      <a:b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Ask different colleague to lead this section 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54864" marB="54864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20959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56012" marB="56012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b="1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7159095"/>
                  </a:ext>
                </a:extLst>
              </a:tr>
              <a:tr h="325585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Regional/Local Ministry Focus </a:t>
                      </a: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[</a:t>
                      </a:r>
                      <a:r>
                        <a:rPr lang="en-US" sz="1100" b="1" dirty="0" err="1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MarComm</a:t>
                      </a: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Please Fill In]</a:t>
                      </a:r>
                      <a:endParaRPr lang="en-US" sz="1100" b="1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56012" marB="56012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Safety and Resiliency</a:t>
                      </a:r>
                      <a:endParaRPr lang="en-US" sz="1100" b="1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9719673"/>
                  </a:ext>
                </a:extLst>
              </a:tr>
              <a:tr h="1476758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Regional leadership priorities. Examples: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Inpatient PUIs with testing pending - </a:t>
                      </a: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Inpatient confirmed cases - </a:t>
                      </a: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Confirmed cases sent home for isolation - </a:t>
                      </a: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PUIs sent home for isolation - </a:t>
                      </a:r>
                    </a:p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Always include:</a:t>
                      </a: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b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Recognition and thank you</a:t>
                      </a:r>
                    </a:p>
                  </a:txBody>
                  <a:tcPr marL="56012" marR="56012" marT="56012" marB="56012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8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Trinity Health Colleague Care Program strives to improve colleague safety through: </a:t>
                      </a: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Resiliency Rounding – delivered either in person or virtually – to create more high-touch, real-time support for colleagues.</a:t>
                      </a: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Outreach Calls to express gratitude for service, check in with colleagues to see how they are doing and refer to services as needed.</a:t>
                      </a: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Increased awareness and use of Live Your Whole Life, Trinity Health's platform for health and well-being, and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Carebridge</a:t>
                      </a:r>
                      <a:r>
                        <a:rPr lang="en-US" sz="10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the 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colleague assistance program (EAP), therapeutic sessions as appropriate.</a:t>
                      </a: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Continued efforts to establish environmental interventions/services to support colleagues (i.e., comfort rooms, on-site groceries, access to healthy foods, etc.</a:t>
                      </a:r>
                    </a:p>
                  </a:txBody>
                  <a:tcPr marL="56012" marR="56012" marT="54864" marB="54864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99780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1998269"/>
      </p:ext>
    </p:extLst>
  </p:cSld>
  <p:clrMapOvr>
    <a:masterClrMapping/>
  </p:clrMapOvr>
</p:sld>
</file>

<file path=ppt/theme/theme1.xml><?xml version="1.0" encoding="utf-8"?>
<a:theme xmlns:a="http://schemas.openxmlformats.org/drawingml/2006/main" name="Main Content Slide Layout">
  <a:themeElements>
    <a:clrScheme name="Trinity Health">
      <a:dk1>
        <a:srgbClr val="000000"/>
      </a:dk1>
      <a:lt1>
        <a:sysClr val="window" lastClr="FFFFFF"/>
      </a:lt1>
      <a:dk2>
        <a:srgbClr val="6E2585"/>
      </a:dk2>
      <a:lt2>
        <a:srgbClr val="4D4F53"/>
      </a:lt2>
      <a:accent1>
        <a:srgbClr val="6E2585"/>
      </a:accent1>
      <a:accent2>
        <a:srgbClr val="007DBA"/>
      </a:accent2>
      <a:accent3>
        <a:srgbClr val="00BFB3"/>
      </a:accent3>
      <a:accent4>
        <a:srgbClr val="4C9D2F"/>
      </a:accent4>
      <a:accent5>
        <a:srgbClr val="DC8633"/>
      </a:accent5>
      <a:accent6>
        <a:srgbClr val="AD3963"/>
      </a:accent6>
      <a:hlink>
        <a:srgbClr val="6E2585"/>
      </a:hlink>
      <a:folHlink>
        <a:srgbClr val="808080"/>
      </a:folHlink>
    </a:clrScheme>
    <a:fontScheme name="Trinity Health -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 w="38100">
          <a:noFill/>
        </a:ln>
        <a:effectLst/>
      </a:spPr>
      <a:bodyPr rtlCol="0" anchor="ctr"/>
      <a:lstStyle>
        <a:defPPr algn="ctr">
          <a:defRPr>
            <a:effectLst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ts val="2100"/>
          </a:lnSpc>
          <a:spcAft>
            <a:spcPts val="600"/>
          </a:spcAft>
          <a:defRPr sz="1600" dirty="0" smtClean="0">
            <a:solidFill>
              <a:srgbClr val="443D3E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4373A73C01254EA995FD278E8C7249" ma:contentTypeVersion="9" ma:contentTypeDescription="Create a new document." ma:contentTypeScope="" ma:versionID="a0bb82db7e6600b2c7f39b9cb9b37bdc">
  <xsd:schema xmlns:xsd="http://www.w3.org/2001/XMLSchema" xmlns:xs="http://www.w3.org/2001/XMLSchema" xmlns:p="http://schemas.microsoft.com/office/2006/metadata/properties" xmlns:ns2="f560143e-da0a-427f-855e-dadb269e570d" targetNamespace="http://schemas.microsoft.com/office/2006/metadata/properties" ma:root="true" ma:fieldsID="ff041a11b070fcef1d68eb34a8fadb66" ns2:_="">
    <xsd:import namespace="f560143e-da0a-427f-855e-dadb269e570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60143e-da0a-427f-855e-dadb269e570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189451C-B86D-43F5-AA06-34D722258368}">
  <ds:schemaRefs>
    <ds:schemaRef ds:uri="2f9963b4-3c35-4578-b1ba-a166f880c2d2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http://purl.org/dc/terms/"/>
    <ds:schemaRef ds:uri="http://purl.org/dc/dcmitype/"/>
    <ds:schemaRef ds:uri="e6ab4244-9723-42db-8dd8-af501f8ebc00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B3971977-70F3-420A-82BF-DDAA675FF5E1}"/>
</file>

<file path=customXml/itemProps3.xml><?xml version="1.0" encoding="utf-8"?>
<ds:datastoreItem xmlns:ds="http://schemas.openxmlformats.org/officeDocument/2006/customXml" ds:itemID="{AC88FC6E-F497-4A21-9773-B9F3D9265D3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TrinityHealth_PPTtemplate.potx</Template>
  <TotalTime>1688</TotalTime>
  <Words>293</Words>
  <Application>Microsoft Office PowerPoint</Application>
  <PresentationFormat>On-screen Show (16:9)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Symbol</vt:lpstr>
      <vt:lpstr>Main Content Slide Layout</vt:lpstr>
      <vt:lpstr>Trinity Health Leadership System Huddle Notes</vt:lpstr>
    </vt:vector>
  </TitlesOfParts>
  <Company>Trinity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Document Title</dc:title>
  <dc:creator>Michael Cottone</dc:creator>
  <cp:lastModifiedBy>Maria L. Seyrig</cp:lastModifiedBy>
  <cp:revision>163</cp:revision>
  <cp:lastPrinted>2015-03-20T16:41:08Z</cp:lastPrinted>
  <dcterms:created xsi:type="dcterms:W3CDTF">2015-06-01T18:54:58Z</dcterms:created>
  <dcterms:modified xsi:type="dcterms:W3CDTF">2020-06-04T13:27:35Z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0x010100F64373A73C01254EA995FD278E8C7249</vt:lpwstr>
  </property>
  <property fmtid="{D5CDD505-2E9C-101B-9397-08002B2CF9AE}" pid="3" name="_dlc_DocIdItemGuid">
    <vt:lpwstr>13334aa1-c854-4350-9b84-cf13f57fa411</vt:lpwstr>
  </property>
</Properties>
</file>