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handoutMasterIdLst>
    <p:handoutMasterId r:id="rId7"/>
  </p:handoutMasterIdLst>
  <p:sldIdLst>
    <p:sldId id="317" r:id="rId5"/>
  </p:sldIdLst>
  <p:sldSz cx="9144000" cy="5143500" type="screen16x9"/>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5">
          <p15:clr>
            <a:srgbClr val="A4A3A4"/>
          </p15:clr>
        </p15:guide>
        <p15:guide id="2" pos="62">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stin McLaughlin" initials="JM" lastIdx="4" clrIdx="0">
    <p:extLst>
      <p:ext uri="{19B8F6BF-5375-455C-9EA6-DF929625EA0E}">
        <p15:presenceInfo xmlns:p15="http://schemas.microsoft.com/office/powerpoint/2012/main" userId="S-1-5-21-816263271-3694610053-3590786942-1793798" providerId="AD"/>
      </p:ext>
    </p:extLst>
  </p:cmAuthor>
  <p:cmAuthor id="2" name="Justin McLaughlin" initials="JM [2]" lastIdx="1" clrIdx="1">
    <p:extLst>
      <p:ext uri="{19B8F6BF-5375-455C-9EA6-DF929625EA0E}">
        <p15:presenceInfo xmlns:p15="http://schemas.microsoft.com/office/powerpoint/2012/main" userId="S::Justin.McLaughlin@trinity-health.org::48c7f6b7-1dff-4df7-8e7e-c6135684f334" providerId="AD"/>
      </p:ext>
    </p:extLst>
  </p:cmAuthor>
  <p:cmAuthor id="3" name="Justin McLaughlin" initials="JM [3]" lastIdx="5" clrIdx="2">
    <p:extLst>
      <p:ext uri="{19B8F6BF-5375-455C-9EA6-DF929625EA0E}">
        <p15:presenceInfo xmlns:p15="http://schemas.microsoft.com/office/powerpoint/2012/main" userId="S::justin.mclaughlin@trinnovate.org::2485ea14-2726-4417-9087-2b504cb82ee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9D2F"/>
    <a:srgbClr val="658D1B"/>
    <a:srgbClr val="54565B"/>
    <a:srgbClr val="312C2B"/>
    <a:srgbClr val="443D3E"/>
    <a:srgbClr val="6E2585"/>
    <a:srgbClr val="99D156"/>
    <a:srgbClr val="249AD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20" autoAdjust="0"/>
    <p:restoredTop sz="94663"/>
  </p:normalViewPr>
  <p:slideViewPr>
    <p:cSldViewPr snapToGrid="0">
      <p:cViewPr varScale="1">
        <p:scale>
          <a:sx n="100" d="100"/>
          <a:sy n="100" d="100"/>
        </p:scale>
        <p:origin x="644" y="48"/>
      </p:cViewPr>
      <p:guideLst>
        <p:guide orient="horz" pos="3005"/>
        <p:guide pos="62"/>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730C43E-AA5E-6B46-A1F1-BB0047D6E822}" type="datetimeFigureOut">
              <a:rPr lang="en-US" smtClean="0"/>
              <a:t>4/28/2020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409768-1E2F-2A40-8D59-42AAD1285CC3}" type="slidenum">
              <a:rPr lang="en-US" smtClean="0"/>
              <a:t>‹#›</a:t>
            </a:fld>
            <a:endParaRPr lang="en-US"/>
          </a:p>
        </p:txBody>
      </p:sp>
    </p:spTree>
    <p:extLst>
      <p:ext uri="{BB962C8B-B14F-4D97-AF65-F5344CB8AC3E}">
        <p14:creationId xmlns:p14="http://schemas.microsoft.com/office/powerpoint/2010/main" val="12514850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F8F235D-792C-8C4C-A812-06E713B0B218}" type="datetimeFigureOut">
              <a:rPr lang="en-US" smtClean="0"/>
              <a:t>4/28/2020</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D69798C-9FC1-714E-BB69-2199F60E7A3D}" type="slidenum">
              <a:rPr lang="en-US" smtClean="0"/>
              <a:t>‹#›</a:t>
            </a:fld>
            <a:endParaRPr lang="en-US"/>
          </a:p>
        </p:txBody>
      </p:sp>
    </p:spTree>
    <p:extLst>
      <p:ext uri="{BB962C8B-B14F-4D97-AF65-F5344CB8AC3E}">
        <p14:creationId xmlns:p14="http://schemas.microsoft.com/office/powerpoint/2010/main" val="35923318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3" name="Subtitle 2"/>
          <p:cNvSpPr>
            <a:spLocks noGrp="1"/>
          </p:cNvSpPr>
          <p:nvPr>
            <p:ph type="subTitle" idx="1"/>
          </p:nvPr>
        </p:nvSpPr>
        <p:spPr>
          <a:xfrm>
            <a:off x="820611" y="2572022"/>
            <a:ext cx="5755622" cy="475705"/>
          </a:xfrm>
          <a:prstGeom prst="rect">
            <a:avLst/>
          </a:prstGeom>
        </p:spPr>
        <p:txBody>
          <a:bodyPr>
            <a:normAutofit/>
          </a:bodyPr>
          <a:lstStyle>
            <a:lvl1pPr marL="0" indent="0" algn="l">
              <a:buNone/>
              <a:defRPr sz="2400">
                <a:solidFill>
                  <a:srgbClr val="6E258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Text Placeholder 7"/>
          <p:cNvSpPr>
            <a:spLocks noGrp="1"/>
          </p:cNvSpPr>
          <p:nvPr>
            <p:ph type="body" sz="quarter" idx="14" hasCustomPrompt="1"/>
          </p:nvPr>
        </p:nvSpPr>
        <p:spPr>
          <a:xfrm>
            <a:off x="820612" y="3236192"/>
            <a:ext cx="3050947" cy="926494"/>
          </a:xfrm>
        </p:spPr>
        <p:txBody>
          <a:bodyPr>
            <a:normAutofit/>
          </a:bodyPr>
          <a:lstStyle>
            <a:lvl1pPr marL="0" indent="0">
              <a:lnSpc>
                <a:spcPts val="1850"/>
              </a:lnSpc>
              <a:spcAft>
                <a:spcPts val="0"/>
              </a:spcAft>
              <a:buNone/>
              <a:defRPr sz="1600" baseline="0">
                <a:solidFill>
                  <a:srgbClr val="443D3E"/>
                </a:solidFill>
              </a:defRPr>
            </a:lvl1pPr>
          </a:lstStyle>
          <a:p>
            <a:pPr lvl="0"/>
            <a:r>
              <a:rPr lang="en-US"/>
              <a:t>Presenter’s Name Here</a:t>
            </a:r>
            <a:br>
              <a:rPr lang="en-US"/>
            </a:br>
            <a:r>
              <a:rPr lang="en-US"/>
              <a:t>Title Here</a:t>
            </a:r>
            <a:br>
              <a:rPr lang="en-US"/>
            </a:br>
            <a:r>
              <a:rPr lang="en-US"/>
              <a:t>Date Here</a:t>
            </a:r>
          </a:p>
        </p:txBody>
      </p:sp>
      <p:sp>
        <p:nvSpPr>
          <p:cNvPr id="13" name="Title 1"/>
          <p:cNvSpPr>
            <a:spLocks noGrp="1"/>
          </p:cNvSpPr>
          <p:nvPr>
            <p:ph type="ctrTitle"/>
          </p:nvPr>
        </p:nvSpPr>
        <p:spPr>
          <a:xfrm>
            <a:off x="817889" y="1819807"/>
            <a:ext cx="5755623" cy="752215"/>
          </a:xfrm>
        </p:spPr>
        <p:txBody>
          <a:bodyPr anchor="ctr">
            <a:noAutofit/>
          </a:bodyPr>
          <a:lstStyle>
            <a:lvl1pPr>
              <a:lnSpc>
                <a:spcPct val="90000"/>
              </a:lnSpc>
              <a:defRPr sz="3200">
                <a:solidFill>
                  <a:srgbClr val="443D3E"/>
                </a:solidFill>
              </a:defRPr>
            </a:lvl1pPr>
          </a:lstStyle>
          <a:p>
            <a:r>
              <a:rPr lang="en-US"/>
              <a:t>Click to edit Master title style</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8749" y="440425"/>
            <a:ext cx="2876808" cy="885172"/>
          </a:xfrm>
          <a:prstGeom prst="rect">
            <a:avLst/>
          </a:prstGeom>
        </p:spPr>
      </p:pic>
    </p:spTree>
    <p:extLst>
      <p:ext uri="{BB962C8B-B14F-4D97-AF65-F5344CB8AC3E}">
        <p14:creationId xmlns:p14="http://schemas.microsoft.com/office/powerpoint/2010/main" val="4222871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urple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6" name="Title 1"/>
          <p:cNvSpPr>
            <a:spLocks noGrp="1"/>
          </p:cNvSpPr>
          <p:nvPr>
            <p:ph type="title"/>
          </p:nvPr>
        </p:nvSpPr>
        <p:spPr>
          <a:xfrm>
            <a:off x="731677" y="852334"/>
            <a:ext cx="3726023" cy="1009604"/>
          </a:xfrm>
        </p:spPr>
        <p:txBody>
          <a:bodyPr anchor="t">
            <a:noAutofit/>
          </a:bodyPr>
          <a:lstStyle>
            <a:lvl1pPr>
              <a:lnSpc>
                <a:spcPts val="3500"/>
              </a:lnSpc>
              <a:defRPr sz="2800">
                <a:solidFill>
                  <a:schemeClr val="tx2"/>
                </a:solidFill>
              </a:defRPr>
            </a:lvl1pPr>
          </a:lstStyle>
          <a:p>
            <a:r>
              <a:rPr lang="en-US"/>
              <a:t>Click to edit Master title style</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8"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90779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Green Breaker Pag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63" y="0"/>
            <a:ext cx="9143245" cy="5150695"/>
          </a:xfrm>
          <a:prstGeom prst="rect">
            <a:avLst/>
          </a:prstGeom>
        </p:spPr>
      </p:pic>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bg1"/>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bg1"/>
                </a:solidFill>
              </a:defRPr>
            </a:lvl1pPr>
          </a:lstStyle>
          <a:p>
            <a:fld id="{489F9553-C816-6842-8939-EE75ECF7EB2B}" type="slidenum">
              <a:rPr lang="en-US" smtClean="0"/>
              <a:pPr/>
              <a:t>‹#›</a:t>
            </a:fld>
            <a:endParaRPr lang="en-US"/>
          </a:p>
        </p:txBody>
      </p:sp>
      <p:sp>
        <p:nvSpPr>
          <p:cNvPr id="11" name="Title 1"/>
          <p:cNvSpPr>
            <a:spLocks noGrp="1"/>
          </p:cNvSpPr>
          <p:nvPr>
            <p:ph type="title"/>
          </p:nvPr>
        </p:nvSpPr>
        <p:spPr>
          <a:xfrm>
            <a:off x="731677" y="852334"/>
            <a:ext cx="3726023" cy="1009604"/>
          </a:xfrm>
        </p:spPr>
        <p:txBody>
          <a:bodyPr anchor="t">
            <a:noAutofit/>
          </a:bodyPr>
          <a:lstStyle>
            <a:lvl1pPr>
              <a:lnSpc>
                <a:spcPts val="3500"/>
              </a:lnSpc>
              <a:defRPr sz="2800">
                <a:solidFill>
                  <a:srgbClr val="4C9D2F"/>
                </a:solidFill>
              </a:defRPr>
            </a:lvl1pPr>
          </a:lstStyle>
          <a:p>
            <a:r>
              <a:rPr lang="en-US"/>
              <a:t>Click to edit Master title style</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6112" y="4668739"/>
            <a:ext cx="1196596" cy="368184"/>
          </a:xfrm>
          <a:prstGeom prst="rect">
            <a:avLst/>
          </a:prstGeom>
        </p:spPr>
      </p:pic>
    </p:spTree>
    <p:extLst>
      <p:ext uri="{BB962C8B-B14F-4D97-AF65-F5344CB8AC3E}">
        <p14:creationId xmlns:p14="http://schemas.microsoft.com/office/powerpoint/2010/main" val="4267572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393408" y="999054"/>
            <a:ext cx="8236688" cy="3601521"/>
          </a:xfrm>
        </p:spPr>
        <p:txBody>
          <a:bodyPr/>
          <a:lstStyle>
            <a:lvl1pPr marL="285750" indent="-285750">
              <a:defRPr sz="2400">
                <a:latin typeface="Arial" panose="020B0604020202020204" pitchFamily="34" charset="0"/>
                <a:cs typeface="Arial" panose="020B0604020202020204" pitchFamily="34" charset="0"/>
              </a:defRPr>
            </a:lvl1pPr>
            <a:lvl2pPr marL="569913" indent="-225425">
              <a:buClr>
                <a:schemeClr val="tx2"/>
              </a:buClr>
              <a:defRPr>
                <a:latin typeface="Arial" panose="020B0604020202020204" pitchFamily="34" charset="0"/>
                <a:cs typeface="Arial" panose="020B0604020202020204" pitchFamily="34" charset="0"/>
              </a:defRPr>
            </a:lvl2pPr>
            <a:lvl3pPr marL="801688" indent="-174625">
              <a:spcAft>
                <a:spcPts val="600"/>
              </a:spcAft>
              <a:buSzPct val="100000"/>
              <a:defRPr>
                <a:latin typeface="Arial" panose="020B0604020202020204" pitchFamily="34" charset="0"/>
                <a:cs typeface="Arial" panose="020B0604020202020204" pitchFamily="34" charset="0"/>
              </a:defRPr>
            </a:lvl3pPr>
            <a:lvl4pPr marL="919163" indent="-173038">
              <a:spcAft>
                <a:spcPts val="600"/>
              </a:spcAft>
              <a:tabLst/>
              <a:defRPr>
                <a:latin typeface="Calibri" panose="020F0502020204030204" pitchFamily="34" charset="0"/>
              </a:defRPr>
            </a:lvl4pPr>
            <a:lvl5pPr>
              <a:spcAft>
                <a:spcPts val="600"/>
              </a:spcAft>
              <a:defRPr baseline="0">
                <a:latin typeface="Calibri" panose="020F0502020204030204" pitchFamily="34" charset="0"/>
              </a:defRPr>
            </a:lvl5pPr>
            <a:lvl6pPr marL="2286000" indent="-225425">
              <a:spcAft>
                <a:spcPts val="600"/>
              </a:spcAft>
              <a:buFontTx/>
              <a:buNone/>
              <a:defRPr/>
            </a:lvl6pPr>
          </a:lstStyle>
          <a:p>
            <a:pPr lvl="0"/>
            <a:r>
              <a:rPr lang="en-US"/>
              <a:t>Click to edit Master text styles</a:t>
            </a:r>
          </a:p>
          <a:p>
            <a:pPr lvl="1"/>
            <a:r>
              <a:rPr lang="en-US"/>
              <a:t>Second level</a:t>
            </a:r>
          </a:p>
          <a:p>
            <a:pPr lvl="2"/>
            <a:r>
              <a:rPr lang="en-US"/>
              <a:t>Third level</a:t>
            </a:r>
          </a:p>
        </p:txBody>
      </p:sp>
      <p:sp>
        <p:nvSpPr>
          <p:cNvPr id="7"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
        <p:nvSpPr>
          <p:cNvPr id="11"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3"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148537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00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591496" y="999056"/>
            <a:ext cx="4038600" cy="339447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9"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1" name="Title Placeholder 1"/>
          <p:cNvSpPr>
            <a:spLocks noGrp="1"/>
          </p:cNvSpPr>
          <p:nvPr>
            <p:ph type="title"/>
          </p:nvPr>
        </p:nvSpPr>
        <p:spPr>
          <a:xfrm>
            <a:off x="393408" y="345640"/>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2583396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00496" y="1161904"/>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0496" y="1641725"/>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588322" y="1161904"/>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88322" y="1641725"/>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1" name="Footer Placeholder 2"/>
          <p:cNvSpPr>
            <a:spLocks noGrp="1"/>
          </p:cNvSpPr>
          <p:nvPr>
            <p:ph type="ftr" sz="quarter" idx="10"/>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2" name="Slide Number Placeholder 6"/>
          <p:cNvSpPr>
            <a:spLocks noGrp="1"/>
          </p:cNvSpPr>
          <p:nvPr>
            <p:ph type="sldNum" sz="quarter" idx="11"/>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
        <p:nvSpPr>
          <p:cNvPr id="13" name="Title Placeholder 1"/>
          <p:cNvSpPr>
            <a:spLocks noGrp="1"/>
          </p:cNvSpPr>
          <p:nvPr>
            <p:ph type="title"/>
          </p:nvPr>
        </p:nvSpPr>
        <p:spPr>
          <a:xfrm>
            <a:off x="393408" y="317065"/>
            <a:ext cx="8229600" cy="498656"/>
          </a:xfrm>
          <a:prstGeom prst="rect">
            <a:avLst/>
          </a:prstGeom>
        </p:spPr>
        <p:txBody>
          <a:bodyPr vert="horz" lIns="0" tIns="0" rIns="0" bIns="0" rtlCol="0" anchor="ctr" anchorCtr="0">
            <a:noAutofit/>
          </a:bodyPr>
          <a:lstStyle>
            <a:lvl1pPr>
              <a:defRPr>
                <a:latin typeface="Arial" panose="020B0604020202020204" pitchFamily="34" charset="0"/>
                <a:cs typeface="Arial" panose="020B0604020202020204" pitchFamily="34" charset="0"/>
              </a:defRPr>
            </a:lvl1pPr>
          </a:lstStyle>
          <a:p>
            <a:r>
              <a:rPr lang="en-US"/>
              <a:t>Click to edit Master title style</a:t>
            </a:r>
          </a:p>
        </p:txBody>
      </p:sp>
    </p:spTree>
    <p:extLst>
      <p:ext uri="{BB962C8B-B14F-4D97-AF65-F5344CB8AC3E}">
        <p14:creationId xmlns:p14="http://schemas.microsoft.com/office/powerpoint/2010/main" val="3837893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73669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10"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spTree>
    <p:extLst>
      <p:ext uri="{BB962C8B-B14F-4D97-AF65-F5344CB8AC3E}">
        <p14:creationId xmlns:p14="http://schemas.microsoft.com/office/powerpoint/2010/main" val="39442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©2020 Trinity Health, All Rights Reserved</a:t>
            </a:r>
          </a:p>
        </p:txBody>
      </p:sp>
      <p:sp>
        <p:nvSpPr>
          <p:cNvPr id="6" name="Slide Number Placeholder 5"/>
          <p:cNvSpPr>
            <a:spLocks noGrp="1"/>
          </p:cNvSpPr>
          <p:nvPr>
            <p:ph type="sldNum" sz="quarter" idx="12"/>
          </p:nvPr>
        </p:nvSpPr>
        <p:spPr/>
        <p:txBody>
          <a:bodyPr/>
          <a:lstStyle/>
          <a:p>
            <a:fld id="{CF07C29A-80D2-466B-BB8A-8CAD01F5CBB2}" type="slidenum">
              <a:rPr lang="en-US" smtClean="0"/>
              <a:t>‹#›</a:t>
            </a:fld>
            <a:endParaRPr lang="en-US"/>
          </a:p>
        </p:txBody>
      </p:sp>
    </p:spTree>
    <p:extLst>
      <p:ext uri="{BB962C8B-B14F-4D97-AF65-F5344CB8AC3E}">
        <p14:creationId xmlns:p14="http://schemas.microsoft.com/office/powerpoint/2010/main" val="335545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3408" y="149482"/>
            <a:ext cx="8229600" cy="498656"/>
          </a:xfrm>
          <a:prstGeom prst="rect">
            <a:avLst/>
          </a:prstGeom>
        </p:spPr>
        <p:txBody>
          <a:bodyPr vert="horz" lIns="0" tIns="0" rIns="0" bIns="0" rtlCol="0" anchor="ctr" anchorCtr="0">
            <a:noAutofit/>
          </a:bodyPr>
          <a:lstStyle/>
          <a:p>
            <a:r>
              <a:rPr lang="en-US" dirty="0"/>
              <a:t>Click to edit Master title style</a:t>
            </a:r>
          </a:p>
        </p:txBody>
      </p:sp>
      <p:sp>
        <p:nvSpPr>
          <p:cNvPr id="8" name="Text Placeholder 7"/>
          <p:cNvSpPr>
            <a:spLocks noGrp="1"/>
          </p:cNvSpPr>
          <p:nvPr>
            <p:ph type="body" idx="1"/>
          </p:nvPr>
        </p:nvSpPr>
        <p:spPr>
          <a:xfrm>
            <a:off x="393408" y="999055"/>
            <a:ext cx="8229600" cy="3630095"/>
          </a:xfrm>
          <a:prstGeom prst="rect">
            <a:avLst/>
          </a:prstGeom>
        </p:spPr>
        <p:txBody>
          <a:bodyPr vert="horz" lIns="0" tIns="91440" rIns="91440" bIns="45720" rtlCol="0">
            <a:normAutofit/>
          </a:bodyPr>
          <a:lstStyle/>
          <a:p>
            <a:pPr lvl="0"/>
            <a:r>
              <a:rPr lang="en-US"/>
              <a:t>Click to edit Master text styles</a:t>
            </a:r>
          </a:p>
          <a:p>
            <a:pPr lvl="1"/>
            <a:r>
              <a:rPr lang="en-US"/>
              <a:t>Second level</a:t>
            </a:r>
          </a:p>
          <a:p>
            <a:pPr lvl="2"/>
            <a:r>
              <a:rPr lang="en-US"/>
              <a:t>Third level</a:t>
            </a:r>
          </a:p>
        </p:txBody>
      </p:sp>
      <p:sp>
        <p:nvSpPr>
          <p:cNvPr id="10" name="Footer Placeholder 2"/>
          <p:cNvSpPr>
            <a:spLocks noGrp="1"/>
          </p:cNvSpPr>
          <p:nvPr>
            <p:ph type="ftr" sz="quarter" idx="3"/>
          </p:nvPr>
        </p:nvSpPr>
        <p:spPr>
          <a:xfrm>
            <a:off x="4874631" y="4882370"/>
            <a:ext cx="3835387" cy="186901"/>
          </a:xfrm>
          <a:prstGeom prst="rect">
            <a:avLst/>
          </a:prstGeom>
        </p:spPr>
        <p:txBody>
          <a:bodyPr/>
          <a:lstStyle>
            <a:lvl1pPr algn="r">
              <a:defRPr sz="600">
                <a:solidFill>
                  <a:schemeClr val="tx1">
                    <a:lumMod val="60000"/>
                    <a:lumOff val="40000"/>
                  </a:schemeClr>
                </a:solidFill>
              </a:defRPr>
            </a:lvl1pPr>
          </a:lstStyle>
          <a:p>
            <a:r>
              <a:rPr lang="en-US"/>
              <a:t>©2020 Trinity Health, All Rights Reserved</a:t>
            </a:r>
          </a:p>
        </p:txBody>
      </p:sp>
      <p:sp>
        <p:nvSpPr>
          <p:cNvPr id="9" name="Slide Number Placeholder 6"/>
          <p:cNvSpPr>
            <a:spLocks noGrp="1"/>
          </p:cNvSpPr>
          <p:nvPr>
            <p:ph type="sldNum" sz="quarter" idx="4"/>
          </p:nvPr>
        </p:nvSpPr>
        <p:spPr>
          <a:xfrm>
            <a:off x="8573392" y="4832328"/>
            <a:ext cx="406692" cy="273844"/>
          </a:xfrm>
          <a:prstGeom prst="rect">
            <a:avLst/>
          </a:prstGeom>
        </p:spPr>
        <p:txBody>
          <a:bodyPr vert="horz" lIns="91440" tIns="45720" rIns="0" bIns="45720" rtlCol="0" anchor="ctr"/>
          <a:lstStyle>
            <a:lvl1pPr algn="r">
              <a:defRPr sz="700">
                <a:solidFill>
                  <a:schemeClr val="tx1">
                    <a:lumMod val="60000"/>
                    <a:lumOff val="40000"/>
                  </a:schemeClr>
                </a:solidFill>
              </a:defRPr>
            </a:lvl1pPr>
          </a:lstStyle>
          <a:p>
            <a:fld id="{489F9553-C816-6842-8939-EE75ECF7EB2B}" type="slidenum">
              <a:rPr lang="en-US" smtClean="0"/>
              <a:pPr/>
              <a:t>‹#›</a:t>
            </a:fld>
            <a:endParaRPr lang="en-US"/>
          </a:p>
        </p:txBody>
      </p:sp>
      <p:pic>
        <p:nvPicPr>
          <p:cNvPr id="3" name="Picture 2"/>
          <p:cNvPicPr>
            <a:picLocks/>
          </p:cNvPicPr>
          <p:nvPr/>
        </p:nvPicPr>
        <p:blipFill rotWithShape="1">
          <a:blip r:embed="rId10">
            <a:extLst>
              <a:ext uri="{28A0092B-C50C-407E-A947-70E740481C1C}">
                <a14:useLocalDpi xmlns:a14="http://schemas.microsoft.com/office/drawing/2010/main" val="0"/>
              </a:ext>
            </a:extLst>
          </a:blip>
          <a:srcRect b="35708"/>
          <a:stretch/>
        </p:blipFill>
        <p:spPr>
          <a:xfrm>
            <a:off x="377" y="717140"/>
            <a:ext cx="9143245" cy="82296"/>
          </a:xfrm>
          <a:prstGeom prst="rect">
            <a:avLst/>
          </a:prstGeom>
        </p:spPr>
      </p:pic>
      <p:pic>
        <p:nvPicPr>
          <p:cNvPr id="12" name="Picture 1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3769" y="4738009"/>
            <a:ext cx="1196596" cy="368184"/>
          </a:xfrm>
          <a:prstGeom prst="rect">
            <a:avLst/>
          </a:prstGeom>
        </p:spPr>
      </p:pic>
    </p:spTree>
    <p:extLst>
      <p:ext uri="{BB962C8B-B14F-4D97-AF65-F5344CB8AC3E}">
        <p14:creationId xmlns:p14="http://schemas.microsoft.com/office/powerpoint/2010/main" val="39229333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78" r:id="rId3"/>
    <p:sldLayoutId id="2147483653" r:id="rId4"/>
    <p:sldLayoutId id="2147483665" r:id="rId5"/>
    <p:sldLayoutId id="2147483666" r:id="rId6"/>
    <p:sldLayoutId id="2147483677" r:id="rId7"/>
    <p:sldLayoutId id="2147483679" r:id="rId8"/>
  </p:sldLayoutIdLst>
  <p:hf hdr="0" dt="0"/>
  <p:txStyles>
    <p:titleStyle>
      <a:lvl1pPr algn="l" defTabSz="457200" rtl="0" eaLnBrk="1" latinLnBrk="0" hangingPunct="1">
        <a:lnSpc>
          <a:spcPct val="90000"/>
        </a:lnSpc>
        <a:spcBef>
          <a:spcPct val="0"/>
        </a:spcBef>
        <a:buNone/>
        <a:defRPr sz="2800" b="0" i="0" kern="1200">
          <a:solidFill>
            <a:schemeClr val="tx2"/>
          </a:solidFill>
          <a:latin typeface="Arial" panose="020B0604020202020204" pitchFamily="34" charset="0"/>
          <a:ea typeface="+mj-ea"/>
          <a:cs typeface="Arial" panose="020B0604020202020204" pitchFamily="34" charset="0"/>
        </a:defRPr>
      </a:lvl1pPr>
    </p:titleStyle>
    <p:bodyStyle>
      <a:lvl1pPr marL="285750" indent="-285750" algn="l" defTabSz="457200" rtl="0" eaLnBrk="1" latinLnBrk="0" hangingPunct="1">
        <a:lnSpc>
          <a:spcPct val="100000"/>
        </a:lnSpc>
        <a:spcBef>
          <a:spcPts val="0"/>
        </a:spcBef>
        <a:spcAft>
          <a:spcPts val="600"/>
        </a:spcAft>
        <a:buClr>
          <a:srgbClr val="7030A0"/>
        </a:buClr>
        <a:buSzPct val="100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569913" indent="-225425" algn="l" defTabSz="457200" rtl="0" eaLnBrk="1" latinLnBrk="0" hangingPunct="1">
        <a:lnSpc>
          <a:spcPct val="100000"/>
        </a:lnSpc>
        <a:spcBef>
          <a:spcPts val="0"/>
        </a:spcBef>
        <a:spcAft>
          <a:spcPts val="600"/>
        </a:spcAft>
        <a:buClr>
          <a:schemeClr val="tx2"/>
        </a:buClr>
        <a:buSzPct val="100000"/>
        <a:buFont typeface="Arial"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01688" indent="-174625" algn="l" defTabSz="457200" rtl="0" eaLnBrk="1" latinLnBrk="0" hangingPunct="1">
        <a:lnSpc>
          <a:spcPct val="100000"/>
        </a:lnSpc>
        <a:spcBef>
          <a:spcPts val="0"/>
        </a:spcBef>
        <a:spcAft>
          <a:spcPts val="600"/>
        </a:spcAft>
        <a:buClr>
          <a:schemeClr val="tx2"/>
        </a:buClr>
        <a:buSzPct val="100000"/>
        <a:buFont typeface="Arial" panose="020B0604020202020204" pitchFamily="34" charset="0"/>
        <a:buChar char="•"/>
        <a:tabLst/>
        <a:defRPr sz="2000" kern="1200">
          <a:solidFill>
            <a:schemeClr val="tx1"/>
          </a:solidFill>
          <a:latin typeface="Arial" panose="020B0604020202020204" pitchFamily="34" charset="0"/>
          <a:ea typeface="+mn-ea"/>
          <a:cs typeface="Arial" panose="020B0604020202020204" pitchFamily="34" charset="0"/>
        </a:defRPr>
      </a:lvl3pPr>
      <a:lvl4pPr marL="914400" indent="-166688" algn="l" defTabSz="457200" rtl="0" eaLnBrk="1" latinLnBrk="0" hangingPunct="1">
        <a:lnSpc>
          <a:spcPct val="100000"/>
        </a:lnSpc>
        <a:spcBef>
          <a:spcPts val="0"/>
        </a:spcBef>
        <a:spcAft>
          <a:spcPts val="800"/>
        </a:spcAft>
        <a:buClr>
          <a:schemeClr val="accent4"/>
        </a:buClr>
        <a:buSzPct val="100000"/>
        <a:buFont typeface="Arial" panose="020B0604020202020204" pitchFamily="34" charset="0"/>
        <a:buChar char="•"/>
        <a:tabLst/>
        <a:defRPr sz="1800" kern="1200">
          <a:solidFill>
            <a:schemeClr val="tx1"/>
          </a:solidFill>
          <a:latin typeface="Calibri" panose="020F0502020204030204" pitchFamily="34" charset="0"/>
          <a:ea typeface="+mn-ea"/>
          <a:cs typeface="Arial"/>
        </a:defRPr>
      </a:lvl4pPr>
      <a:lvl5pPr marL="1082675" indent="-168275" algn="l" defTabSz="457200" rtl="0" eaLnBrk="1" latinLnBrk="0" hangingPunct="1">
        <a:lnSpc>
          <a:spcPct val="100000"/>
        </a:lnSpc>
        <a:spcBef>
          <a:spcPts val="0"/>
        </a:spcBef>
        <a:spcAft>
          <a:spcPts val="800"/>
        </a:spcAft>
        <a:buClr>
          <a:schemeClr val="bg1">
            <a:lumMod val="65000"/>
          </a:schemeClr>
        </a:buClr>
        <a:buFont typeface="Arial"/>
        <a:buChar char="•"/>
        <a:defRPr sz="1800" kern="1200">
          <a:solidFill>
            <a:schemeClr val="tx1"/>
          </a:solidFill>
          <a:latin typeface="Calibri" panose="020F0502020204030204" pitchFamily="34" charset="0"/>
          <a:ea typeface="+mn-ea"/>
          <a:cs typeface="Arial"/>
        </a:defRPr>
      </a:lvl5pPr>
      <a:lvl6pPr marL="2514600" indent="-228600" algn="l" defTabSz="457200" rtl="0" eaLnBrk="1" latinLnBrk="0" hangingPunct="1">
        <a:lnSpc>
          <a:spcPct val="100000"/>
        </a:lnSpc>
        <a:spcBef>
          <a:spcPts val="0"/>
        </a:spcBef>
        <a:spcAft>
          <a:spcPts val="800"/>
        </a:spcAft>
        <a:buFont typeface="Arial"/>
        <a:buChar char="•"/>
        <a:defRPr sz="1800" kern="1200" baseline="0">
          <a:solidFill>
            <a:schemeClr val="tx1"/>
          </a:solidFill>
          <a:latin typeface="+mn-lt"/>
          <a:ea typeface="+mn-ea"/>
          <a:cs typeface="+mn-cs"/>
        </a:defRPr>
      </a:lvl6pPr>
      <a:lvl7pPr marL="2519363" indent="0" algn="l" defTabSz="457200" rtl="0" eaLnBrk="1" latinLnBrk="0" hangingPunct="1">
        <a:lnSpc>
          <a:spcPct val="100000"/>
        </a:lnSpc>
        <a:spcBef>
          <a:spcPts val="0"/>
        </a:spcBef>
        <a:spcAft>
          <a:spcPts val="800"/>
        </a:spcAft>
        <a:buFont typeface="Arial"/>
        <a:buNone/>
        <a:defRPr sz="1800" kern="1200">
          <a:solidFill>
            <a:schemeClr val="tx1"/>
          </a:solidFill>
          <a:latin typeface="+mn-lt"/>
          <a:ea typeface="+mn-ea"/>
          <a:cs typeface="+mn-cs"/>
        </a:defRPr>
      </a:lvl7pPr>
      <a:lvl8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8pPr>
      <a:lvl9pPr marL="2519363" indent="0" algn="l" defTabSz="457200" rtl="0" eaLnBrk="1" latinLnBrk="0" hangingPunct="1">
        <a:lnSpc>
          <a:spcPct val="100000"/>
        </a:lnSpc>
        <a:spcBef>
          <a:spcPts val="0"/>
        </a:spcBef>
        <a:spcAft>
          <a:spcPts val="800"/>
        </a:spcAft>
        <a:buFontTx/>
        <a:buNone/>
        <a:defRPr sz="18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B690B79-A5B3-44C5-8B87-F12B8D338330}"/>
              </a:ext>
            </a:extLst>
          </p:cNvPr>
          <p:cNvSpPr>
            <a:spLocks noGrp="1"/>
          </p:cNvSpPr>
          <p:nvPr>
            <p:ph type="title"/>
          </p:nvPr>
        </p:nvSpPr>
        <p:spPr>
          <a:xfrm>
            <a:off x="273200" y="160346"/>
            <a:ext cx="3762956" cy="498656"/>
          </a:xfrm>
        </p:spPr>
        <p:txBody>
          <a:bodyPr/>
          <a:lstStyle/>
          <a:p>
            <a:pPr>
              <a:lnSpc>
                <a:spcPct val="100000"/>
              </a:lnSpc>
            </a:pPr>
            <a:r>
              <a:rPr lang="en-US" sz="1400" dirty="0"/>
              <a:t>Trinity Health Leadership System</a:t>
            </a:r>
            <a:br>
              <a:rPr lang="en-US" sz="1400" dirty="0"/>
            </a:br>
            <a:r>
              <a:rPr lang="en-US" sz="2000" b="1" dirty="0"/>
              <a:t>Huddle Notes</a:t>
            </a:r>
          </a:p>
        </p:txBody>
      </p:sp>
      <p:sp>
        <p:nvSpPr>
          <p:cNvPr id="4" name="Footer Placeholder 3">
            <a:extLst>
              <a:ext uri="{FF2B5EF4-FFF2-40B4-BE49-F238E27FC236}">
                <a16:creationId xmlns:a16="http://schemas.microsoft.com/office/drawing/2014/main" id="{6F53223F-9AB8-4ABF-AD9E-6BCBA6C6F5A6}"/>
              </a:ext>
            </a:extLst>
          </p:cNvPr>
          <p:cNvSpPr>
            <a:spLocks noGrp="1"/>
          </p:cNvSpPr>
          <p:nvPr>
            <p:ph type="ftr" sz="quarter" idx="3"/>
          </p:nvPr>
        </p:nvSpPr>
        <p:spPr>
          <a:xfrm>
            <a:off x="5042728" y="4872851"/>
            <a:ext cx="3835387" cy="186901"/>
          </a:xfrm>
        </p:spPr>
        <p:txBody>
          <a:bodyPr rIns="0"/>
          <a:lstStyle/>
          <a:p>
            <a:r>
              <a:rPr lang="en-US" dirty="0"/>
              <a:t>©2020 Trinity Health, All Rights Reserved</a:t>
            </a:r>
          </a:p>
        </p:txBody>
      </p:sp>
      <p:sp>
        <p:nvSpPr>
          <p:cNvPr id="6" name="Text Box 2">
            <a:extLst>
              <a:ext uri="{FF2B5EF4-FFF2-40B4-BE49-F238E27FC236}">
                <a16:creationId xmlns:a16="http://schemas.microsoft.com/office/drawing/2014/main" id="{9087359B-0A53-4F26-9522-E093C0EEE3DF}"/>
              </a:ext>
            </a:extLst>
          </p:cNvPr>
          <p:cNvSpPr txBox="1">
            <a:spLocks noChangeArrowheads="1"/>
          </p:cNvSpPr>
          <p:nvPr/>
        </p:nvSpPr>
        <p:spPr bwMode="auto">
          <a:xfrm>
            <a:off x="6256147" y="229506"/>
            <a:ext cx="1548285" cy="280271"/>
          </a:xfrm>
          <a:prstGeom prst="rect">
            <a:avLst/>
          </a:prstGeom>
          <a:solidFill>
            <a:srgbClr val="FFFFFF"/>
          </a:solidFill>
          <a:ln w="9525">
            <a:noFill/>
            <a:miter lim="800000"/>
            <a:headEnd/>
            <a:tailEnd/>
          </a:ln>
        </p:spPr>
        <p:txBody>
          <a:bodyPr rot="0" vert="horz" wrap="square" lIns="91440" tIns="45720" rIns="91440" bIns="45720" anchor="ctr" anchorCtr="0">
            <a:noAutofit/>
          </a:bodyPr>
          <a:lstStyle/>
          <a:p>
            <a:pPr marL="0" marR="0" algn="ctr">
              <a:lnSpc>
                <a:spcPct val="115000"/>
              </a:lnSpc>
              <a:spcBef>
                <a:spcPts val="0"/>
              </a:spcBef>
              <a:spcAft>
                <a:spcPts val="0"/>
              </a:spcAft>
            </a:pPr>
            <a:r>
              <a:rPr lang="en-US" sz="1000"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rPr>
              <a:t>RHM LOGO HERE</a:t>
            </a:r>
          </a:p>
        </p:txBody>
      </p:sp>
      <p:sp>
        <p:nvSpPr>
          <p:cNvPr id="7" name="Text Box 2">
            <a:extLst>
              <a:ext uri="{FF2B5EF4-FFF2-40B4-BE49-F238E27FC236}">
                <a16:creationId xmlns:a16="http://schemas.microsoft.com/office/drawing/2014/main" id="{960EDC57-8719-4232-BEE3-BA7E444F9F4C}"/>
              </a:ext>
            </a:extLst>
          </p:cNvPr>
          <p:cNvSpPr txBox="1">
            <a:spLocks noChangeArrowheads="1"/>
          </p:cNvSpPr>
          <p:nvPr/>
        </p:nvSpPr>
        <p:spPr bwMode="auto">
          <a:xfrm>
            <a:off x="7322515" y="493634"/>
            <a:ext cx="1548285" cy="145681"/>
          </a:xfrm>
          <a:prstGeom prst="rect">
            <a:avLst/>
          </a:prstGeom>
          <a:noFill/>
          <a:ln w="9525">
            <a:noFill/>
            <a:miter lim="800000"/>
            <a:headEnd/>
            <a:tailEnd/>
          </a:ln>
        </p:spPr>
        <p:txBody>
          <a:bodyPr rot="0" vert="horz" wrap="square" lIns="0" tIns="0" rIns="0" bIns="0" anchor="ctr" anchorCtr="0">
            <a:spAutoFit/>
          </a:bodyPr>
          <a:lstStyle/>
          <a:p>
            <a:pPr marL="0" marR="0" algn="r">
              <a:lnSpc>
                <a:spcPct val="115000"/>
              </a:lnSpc>
              <a:spcBef>
                <a:spcPts val="0"/>
              </a:spcBef>
              <a:spcAft>
                <a:spcPts val="0"/>
              </a:spcAft>
            </a:pP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April </a:t>
            </a:r>
            <a:r>
              <a:rPr lang="en-US" sz="900" b="1" dirty="0">
                <a:solidFill>
                  <a:srgbClr val="404040"/>
                </a:solidFill>
                <a:latin typeface="Arial" panose="020B0604020202020204" pitchFamily="34" charset="0"/>
                <a:ea typeface="Calibri" panose="020F0502020204030204" pitchFamily="34" charset="0"/>
                <a:cs typeface="Arial" panose="020B0604020202020204" pitchFamily="34" charset="0"/>
              </a:rPr>
              <a:t>28</a:t>
            </a:r>
            <a:r>
              <a:rPr lang="en-US" sz="900" b="1" dirty="0">
                <a:solidFill>
                  <a:srgbClr val="404040"/>
                </a:solidFill>
                <a:effectLst/>
                <a:latin typeface="Arial" panose="020B0604020202020204" pitchFamily="34" charset="0"/>
                <a:ea typeface="Calibri" panose="020F0502020204030204" pitchFamily="34" charset="0"/>
                <a:cs typeface="Arial" panose="020B0604020202020204" pitchFamily="34" charset="0"/>
              </a:rPr>
              <a:t>, 2020</a:t>
            </a:r>
            <a:endParaRPr lang="en-US" sz="900" b="1" dirty="0">
              <a:effectLst/>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B170B1D9-F490-485D-9402-BFEE5D519BF2}"/>
              </a:ext>
            </a:extLst>
          </p:cNvPr>
          <p:cNvGraphicFramePr>
            <a:graphicFrameLocks noGrp="1"/>
          </p:cNvGraphicFramePr>
          <p:nvPr>
            <p:extLst>
              <p:ext uri="{D42A27DB-BD31-4B8C-83A1-F6EECF244321}">
                <p14:modId xmlns:p14="http://schemas.microsoft.com/office/powerpoint/2010/main" val="1697284451"/>
              </p:ext>
            </p:extLst>
          </p:nvPr>
        </p:nvGraphicFramePr>
        <p:xfrm>
          <a:off x="273319" y="877825"/>
          <a:ext cx="8612230" cy="4516676"/>
        </p:xfrm>
        <a:graphic>
          <a:graphicData uri="http://schemas.openxmlformats.org/drawingml/2006/table">
            <a:tbl>
              <a:tblPr firstRow="1" firstCol="1" bandRow="1"/>
              <a:tblGrid>
                <a:gridCol w="4185774">
                  <a:extLst>
                    <a:ext uri="{9D8B030D-6E8A-4147-A177-3AD203B41FA5}">
                      <a16:colId xmlns:a16="http://schemas.microsoft.com/office/drawing/2014/main" val="2472197640"/>
                    </a:ext>
                  </a:extLst>
                </a:gridCol>
                <a:gridCol w="240682">
                  <a:extLst>
                    <a:ext uri="{9D8B030D-6E8A-4147-A177-3AD203B41FA5}">
                      <a16:colId xmlns:a16="http://schemas.microsoft.com/office/drawing/2014/main" val="1379072303"/>
                    </a:ext>
                  </a:extLst>
                </a:gridCol>
                <a:gridCol w="4185774">
                  <a:extLst>
                    <a:ext uri="{9D8B030D-6E8A-4147-A177-3AD203B41FA5}">
                      <a16:colId xmlns:a16="http://schemas.microsoft.com/office/drawing/2014/main" val="1618490761"/>
                    </a:ext>
                  </a:extLst>
                </a:gridCol>
              </a:tblGrid>
              <a:tr h="248763">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Trinity Health Message</a:t>
                      </a:r>
                      <a:endParaRPr lang="en-US" sz="1100" b="1" dirty="0">
                        <a:effectLs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a:lnSpc>
                          <a:spcPct val="115000"/>
                        </a:lnSpc>
                        <a:spcBef>
                          <a:spcPts val="0"/>
                        </a:spcBef>
                        <a:spcAft>
                          <a:spcPts val="0"/>
                        </a:spcAft>
                      </a:pPr>
                      <a:r>
                        <a:rPr lang="en-US" sz="900" dirty="0">
                          <a:effectLst/>
                          <a:latin typeface="Arial" panose="020B0604020202020204" pitchFamily="34" charset="0"/>
                          <a:ea typeface="Calibri" panose="020F0502020204030204" pitchFamily="34" charset="0"/>
                          <a:cs typeface="Times New Roman" panose="02020603050405020304" pitchFamily="18" charset="0"/>
                        </a:rPr>
                        <a:t> </a:t>
                      </a: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a:lnSpc>
                          <a:spcPct val="115000"/>
                        </a:lnSpc>
                        <a:spcBef>
                          <a:spcPts val="0"/>
                        </a:spcBef>
                        <a:spcAft>
                          <a:spcPts val="0"/>
                        </a:spcAft>
                      </a:pPr>
                      <a:r>
                        <a:rPr lang="en-US" sz="1100" b="1" dirty="0">
                          <a:solidFill>
                            <a:srgbClr val="722282"/>
                          </a:solidFill>
                          <a:effectLst/>
                          <a:latin typeface="Arial" panose="020B0604020202020204" pitchFamily="34" charset="0"/>
                          <a:ea typeface="Calibri" panose="020F0502020204030204" pitchFamily="34" charset="0"/>
                          <a:cs typeface="Arial" panose="020B0604020202020204" pitchFamily="34" charset="0"/>
                        </a:rPr>
                        <a:t>Team Leader Topic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[Team </a:t>
                      </a:r>
                      <a:r>
                        <a:rPr lang="en-US" sz="1100" b="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Leader Please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Fill In]</a:t>
                      </a:r>
                      <a:endParaRPr lang="en-US" sz="1100" b="1" dirty="0">
                        <a:effectLst/>
                        <a:highlight>
                          <a:srgbClr val="FFFF00"/>
                        </a:highlight>
                        <a:latin typeface="Arial" panose="020B0604020202020204" pitchFamily="34" charset="0"/>
                        <a:ea typeface="Calibri" panose="020F0502020204030204" pitchFamily="34"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326745566"/>
                  </a:ext>
                </a:extLst>
              </a:tr>
              <a:tr h="1496624">
                <a:tc>
                  <a:txBody>
                    <a:bodyPr/>
                    <a:lstStyle/>
                    <a:p>
                      <a:pPr lvl="0"/>
                      <a:r>
                        <a:rPr lang="en-US" sz="1000" i="0" kern="1200" dirty="0">
                          <a:solidFill>
                            <a:schemeClr val="tx1"/>
                          </a:solidFill>
                          <a:effectLst/>
                          <a:latin typeface="+mn-lt"/>
                          <a:ea typeface="+mn-ea"/>
                          <a:cs typeface="+mn-cs"/>
                        </a:rPr>
                        <a:t>Trinity Health is developing plans to safely ramp up outpatient and elective services again. Trinity Health’s service delivery model is being re-designed to create confidence among the people we serve and provide a safe environment for them and for our colleagues. This will require expanded testing, use of PPE, safe entrance and exit at our facilities, space for social distancing, deep cleaning, and many other aspects to create a safe environment for care. In addition, Trinity Health will continue to expand telehealth services, which have proven to be very successful during the pandemic. </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60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Huddle Team Priorities</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Suggest a process improvement for the team</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Share an idea or best-practice</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227013" marR="0" lvl="0" indent="-109538">
                        <a:lnSpc>
                          <a:spcPct val="110000"/>
                        </a:lnSpc>
                        <a:spcBef>
                          <a:spcPts val="0"/>
                        </a:spcBef>
                        <a:spcAft>
                          <a:spcPts val="0"/>
                        </a:spcAft>
                        <a:buFont typeface="Symbol" panose="05050102010706020507" pitchFamily="18" charset="2"/>
                        <a:buChar char=""/>
                      </a:pP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a question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10000"/>
                        </a:lnSpc>
                        <a:spcBef>
                          <a:spcPts val="600"/>
                        </a:spcBef>
                        <a:spcAft>
                          <a:spcPts val="0"/>
                        </a:spcAft>
                      </a:pPr>
                      <a:r>
                        <a:rPr lang="en-US" sz="10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Possibly include:</a:t>
                      </a:r>
                      <a:b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br>
                      <a:r>
                        <a:rPr lang="en-US" sz="1000"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Ask different colleague to lead this section </a:t>
                      </a:r>
                      <a:endParaRPr lang="en-US" sz="10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722095961"/>
                  </a:ext>
                </a:extLst>
              </a:tr>
              <a:tr h="150380">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0000"/>
                        </a:lnSpc>
                        <a:spcBef>
                          <a:spcPts val="0"/>
                        </a:spcBef>
                        <a:spcAft>
                          <a:spcPts val="0"/>
                        </a:spcAft>
                      </a:pPr>
                      <a:r>
                        <a:rPr lang="en-US" sz="2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a:noFill/>
                    </a:lnT>
                    <a:lnB>
                      <a:noFill/>
                    </a:lnB>
                  </a:tcPr>
                </a:tc>
                <a:tc>
                  <a:txBody>
                    <a:bodyPr/>
                    <a:lstStyle/>
                    <a:p>
                      <a:pPr marL="0" marR="0" indent="0">
                        <a:lnSpc>
                          <a:spcPct val="110000"/>
                        </a:lnSpc>
                        <a:spcBef>
                          <a:spcPts val="0"/>
                        </a:spcBef>
                        <a:spcAft>
                          <a:spcPts val="0"/>
                        </a:spcAft>
                      </a:pPr>
                      <a:r>
                        <a:rPr lang="en-US" sz="2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a:noFill/>
                    </a:lnL>
                    <a:lnR>
                      <a:noFill/>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3627159095"/>
                  </a:ext>
                </a:extLst>
              </a:tr>
              <a:tr h="272577">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Regional/Local Ministry Focus </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a:t>
                      </a:r>
                      <a:r>
                        <a:rPr lang="en-US" sz="1100" b="1" dirty="0" err="1">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MarComm</a:t>
                      </a:r>
                      <a:r>
                        <a:rPr lang="en-US" sz="1100" b="1" dirty="0">
                          <a:solidFill>
                            <a:srgbClr val="722282"/>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Please Fill In]</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56012" marB="56012"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tc>
                  <a:txBody>
                    <a:bodyPr/>
                    <a:lstStyle/>
                    <a:p>
                      <a:pPr marL="0" marR="0" indent="0">
                        <a:lnSpc>
                          <a:spcPct val="110000"/>
                        </a:lnSpc>
                        <a:spcBef>
                          <a:spcPts val="0"/>
                        </a:spcBef>
                        <a:spcAft>
                          <a:spcPts val="0"/>
                        </a:spcAft>
                      </a:pPr>
                      <a:r>
                        <a:rPr lang="en-US" sz="900" b="1">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90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marL="0" marR="0" indent="0">
                        <a:lnSpc>
                          <a:spcPct val="110000"/>
                        </a:lnSpc>
                        <a:spcBef>
                          <a:spcPts val="0"/>
                        </a:spcBef>
                        <a:spcAft>
                          <a:spcPts val="0"/>
                        </a:spcAft>
                      </a:pPr>
                      <a:r>
                        <a:rPr lang="en-US" sz="1100" b="1" dirty="0">
                          <a:solidFill>
                            <a:srgbClr val="722282"/>
                          </a:solidFill>
                          <a:effectLst/>
                          <a:latin typeface="Arial" panose="020B0604020202020204" pitchFamily="34" charset="0"/>
                          <a:ea typeface="Times New Roman" panose="02020603050405020304" pitchFamily="18" charset="0"/>
                          <a:cs typeface="Times New Roman" panose="02020603050405020304" pitchFamily="18" charset="0"/>
                        </a:rPr>
                        <a:t>Safety and Resiliency</a:t>
                      </a:r>
                      <a:endParaRPr lang="en-US" sz="1100" b="1"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2F2F2"/>
                    </a:solidFill>
                  </a:tcPr>
                </a:tc>
                <a:extLst>
                  <a:ext uri="{0D108BD9-81ED-4DB2-BD59-A6C34878D82A}">
                    <a16:rowId xmlns:a16="http://schemas.microsoft.com/office/drawing/2014/main" val="1289719673"/>
                  </a:ext>
                </a:extLst>
              </a:tr>
              <a:tr h="1567336">
                <a:tc>
                  <a:txBody>
                    <a:bodyPr/>
                    <a:lstStyle/>
                    <a:p>
                      <a:pPr marL="0" marR="0" indent="0">
                        <a:lnSpc>
                          <a:spcPct val="110000"/>
                        </a:lnSpc>
                        <a:spcBef>
                          <a:spcPts val="0"/>
                        </a:spcBef>
                        <a:spcAft>
                          <a:spcPts val="60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Regional leadership priorities. Examples:</a:t>
                      </a:r>
                      <a:endParaRPr lang="en-US" sz="1000" dirty="0">
                        <a:solidFill>
                          <a:srgbClr val="0F243E"/>
                        </a:solidFill>
                        <a:effectLst/>
                        <a:latin typeface="+mn-lt"/>
                        <a:ea typeface="Times New Roman" panose="02020603050405020304" pitchFamily="18" charset="0"/>
                        <a:cs typeface="Times New Roman" panose="02020603050405020304" pitchFamily="18" charset="0"/>
                      </a:endParaRPr>
                    </a:p>
                    <a:p>
                      <a:r>
                        <a:rPr lang="en-US" sz="1000" b="0" i="0" u="none" strike="noStrike" kern="1200" dirty="0">
                          <a:solidFill>
                            <a:schemeClr val="tx1"/>
                          </a:solidFill>
                          <a:effectLst/>
                          <a:latin typeface="+mn-lt"/>
                          <a:ea typeface="+mn-ea"/>
                          <a:cs typeface="+mn-cs"/>
                        </a:rPr>
                        <a:t>Due to the Inpatient PUIs with testing pending - </a:t>
                      </a:r>
                    </a:p>
                    <a:p>
                      <a:r>
                        <a:rPr lang="en-US" sz="1000" b="0" i="0" u="none" strike="noStrike" kern="1200" dirty="0">
                          <a:solidFill>
                            <a:schemeClr val="tx1"/>
                          </a:solidFill>
                          <a:effectLst/>
                          <a:latin typeface="+mn-lt"/>
                          <a:ea typeface="+mn-ea"/>
                          <a:cs typeface="+mn-cs"/>
                        </a:rPr>
                        <a:t>Inpatient confirmed cases - </a:t>
                      </a:r>
                    </a:p>
                    <a:p>
                      <a:r>
                        <a:rPr lang="en-US" sz="1000" b="0" i="0" u="none" strike="noStrike" kern="1200" dirty="0">
                          <a:solidFill>
                            <a:schemeClr val="tx1"/>
                          </a:solidFill>
                          <a:effectLst/>
                          <a:latin typeface="+mn-lt"/>
                          <a:ea typeface="+mn-ea"/>
                          <a:cs typeface="+mn-cs"/>
                        </a:rPr>
                        <a:t>Confirmed cases sent home for isolation - </a:t>
                      </a:r>
                    </a:p>
                    <a:p>
                      <a:r>
                        <a:rPr lang="en-US" sz="1000" b="0" i="0" u="none" strike="noStrike" kern="1200" dirty="0">
                          <a:solidFill>
                            <a:schemeClr val="tx1"/>
                          </a:solidFill>
                          <a:effectLst/>
                          <a:latin typeface="+mn-lt"/>
                          <a:ea typeface="+mn-ea"/>
                          <a:cs typeface="+mn-cs"/>
                        </a:rPr>
                        <a:t>PUIs sent home for isolation - </a:t>
                      </a:r>
                    </a:p>
                    <a:p>
                      <a:pPr marL="0" marR="0" indent="0">
                        <a:lnSpc>
                          <a:spcPct val="110000"/>
                        </a:lnSpc>
                        <a:spcBef>
                          <a:spcPts val="600"/>
                        </a:spcBef>
                        <a:spcAft>
                          <a:spcPts val="0"/>
                        </a:spcAft>
                      </a:pPr>
                      <a:r>
                        <a:rPr lang="en-US" sz="1000" b="1" dirty="0">
                          <a:solidFill>
                            <a:srgbClr val="0F243E"/>
                          </a:solidFill>
                          <a:effectLst/>
                          <a:latin typeface="+mn-lt"/>
                          <a:ea typeface="Times New Roman" panose="02020603050405020304" pitchFamily="18" charset="0"/>
                          <a:cs typeface="Times New Roman" panose="02020603050405020304" pitchFamily="18" charset="0"/>
                        </a:rPr>
                        <a:t>Always include:</a:t>
                      </a:r>
                      <a:r>
                        <a:rPr lang="en-US" sz="1000" dirty="0">
                          <a:solidFill>
                            <a:srgbClr val="0F243E"/>
                          </a:solidFill>
                          <a:effectLst/>
                          <a:latin typeface="+mn-lt"/>
                          <a:ea typeface="Times New Roman" panose="02020603050405020304" pitchFamily="18" charset="0"/>
                          <a:cs typeface="Times New Roman" panose="02020603050405020304" pitchFamily="18" charset="0"/>
                        </a:rPr>
                        <a:t> </a:t>
                      </a:r>
                      <a:br>
                        <a:rPr lang="en-US" sz="1000" dirty="0">
                          <a:solidFill>
                            <a:srgbClr val="0F243E"/>
                          </a:solidFill>
                          <a:effectLst/>
                          <a:latin typeface="+mn-lt"/>
                          <a:ea typeface="Times New Roman" panose="02020603050405020304" pitchFamily="18" charset="0"/>
                          <a:cs typeface="Times New Roman" panose="02020603050405020304" pitchFamily="18" charset="0"/>
                        </a:rPr>
                      </a:br>
                      <a:r>
                        <a:rPr lang="en-US" sz="1000" dirty="0">
                          <a:solidFill>
                            <a:srgbClr val="0F243E"/>
                          </a:solidFill>
                          <a:effectLst/>
                          <a:latin typeface="+mn-lt"/>
                          <a:ea typeface="Times New Roman" panose="02020603050405020304" pitchFamily="18" charset="0"/>
                          <a:cs typeface="Times New Roman" panose="02020603050405020304" pitchFamily="18" charset="0"/>
                        </a:rPr>
                        <a:t>Recognition and thank you</a:t>
                      </a:r>
                    </a:p>
                  </a:txBody>
                  <a:tcPr marL="56012" marR="56012" marT="56012" marB="56012">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tc>
                  <a:txBody>
                    <a:bodyPr/>
                    <a:lstStyle/>
                    <a:p>
                      <a:pPr marL="0" marR="0" indent="0">
                        <a:lnSpc>
                          <a:spcPct val="115000"/>
                        </a:lnSpc>
                        <a:spcBef>
                          <a:spcPts val="0"/>
                        </a:spcBef>
                        <a:spcAft>
                          <a:spcPts val="1200"/>
                        </a:spcAft>
                      </a:pPr>
                      <a:r>
                        <a:rPr lang="en-US" sz="800" b="1" dirty="0">
                          <a:solidFill>
                            <a:srgbClr val="0F243E"/>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800" dirty="0">
                        <a:solidFill>
                          <a:srgbClr val="0F243E"/>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56012" marR="5601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a:noFill/>
                    </a:lnT>
                    <a:lnB>
                      <a:noFill/>
                    </a:lnB>
                  </a:tcPr>
                </a:tc>
                <a:tc>
                  <a:txBody>
                    <a:bodyPr/>
                    <a:lstStyle/>
                    <a:p>
                      <a:pPr lvl="0"/>
                      <a:r>
                        <a:rPr lang="en-US" sz="1000" b="1" i="0" kern="1200" dirty="0">
                          <a:solidFill>
                            <a:schemeClr val="tx1"/>
                          </a:solidFill>
                          <a:effectLst/>
                          <a:latin typeface="+mn-lt"/>
                          <a:ea typeface="+mn-ea"/>
                          <a:cs typeface="+mn-cs"/>
                        </a:rPr>
                        <a:t>Outpatient Clinic Mask Guidance </a:t>
                      </a:r>
                    </a:p>
                    <a:p>
                      <a:pPr lvl="0"/>
                      <a:r>
                        <a:rPr lang="en-US" sz="1000" b="0" i="0" kern="1200" dirty="0">
                          <a:solidFill>
                            <a:schemeClr val="tx1"/>
                          </a:solidFill>
                          <a:effectLst/>
                          <a:latin typeface="+mn-lt"/>
                          <a:ea typeface="+mn-ea"/>
                          <a:cs typeface="+mn-cs"/>
                        </a:rPr>
                        <a:t>In order to manage mask usage, and to protect our outpatient clinic colleagues and patients, the following guidelines are to be adhered to in outpatient clinics.</a:t>
                      </a:r>
                      <a:br>
                        <a:rPr lang="en-US" sz="1000" b="0" i="0" kern="1200" dirty="0">
                          <a:solidFill>
                            <a:schemeClr val="tx1"/>
                          </a:solidFill>
                          <a:effectLst/>
                          <a:latin typeface="+mn-lt"/>
                          <a:ea typeface="+mn-ea"/>
                          <a:cs typeface="+mn-cs"/>
                        </a:rPr>
                      </a:br>
                      <a:endParaRPr lang="en-US" sz="1000" b="0" i="0" kern="1200" dirty="0">
                        <a:solidFill>
                          <a:schemeClr val="tx1"/>
                        </a:solidFill>
                        <a:effectLst/>
                        <a:latin typeface="+mn-lt"/>
                        <a:ea typeface="+mn-ea"/>
                        <a:cs typeface="+mn-cs"/>
                      </a:endParaRPr>
                    </a:p>
                    <a:p>
                      <a:pPr lvl="0"/>
                      <a:r>
                        <a:rPr lang="en-US" sz="1000" b="0" i="0" kern="1200" dirty="0">
                          <a:solidFill>
                            <a:schemeClr val="tx1"/>
                          </a:solidFill>
                          <a:effectLst/>
                          <a:latin typeface="+mn-lt"/>
                          <a:ea typeface="+mn-ea"/>
                          <a:cs typeface="+mn-cs"/>
                        </a:rPr>
                        <a:t>Outpatient clinic colleagues will follow the same masking guidelines as inpatient colleagues.</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Non-patient facing colleague will wear either donated or purchased cloth masks</a:t>
                      </a:r>
                    </a:p>
                    <a:p>
                      <a:pPr marL="227013" marR="0" lvl="0" indent="-109538">
                        <a:lnSpc>
                          <a:spcPct val="110000"/>
                        </a:lnSpc>
                        <a:spcBef>
                          <a:spcPts val="0"/>
                        </a:spcBef>
                        <a:spcAft>
                          <a:spcPts val="0"/>
                        </a:spcAft>
                        <a:buFont typeface="Symbol" panose="05050102010706020507" pitchFamily="18" charset="2"/>
                        <a:buChar char=""/>
                      </a:pPr>
                      <a:r>
                        <a:rPr lang="en-US" sz="1000">
                          <a:solidFill>
                            <a:schemeClr val="tx1"/>
                          </a:solidFill>
                          <a:effectLst/>
                          <a:latin typeface="+mn-lt"/>
                          <a:ea typeface="Times New Roman" panose="02020603050405020304" pitchFamily="18" charset="0"/>
                          <a:cs typeface="Times New Roman" panose="02020603050405020304" pitchFamily="18" charset="0"/>
                        </a:rPr>
                        <a:t>Patient-facing </a:t>
                      </a:r>
                      <a:r>
                        <a:rPr lang="en-US" sz="1000" dirty="0">
                          <a:solidFill>
                            <a:schemeClr val="tx1"/>
                          </a:solidFill>
                          <a:effectLst/>
                          <a:latin typeface="+mn-lt"/>
                          <a:ea typeface="Times New Roman" panose="02020603050405020304" pitchFamily="18" charset="0"/>
                          <a:cs typeface="Times New Roman" panose="02020603050405020304" pitchFamily="18" charset="0"/>
                        </a:rPr>
                        <a:t>colleagues will wear procedural or surgical masks</a:t>
                      </a:r>
                    </a:p>
                    <a:p>
                      <a:pPr marL="227013" marR="0" lvl="0" indent="-109538">
                        <a:lnSpc>
                          <a:spcPct val="110000"/>
                        </a:lnSpc>
                        <a:spcBef>
                          <a:spcPts val="0"/>
                        </a:spcBef>
                        <a:spcAft>
                          <a:spcPts val="0"/>
                        </a:spcAft>
                        <a:buFont typeface="Symbol" panose="05050102010706020507" pitchFamily="18" charset="2"/>
                        <a:buChar char=""/>
                      </a:pPr>
                      <a:r>
                        <a:rPr lang="en-US" sz="1000" dirty="0">
                          <a:solidFill>
                            <a:schemeClr val="tx1"/>
                          </a:solidFill>
                          <a:effectLst/>
                          <a:latin typeface="+mn-lt"/>
                          <a:ea typeface="Times New Roman" panose="02020603050405020304" pitchFamily="18" charset="0"/>
                          <a:cs typeface="Times New Roman" panose="02020603050405020304" pitchFamily="18" charset="0"/>
                        </a:rPr>
                        <a:t>CDC-approved respirators (such as N95s) will only be worn during aerosol-generating procedures</a:t>
                      </a:r>
                    </a:p>
                    <a:p>
                      <a:pPr marL="227013" marR="0" lvl="0" indent="-109538">
                        <a:lnSpc>
                          <a:spcPct val="110000"/>
                        </a:lnSpc>
                        <a:spcBef>
                          <a:spcPts val="0"/>
                        </a:spcBef>
                        <a:spcAft>
                          <a:spcPts val="0"/>
                        </a:spcAft>
                        <a:buFont typeface="Symbol" panose="05050102010706020507" pitchFamily="18" charset="2"/>
                        <a:buChar char=""/>
                      </a:pPr>
                      <a:endParaRPr lang="en-US" sz="1000" dirty="0">
                        <a:solidFill>
                          <a:schemeClr val="tx1"/>
                        </a:solidFill>
                        <a:effectLst/>
                        <a:latin typeface="+mn-lt"/>
                        <a:ea typeface="Times New Roman" panose="02020603050405020304" pitchFamily="18" charset="0"/>
                        <a:cs typeface="Times New Roman" panose="02020603050405020304" pitchFamily="18" charset="0"/>
                      </a:endParaRPr>
                    </a:p>
                    <a:p>
                      <a:pPr lvl="0"/>
                      <a:endParaRPr lang="en-US" sz="1000" i="0" kern="1200" dirty="0">
                        <a:solidFill>
                          <a:schemeClr val="tx1"/>
                        </a:solidFill>
                        <a:effectLst/>
                        <a:latin typeface="+mn-lt"/>
                        <a:ea typeface="+mn-ea"/>
                        <a:cs typeface="+mn-cs"/>
                      </a:endParaRPr>
                    </a:p>
                  </a:txBody>
                  <a:tcPr marL="56012" marR="56012" marT="54864" marB="54864">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rgbClr val="A6A6A6"/>
                      </a:solidFill>
                      <a:prstDash val="solid"/>
                      <a:round/>
                      <a:headEnd type="none" w="med" len="med"/>
                      <a:tailEnd type="none" w="med" len="med"/>
                    </a:lnB>
                  </a:tcPr>
                </a:tc>
                <a:extLst>
                  <a:ext uri="{0D108BD9-81ED-4DB2-BD59-A6C34878D82A}">
                    <a16:rowId xmlns:a16="http://schemas.microsoft.com/office/drawing/2014/main" val="2499978069"/>
                  </a:ext>
                </a:extLst>
              </a:tr>
            </a:tbl>
          </a:graphicData>
        </a:graphic>
      </p:graphicFrame>
    </p:spTree>
    <p:extLst>
      <p:ext uri="{BB962C8B-B14F-4D97-AF65-F5344CB8AC3E}">
        <p14:creationId xmlns:p14="http://schemas.microsoft.com/office/powerpoint/2010/main" val="1511998269"/>
      </p:ext>
    </p:extLst>
  </p:cSld>
  <p:clrMapOvr>
    <a:masterClrMapping/>
  </p:clrMapOvr>
</p:sld>
</file>

<file path=ppt/theme/theme1.xml><?xml version="1.0" encoding="utf-8"?>
<a:theme xmlns:a="http://schemas.openxmlformats.org/drawingml/2006/main" name="Main Content Slide Layout">
  <a:themeElements>
    <a:clrScheme name="Trinity Health">
      <a:dk1>
        <a:srgbClr val="000000"/>
      </a:dk1>
      <a:lt1>
        <a:sysClr val="window" lastClr="FFFFFF"/>
      </a:lt1>
      <a:dk2>
        <a:srgbClr val="6E2585"/>
      </a:dk2>
      <a:lt2>
        <a:srgbClr val="4D4F53"/>
      </a:lt2>
      <a:accent1>
        <a:srgbClr val="6E2585"/>
      </a:accent1>
      <a:accent2>
        <a:srgbClr val="007DBA"/>
      </a:accent2>
      <a:accent3>
        <a:srgbClr val="00BFB3"/>
      </a:accent3>
      <a:accent4>
        <a:srgbClr val="4C9D2F"/>
      </a:accent4>
      <a:accent5>
        <a:srgbClr val="DC8633"/>
      </a:accent5>
      <a:accent6>
        <a:srgbClr val="AD3963"/>
      </a:accent6>
      <a:hlink>
        <a:srgbClr val="6E2585"/>
      </a:hlink>
      <a:folHlink>
        <a:srgbClr val="808080"/>
      </a:folHlink>
    </a:clrScheme>
    <a:fontScheme name="Trinity Health -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w="38100">
          <a:noFill/>
        </a:ln>
        <a:effectLst/>
      </a:spPr>
      <a:bodyPr rtlCol="0" anchor="ctr"/>
      <a:lstStyle>
        <a:defPPr algn="ctr">
          <a:defRPr>
            <a:effectLs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nSpc>
            <a:spcPts val="2100"/>
          </a:lnSpc>
          <a:spcAft>
            <a:spcPts val="600"/>
          </a:spcAft>
          <a:defRPr sz="1600" dirty="0" smtClean="0">
            <a:solidFill>
              <a:srgbClr val="443D3E"/>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64373A73C01254EA995FD278E8C7249" ma:contentTypeVersion="9" ma:contentTypeDescription="Create a new document." ma:contentTypeScope="" ma:versionID="a0bb82db7e6600b2c7f39b9cb9b37bdc">
  <xsd:schema xmlns:xsd="http://www.w3.org/2001/XMLSchema" xmlns:xs="http://www.w3.org/2001/XMLSchema" xmlns:p="http://schemas.microsoft.com/office/2006/metadata/properties" xmlns:ns2="f560143e-da0a-427f-855e-dadb269e570d" targetNamespace="http://schemas.microsoft.com/office/2006/metadata/properties" ma:root="true" ma:fieldsID="ff041a11b070fcef1d68eb34a8fadb66" ns2:_="">
    <xsd:import namespace="f560143e-da0a-427f-855e-dadb269e57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60143e-da0a-427f-855e-dadb269e57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89451C-B86D-43F5-AA06-34D722258368}">
  <ds:schemaRefs>
    <ds:schemaRef ds:uri="http://schemas.microsoft.com/office/2006/metadata/properties"/>
    <ds:schemaRef ds:uri="http://schemas.microsoft.com/office/2006/documentManagement/types"/>
    <ds:schemaRef ds:uri="http://schemas.microsoft.com/office/infopath/2007/PartnerControls"/>
    <ds:schemaRef ds:uri="e6ab4244-9723-42db-8dd8-af501f8ebc00"/>
    <ds:schemaRef ds:uri="2f9963b4-3c35-4578-b1ba-a166f880c2d2"/>
    <ds:schemaRef ds:uri="http://www.w3.org/XML/1998/namespace"/>
    <ds:schemaRef ds:uri="http://purl.org/dc/elements/1.1/"/>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AC88FC6E-F497-4A21-9773-B9F3D9265D33}">
  <ds:schemaRefs>
    <ds:schemaRef ds:uri="http://schemas.microsoft.com/sharepoint/v3/contenttype/forms"/>
  </ds:schemaRefs>
</ds:datastoreItem>
</file>

<file path=customXml/itemProps3.xml><?xml version="1.0" encoding="utf-8"?>
<ds:datastoreItem xmlns:ds="http://schemas.openxmlformats.org/officeDocument/2006/customXml" ds:itemID="{EDD874CA-8F94-45AA-A259-CA0E660A5191}"/>
</file>

<file path=docProps/app.xml><?xml version="1.0" encoding="utf-8"?>
<Properties xmlns="http://schemas.openxmlformats.org/officeDocument/2006/extended-properties" xmlns:vt="http://schemas.openxmlformats.org/officeDocument/2006/docPropsVTypes">
  <Template>TrinityHealth_PPTtemplate.potx</Template>
  <TotalTime>969</TotalTime>
  <Words>239</Words>
  <Application>Microsoft Office PowerPoint</Application>
  <PresentationFormat>On-screen Show (16:9)</PresentationFormat>
  <Paragraphs>33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Main Content Slide Layout</vt:lpstr>
      <vt:lpstr>Trinity Health Leadership System Huddle Notes</vt:lpstr>
    </vt:vector>
  </TitlesOfParts>
  <Company>Trinity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Document Title</dc:title>
  <dc:creator>Michael Cottone</dc:creator>
  <cp:lastModifiedBy>Maria L. Seyrig</cp:lastModifiedBy>
  <cp:revision>79</cp:revision>
  <cp:lastPrinted>2015-03-20T16:41:08Z</cp:lastPrinted>
  <dcterms:created xsi:type="dcterms:W3CDTF">2015-06-01T18:54:58Z</dcterms:created>
  <dcterms:modified xsi:type="dcterms:W3CDTF">2020-04-28T12:50:13Z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0x010100F64373A73C01254EA995FD278E8C7249</vt:lpwstr>
  </property>
  <property fmtid="{D5CDD505-2E9C-101B-9397-08002B2CF9AE}" pid="3" name="_dlc_DocIdItemGuid">
    <vt:lpwstr>13334aa1-c854-4350-9b84-cf13f57fa411</vt:lpwstr>
  </property>
</Properties>
</file>