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0" d="100"/>
          <a:sy n="100" d="100"/>
        </p:scale>
        <p:origin x="644" y="48"/>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4/28/2020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28</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697284451"/>
              </p:ext>
            </p:extLst>
          </p:nvPr>
        </p:nvGraphicFramePr>
        <p:xfrm>
          <a:off x="273319" y="877825"/>
          <a:ext cx="8612230" cy="4516676"/>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lvl="0"/>
                      <a:r>
                        <a:rPr lang="en-US" sz="1000" i="0" kern="1200" dirty="0">
                          <a:solidFill>
                            <a:schemeClr val="tx1"/>
                          </a:solidFill>
                          <a:effectLst/>
                          <a:latin typeface="+mn-lt"/>
                          <a:ea typeface="+mn-ea"/>
                          <a:cs typeface="+mn-cs"/>
                        </a:rPr>
                        <a:t>Trinity Health is developing plans to safely ramp up outpatient and elective services again. Trinity Health’s service delivery model is being re-designed to create confidence among the people we serve and provide a safe environment for them and for our colleagues. This will require expanded testing, use of PPE, safe entrance and exit at our facilities, space for social distancing, deep cleaning, and many other aspects to create a safe environment for care. In addition, Trinity Health will continue to expand telehealth services, which have proven to be very successful during the pandemic.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Outpatient Clinic Mask Guidance </a:t>
                      </a:r>
                    </a:p>
                    <a:p>
                      <a:pPr lvl="0"/>
                      <a:r>
                        <a:rPr lang="en-US" sz="1000" b="0" i="0" kern="1200" dirty="0">
                          <a:solidFill>
                            <a:schemeClr val="tx1"/>
                          </a:solidFill>
                          <a:effectLst/>
                          <a:latin typeface="+mn-lt"/>
                          <a:ea typeface="+mn-ea"/>
                          <a:cs typeface="+mn-cs"/>
                        </a:rPr>
                        <a:t>In order to manage mask usage, and to protect our outpatient clinic colleagues and patients, the following guidelines are to be adhered to in outpatient clinics.</a:t>
                      </a:r>
                      <a:br>
                        <a:rPr lang="en-US" sz="1000" b="0" i="0" kern="1200" dirty="0">
                          <a:solidFill>
                            <a:schemeClr val="tx1"/>
                          </a:solidFill>
                          <a:effectLst/>
                          <a:latin typeface="+mn-lt"/>
                          <a:ea typeface="+mn-ea"/>
                          <a:cs typeface="+mn-cs"/>
                        </a:rPr>
                      </a:br>
                      <a:endParaRPr lang="en-US" sz="1000" b="0" i="0" kern="1200" dirty="0">
                        <a:solidFill>
                          <a:schemeClr val="tx1"/>
                        </a:solidFill>
                        <a:effectLst/>
                        <a:latin typeface="+mn-lt"/>
                        <a:ea typeface="+mn-ea"/>
                        <a:cs typeface="+mn-cs"/>
                      </a:endParaRPr>
                    </a:p>
                    <a:p>
                      <a:pPr lvl="0"/>
                      <a:r>
                        <a:rPr lang="en-US" sz="1000" b="0" i="0" kern="1200" dirty="0">
                          <a:solidFill>
                            <a:schemeClr val="tx1"/>
                          </a:solidFill>
                          <a:effectLst/>
                          <a:latin typeface="+mn-lt"/>
                          <a:ea typeface="+mn-ea"/>
                          <a:cs typeface="+mn-cs"/>
                        </a:rPr>
                        <a:t>Outpatient clinic colleagues will follow the same masking guidelines as inpatient colleagues.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Non-patient facing colleague will wear either donated or purchased cloth masks</a:t>
                      </a:r>
                    </a:p>
                    <a:p>
                      <a:pPr marL="227013" marR="0" lvl="0" indent="-109538">
                        <a:lnSpc>
                          <a:spcPct val="110000"/>
                        </a:lnSpc>
                        <a:spcBef>
                          <a:spcPts val="0"/>
                        </a:spcBef>
                        <a:spcAft>
                          <a:spcPts val="0"/>
                        </a:spcAft>
                        <a:buFont typeface="Symbol" panose="05050102010706020507" pitchFamily="18" charset="2"/>
                        <a:buChar char=""/>
                      </a:pPr>
                      <a:r>
                        <a:rPr lang="en-US" sz="1000">
                          <a:solidFill>
                            <a:schemeClr val="tx1"/>
                          </a:solidFill>
                          <a:effectLst/>
                          <a:latin typeface="+mn-lt"/>
                          <a:ea typeface="Times New Roman" panose="02020603050405020304" pitchFamily="18" charset="0"/>
                          <a:cs typeface="Times New Roman" panose="02020603050405020304" pitchFamily="18" charset="0"/>
                        </a:rPr>
                        <a:t>Patient-facing </a:t>
                      </a:r>
                      <a:r>
                        <a:rPr lang="en-US" sz="1000" dirty="0">
                          <a:solidFill>
                            <a:schemeClr val="tx1"/>
                          </a:solidFill>
                          <a:effectLst/>
                          <a:latin typeface="+mn-lt"/>
                          <a:ea typeface="Times New Roman" panose="02020603050405020304" pitchFamily="18" charset="0"/>
                          <a:cs typeface="Times New Roman" panose="02020603050405020304" pitchFamily="18" charset="0"/>
                        </a:rPr>
                        <a:t>colleagues will wear procedural or surgical masks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CDC-approved respirators (such as N95s) will only be worn during aerosol-generating procedures</a:t>
                      </a:r>
                    </a:p>
                    <a:p>
                      <a:pPr marL="227013" marR="0" lvl="0" indent="-109538">
                        <a:lnSpc>
                          <a:spcPct val="110000"/>
                        </a:lnSpc>
                        <a:spcBef>
                          <a:spcPts val="0"/>
                        </a:spcBef>
                        <a:spcAft>
                          <a:spcPts val="0"/>
                        </a:spcAft>
                        <a:buFont typeface="Symbol" panose="05050102010706020507" pitchFamily="18" charset="2"/>
                        <a:buChar char=""/>
                      </a:pP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lvl="0"/>
                      <a:endParaRPr lang="en-US" sz="1000" i="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schemas.microsoft.com/office/2006/metadata/properties"/>
    <ds:schemaRef ds:uri="http://schemas.microsoft.com/office/2006/documentManagement/types"/>
    <ds:schemaRef ds:uri="http://schemas.microsoft.com/office/infopath/2007/PartnerControls"/>
    <ds:schemaRef ds:uri="e6ab4244-9723-42db-8dd8-af501f8ebc00"/>
    <ds:schemaRef ds:uri="2f9963b4-3c35-4578-b1ba-a166f880c2d2"/>
    <ds:schemaRef ds:uri="http://www.w3.org/XML/1998/namespace"/>
    <ds:schemaRef ds:uri="http://purl.org/dc/elements/1.1/"/>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EDD874CA-8F94-45AA-A259-CA0E660A5191}"/>
</file>

<file path=docProps/app.xml><?xml version="1.0" encoding="utf-8"?>
<Properties xmlns="http://schemas.openxmlformats.org/officeDocument/2006/extended-properties" xmlns:vt="http://schemas.openxmlformats.org/officeDocument/2006/docPropsVTypes">
  <Template>TrinityHealth_PPTtemplate.potx</Template>
  <TotalTime>969</TotalTime>
  <Words>239</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Maria L. Seyrig</cp:lastModifiedBy>
  <cp:revision>79</cp:revision>
  <cp:lastPrinted>2015-03-20T16:41:08Z</cp:lastPrinted>
  <dcterms:created xsi:type="dcterms:W3CDTF">2015-06-01T18:54:58Z</dcterms:created>
  <dcterms:modified xsi:type="dcterms:W3CDTF">2020-04-28T12:50:13Z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