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handoutMasterIdLst>
    <p:handoutMasterId r:id="rId7"/>
  </p:handoutMasterIdLst>
  <p:sldIdLst>
    <p:sldId id="317" r:id="rId5"/>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5">
          <p15:clr>
            <a:srgbClr val="A4A3A4"/>
          </p15:clr>
        </p15:guide>
        <p15:guide id="2" pos="6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stin McLaughlin" initials="JM" lastIdx="4" clrIdx="0">
    <p:extLst>
      <p:ext uri="{19B8F6BF-5375-455C-9EA6-DF929625EA0E}">
        <p15:presenceInfo xmlns:p15="http://schemas.microsoft.com/office/powerpoint/2012/main" userId="S-1-5-21-816263271-3694610053-3590786942-1793798" providerId="AD"/>
      </p:ext>
    </p:extLst>
  </p:cmAuthor>
  <p:cmAuthor id="2" name="Justin McLaughlin" initials="JM [2]" lastIdx="1" clrIdx="1">
    <p:extLst>
      <p:ext uri="{19B8F6BF-5375-455C-9EA6-DF929625EA0E}">
        <p15:presenceInfo xmlns:p15="http://schemas.microsoft.com/office/powerpoint/2012/main" userId="S::Justin.McLaughlin@trinity-health.org::48c7f6b7-1dff-4df7-8e7e-c6135684f334" providerId="AD"/>
      </p:ext>
    </p:extLst>
  </p:cmAuthor>
  <p:cmAuthor id="3" name="Justin McLaughlin" initials="JM [3]" lastIdx="5" clrIdx="2">
    <p:extLst>
      <p:ext uri="{19B8F6BF-5375-455C-9EA6-DF929625EA0E}">
        <p15:presenceInfo xmlns:p15="http://schemas.microsoft.com/office/powerpoint/2012/main" userId="S::justin.mclaughlin@trinnovate.org::2485ea14-2726-4417-9087-2b504cb82eea" providerId="AD"/>
      </p:ext>
    </p:extLst>
  </p:cmAuthor>
  <p:cmAuthor id="4" name="Stefanie Frenkel" initials="SF" lastIdx="1" clrIdx="3">
    <p:extLst>
      <p:ext uri="{19B8F6BF-5375-455C-9EA6-DF929625EA0E}">
        <p15:presenceInfo xmlns:p15="http://schemas.microsoft.com/office/powerpoint/2012/main" userId="S::Stefanie.Frenkel@trinity-health.org::60c68471-5605-4ab7-a0ff-99f70689cff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4C9D2F"/>
    <a:srgbClr val="658D1B"/>
    <a:srgbClr val="54565B"/>
    <a:srgbClr val="312C2B"/>
    <a:srgbClr val="443D3E"/>
    <a:srgbClr val="6E2585"/>
    <a:srgbClr val="99D156"/>
    <a:srgbClr val="249A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20" autoAdjust="0"/>
    <p:restoredTop sz="95232" autoAdjust="0"/>
  </p:normalViewPr>
  <p:slideViewPr>
    <p:cSldViewPr snapToGrid="0">
      <p:cViewPr varScale="1">
        <p:scale>
          <a:sx n="104" d="100"/>
          <a:sy n="104" d="100"/>
        </p:scale>
        <p:origin x="1190" y="72"/>
      </p:cViewPr>
      <p:guideLst>
        <p:guide orient="horz" pos="3005"/>
        <p:guide pos="62"/>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30C43E-AA5E-6B46-A1F1-BB0047D6E822}" type="datetimeFigureOut">
              <a:rPr lang="en-US" smtClean="0"/>
              <a:t>8/27/2020</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409768-1E2F-2A40-8D59-42AAD1285CC3}" type="slidenum">
              <a:rPr lang="en-US" smtClean="0"/>
              <a:t>‹#›</a:t>
            </a:fld>
            <a:endParaRPr lang="en-US" dirty="0"/>
          </a:p>
        </p:txBody>
      </p:sp>
    </p:spTree>
    <p:extLst>
      <p:ext uri="{BB962C8B-B14F-4D97-AF65-F5344CB8AC3E}">
        <p14:creationId xmlns:p14="http://schemas.microsoft.com/office/powerpoint/2010/main" val="1251485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8F235D-792C-8C4C-A812-06E713B0B218}" type="datetimeFigureOut">
              <a:rPr lang="en-US" smtClean="0"/>
              <a:t>8/27/2020</a:t>
            </a:fld>
            <a:endParaRPr lang="en-US"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69798C-9FC1-714E-BB69-2199F60E7A3D}" type="slidenum">
              <a:rPr lang="en-US" smtClean="0"/>
              <a:t>‹#›</a:t>
            </a:fld>
            <a:endParaRPr lang="en-US" dirty="0"/>
          </a:p>
        </p:txBody>
      </p:sp>
    </p:spTree>
    <p:extLst>
      <p:ext uri="{BB962C8B-B14F-4D97-AF65-F5344CB8AC3E}">
        <p14:creationId xmlns:p14="http://schemas.microsoft.com/office/powerpoint/2010/main" val="35923318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a:t>Presenter’s Name Here</a:t>
            </a:r>
            <a:br>
              <a:rPr lang="en-US"/>
            </a:br>
            <a:r>
              <a:rPr lang="en-US"/>
              <a:t>Title Here</a:t>
            </a:r>
            <a:br>
              <a:rPr lang="en-US"/>
            </a:br>
            <a:r>
              <a:rPr lang="en-US"/>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4222871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dirty="0"/>
              <a:t>©2020 Trinity Health, All Rights Reserved</a:t>
            </a:r>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dirty="0"/>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9077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dirty="0"/>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dirty="0"/>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26757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a:t>Click to edit Master text styles</a:t>
            </a:r>
          </a:p>
          <a:p>
            <a:pPr lvl="1"/>
            <a:r>
              <a:rPr lang="en-US"/>
              <a:t>Second level</a:t>
            </a:r>
          </a:p>
          <a:p>
            <a:pPr lvl="2"/>
            <a:r>
              <a:rPr lang="en-US"/>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©2020 Trinity Health, All Rights Reserved</a:t>
            </a:r>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Tree>
    <p:extLst>
      <p:ext uri="{BB962C8B-B14F-4D97-AF65-F5344CB8AC3E}">
        <p14:creationId xmlns:p14="http://schemas.microsoft.com/office/powerpoint/2010/main" val="148537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258339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©2020 Trinity Health, All Rights Reserved</a:t>
            </a:r>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383789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Tree>
    <p:extLst>
      <p:ext uri="{BB962C8B-B14F-4D97-AF65-F5344CB8AC3E}">
        <p14:creationId xmlns:p14="http://schemas.microsoft.com/office/powerpoint/2010/main" val="39442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a:t>©2020 Trinity Health, All Rights Reserved</a:t>
            </a:r>
          </a:p>
        </p:txBody>
      </p:sp>
      <p:sp>
        <p:nvSpPr>
          <p:cNvPr id="6" name="Slide Number Placeholder 5"/>
          <p:cNvSpPr>
            <a:spLocks noGrp="1"/>
          </p:cNvSpPr>
          <p:nvPr>
            <p:ph type="sldNum" sz="quarter" idx="12"/>
          </p:nvPr>
        </p:nvSpPr>
        <p:spPr/>
        <p:txBody>
          <a:bodyPr/>
          <a:lstStyle/>
          <a:p>
            <a:fld id="{CF07C29A-80D2-466B-BB8A-8CAD01F5CBB2}" type="slidenum">
              <a:rPr lang="en-US" smtClean="0"/>
              <a:t>‹#›</a:t>
            </a:fld>
            <a:endParaRPr lang="en-US" dirty="0"/>
          </a:p>
        </p:txBody>
      </p:sp>
    </p:spTree>
    <p:extLst>
      <p:ext uri="{BB962C8B-B14F-4D97-AF65-F5344CB8AC3E}">
        <p14:creationId xmlns:p14="http://schemas.microsoft.com/office/powerpoint/2010/main" val="3355452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149482"/>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a:t>Click to edit Master text styles</a:t>
            </a:r>
          </a:p>
          <a:p>
            <a:pPr lvl="1"/>
            <a:r>
              <a:rPr lang="en-US"/>
              <a:t>Second level</a:t>
            </a:r>
          </a:p>
          <a:p>
            <a:pPr lvl="2"/>
            <a:r>
              <a:rPr lang="en-US"/>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©2020 Trinity Health, All Rights Reserved</a:t>
            </a:r>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pic>
        <p:nvPicPr>
          <p:cNvPr id="3" name="Picture 2"/>
          <p:cNvPicPr>
            <a:picLocks/>
          </p:cNvPicPr>
          <p:nvPr/>
        </p:nvPicPr>
        <p:blipFill rotWithShape="1">
          <a:blip r:embed="rId10">
            <a:extLst>
              <a:ext uri="{28A0092B-C50C-407E-A947-70E740481C1C}">
                <a14:useLocalDpi xmlns:a14="http://schemas.microsoft.com/office/drawing/2010/main" val="0"/>
              </a:ext>
            </a:extLst>
          </a:blip>
          <a:srcRect b="35708"/>
          <a:stretch/>
        </p:blipFill>
        <p:spPr>
          <a:xfrm>
            <a:off x="377" y="717140"/>
            <a:ext cx="9143245" cy="82296"/>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682711" y="111764"/>
            <a:ext cx="1196596" cy="368184"/>
          </a:xfrm>
          <a:prstGeom prst="rect">
            <a:avLst/>
          </a:prstGeom>
        </p:spPr>
      </p:pic>
    </p:spTree>
    <p:extLst>
      <p:ext uri="{BB962C8B-B14F-4D97-AF65-F5344CB8AC3E}">
        <p14:creationId xmlns:p14="http://schemas.microsoft.com/office/powerpoint/2010/main" val="39229333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8" r:id="rId3"/>
    <p:sldLayoutId id="2147483653" r:id="rId4"/>
    <p:sldLayoutId id="2147483665" r:id="rId5"/>
    <p:sldLayoutId id="2147483666" r:id="rId6"/>
    <p:sldLayoutId id="2147483677" r:id="rId7"/>
    <p:sldLayoutId id="2147483679" r:id="rId8"/>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B690B79-A5B3-44C5-8B87-F12B8D338330}"/>
              </a:ext>
            </a:extLst>
          </p:cNvPr>
          <p:cNvSpPr>
            <a:spLocks noGrp="1"/>
          </p:cNvSpPr>
          <p:nvPr>
            <p:ph type="title"/>
          </p:nvPr>
        </p:nvSpPr>
        <p:spPr>
          <a:xfrm>
            <a:off x="273200" y="160346"/>
            <a:ext cx="3762956" cy="498656"/>
          </a:xfrm>
        </p:spPr>
        <p:txBody>
          <a:bodyPr/>
          <a:lstStyle/>
          <a:p>
            <a:pPr>
              <a:lnSpc>
                <a:spcPct val="100000"/>
              </a:lnSpc>
            </a:pPr>
            <a:r>
              <a:rPr lang="en-US" sz="1400" dirty="0"/>
              <a:t>Trinity Health Leadership System</a:t>
            </a:r>
            <a:br>
              <a:rPr lang="en-US" sz="1400" dirty="0"/>
            </a:br>
            <a:r>
              <a:rPr lang="en-US" sz="2000" b="1" dirty="0"/>
              <a:t>Huddle Notes</a:t>
            </a:r>
          </a:p>
        </p:txBody>
      </p:sp>
      <p:sp>
        <p:nvSpPr>
          <p:cNvPr id="4" name="Footer Placeholder 3">
            <a:extLst>
              <a:ext uri="{FF2B5EF4-FFF2-40B4-BE49-F238E27FC236}">
                <a16:creationId xmlns:a16="http://schemas.microsoft.com/office/drawing/2014/main" id="{6F53223F-9AB8-4ABF-AD9E-6BCBA6C6F5A6}"/>
              </a:ext>
            </a:extLst>
          </p:cNvPr>
          <p:cNvSpPr>
            <a:spLocks noGrp="1"/>
          </p:cNvSpPr>
          <p:nvPr>
            <p:ph type="ftr" sz="quarter" idx="3"/>
          </p:nvPr>
        </p:nvSpPr>
        <p:spPr>
          <a:xfrm>
            <a:off x="5042728" y="4872851"/>
            <a:ext cx="3835387" cy="186901"/>
          </a:xfrm>
        </p:spPr>
        <p:txBody>
          <a:bodyPr rIns="0"/>
          <a:lstStyle/>
          <a:p>
            <a:r>
              <a:rPr lang="en-US" dirty="0"/>
              <a:t>©2020 Trinity Health, All Rights Reserved</a:t>
            </a:r>
          </a:p>
        </p:txBody>
      </p:sp>
      <p:sp>
        <p:nvSpPr>
          <p:cNvPr id="6" name="Text Box 2">
            <a:extLst>
              <a:ext uri="{FF2B5EF4-FFF2-40B4-BE49-F238E27FC236}">
                <a16:creationId xmlns:a16="http://schemas.microsoft.com/office/drawing/2014/main" id="{9087359B-0A53-4F26-9522-E093C0EEE3DF}"/>
              </a:ext>
            </a:extLst>
          </p:cNvPr>
          <p:cNvSpPr txBox="1">
            <a:spLocks noChangeArrowheads="1"/>
          </p:cNvSpPr>
          <p:nvPr/>
        </p:nvSpPr>
        <p:spPr bwMode="auto">
          <a:xfrm>
            <a:off x="4425871" y="204103"/>
            <a:ext cx="1548285" cy="280271"/>
          </a:xfrm>
          <a:prstGeom prst="rect">
            <a:avLst/>
          </a:prstGeom>
          <a:solidFill>
            <a:srgbClr val="FFFFFF"/>
          </a:solidFill>
          <a:ln w="9525">
            <a:noFill/>
            <a:miter lim="800000"/>
            <a:headEnd/>
            <a:tailEnd/>
          </a:ln>
        </p:spPr>
        <p:txBody>
          <a:bodyPr rot="0" vert="horz" wrap="square" lIns="91440" tIns="45720" rIns="91440" bIns="45720" anchor="ctr" anchorCtr="0">
            <a:noAutofit/>
          </a:bodyPr>
          <a:lstStyle/>
          <a:p>
            <a:pPr marL="0" marR="0" algn="ctr">
              <a:lnSpc>
                <a:spcPct val="115000"/>
              </a:lnSpc>
              <a:spcBef>
                <a:spcPts val="0"/>
              </a:spcBef>
              <a:spcAft>
                <a:spcPts val="0"/>
              </a:spcAft>
            </a:pPr>
            <a:r>
              <a:rPr lang="en-US" sz="1000"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rPr>
              <a:t>RHM LOGO HERE</a:t>
            </a:r>
          </a:p>
        </p:txBody>
      </p:sp>
      <p:sp>
        <p:nvSpPr>
          <p:cNvPr id="7" name="Text Box 2">
            <a:extLst>
              <a:ext uri="{FF2B5EF4-FFF2-40B4-BE49-F238E27FC236}">
                <a16:creationId xmlns:a16="http://schemas.microsoft.com/office/drawing/2014/main" id="{960EDC57-8719-4232-BEE3-BA7E444F9F4C}"/>
              </a:ext>
            </a:extLst>
          </p:cNvPr>
          <p:cNvSpPr txBox="1">
            <a:spLocks noChangeArrowheads="1"/>
          </p:cNvSpPr>
          <p:nvPr/>
        </p:nvSpPr>
        <p:spPr bwMode="auto">
          <a:xfrm>
            <a:off x="7322515" y="523130"/>
            <a:ext cx="1548285" cy="145681"/>
          </a:xfrm>
          <a:prstGeom prst="rect">
            <a:avLst/>
          </a:prstGeom>
          <a:noFill/>
          <a:ln w="9525">
            <a:noFill/>
            <a:miter lim="800000"/>
            <a:headEnd/>
            <a:tailEnd/>
          </a:ln>
        </p:spPr>
        <p:txBody>
          <a:bodyPr rot="0" vert="horz" wrap="square" lIns="0" tIns="0" rIns="0" bIns="0" anchor="ctr" anchorCtr="0">
            <a:spAutoFit/>
          </a:bodyPr>
          <a:lstStyle/>
          <a:p>
            <a:pPr marL="0" marR="0" algn="r">
              <a:lnSpc>
                <a:spcPct val="115000"/>
              </a:lnSpc>
              <a:spcBef>
                <a:spcPts val="0"/>
              </a:spcBef>
              <a:spcAft>
                <a:spcPts val="0"/>
              </a:spcAft>
            </a:pPr>
            <a:r>
              <a:rPr lang="en-US" sz="900" b="1" dirty="0">
                <a:solidFill>
                  <a:srgbClr val="404040"/>
                </a:solidFill>
                <a:latin typeface="Arial" panose="020B0604020202020204" pitchFamily="34" charset="0"/>
                <a:ea typeface="Calibri" panose="020F0502020204030204" pitchFamily="34" charset="0"/>
                <a:cs typeface="Arial" panose="020B0604020202020204" pitchFamily="34" charset="0"/>
              </a:rPr>
              <a:t>August 27,</a:t>
            </a: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 2020</a:t>
            </a:r>
            <a:endParaRPr lang="en-US" sz="9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B170B1D9-F490-485D-9402-BFEE5D519BF2}"/>
              </a:ext>
            </a:extLst>
          </p:cNvPr>
          <p:cNvGraphicFramePr>
            <a:graphicFrameLocks noGrp="1"/>
          </p:cNvGraphicFramePr>
          <p:nvPr>
            <p:extLst>
              <p:ext uri="{D42A27DB-BD31-4B8C-83A1-F6EECF244321}">
                <p14:modId xmlns:p14="http://schemas.microsoft.com/office/powerpoint/2010/main" val="2339982171"/>
              </p:ext>
            </p:extLst>
          </p:nvPr>
        </p:nvGraphicFramePr>
        <p:xfrm>
          <a:off x="110617" y="784360"/>
          <a:ext cx="8937521" cy="3796369"/>
        </p:xfrm>
        <a:graphic>
          <a:graphicData uri="http://schemas.openxmlformats.org/drawingml/2006/table">
            <a:tbl>
              <a:tblPr firstRow="1" firstCol="1" bandRow="1"/>
              <a:tblGrid>
                <a:gridCol w="4395337">
                  <a:extLst>
                    <a:ext uri="{9D8B030D-6E8A-4147-A177-3AD203B41FA5}">
                      <a16:colId xmlns:a16="http://schemas.microsoft.com/office/drawing/2014/main" val="2472197640"/>
                    </a:ext>
                  </a:extLst>
                </a:gridCol>
                <a:gridCol w="137424">
                  <a:extLst>
                    <a:ext uri="{9D8B030D-6E8A-4147-A177-3AD203B41FA5}">
                      <a16:colId xmlns:a16="http://schemas.microsoft.com/office/drawing/2014/main" val="1379072303"/>
                    </a:ext>
                  </a:extLst>
                </a:gridCol>
                <a:gridCol w="4404760">
                  <a:extLst>
                    <a:ext uri="{9D8B030D-6E8A-4147-A177-3AD203B41FA5}">
                      <a16:colId xmlns:a16="http://schemas.microsoft.com/office/drawing/2014/main" val="1618490761"/>
                    </a:ext>
                  </a:extLst>
                </a:gridCol>
              </a:tblGrid>
              <a:tr h="248763">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Trinity Health Message</a:t>
                      </a:r>
                      <a:endParaRPr lang="en-US" sz="1100" b="1" dirty="0">
                        <a:effectLs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0"/>
                        </a:spcAft>
                      </a:pPr>
                      <a:r>
                        <a:rPr lang="en-US" sz="900" dirty="0">
                          <a:effectLst/>
                          <a:latin typeface="Arial" panose="020B0604020202020204" pitchFamily="34" charset="0"/>
                          <a:ea typeface="Calibri" panose="020F0502020204030204" pitchFamily="34" charset="0"/>
                          <a:cs typeface="Times New Roman" panose="02020603050405020304" pitchFamily="18" charset="0"/>
                        </a:rPr>
                        <a:t> </a:t>
                      </a: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Team Leader Topic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[Team Leader Please Fill In]</a:t>
                      </a:r>
                      <a:endParaRPr lang="en-US" sz="1100" b="1"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326745566"/>
                  </a:ext>
                </a:extLst>
              </a:tr>
              <a:tr h="1183438">
                <a:tc>
                  <a:txBody>
                    <a:bodyPr/>
                    <a:lstStyle/>
                    <a:p>
                      <a:r>
                        <a:rPr lang="en-US" sz="1000" b="0" i="0" u="none" strike="noStrike" kern="1200" baseline="0" dirty="0">
                          <a:solidFill>
                            <a:schemeClr val="tx1"/>
                          </a:solidFill>
                          <a:latin typeface="+mn-lt"/>
                          <a:ea typeface="+mn-ea"/>
                          <a:cs typeface="+mn-cs"/>
                        </a:rPr>
                        <a:t>Trinity Health’s Incident Command is transitioning to be called theCOVID-19 Response Team. Health Ministries continue to focus on emergence, while planning for potential patient surges for both COVID and influenza. Trinity Health’s COVID-19 Response Team is focused on the following:</a:t>
                      </a:r>
                    </a:p>
                    <a:p>
                      <a:pPr marL="227013" marR="0" lvl="0" indent="-109538">
                        <a:lnSpc>
                          <a:spcPct val="110000"/>
                        </a:lnSpc>
                        <a:spcBef>
                          <a:spcPts val="0"/>
                        </a:spcBef>
                        <a:spcAft>
                          <a:spcPts val="0"/>
                        </a:spcAft>
                        <a:buFont typeface="Symbol" panose="05050102010706020507" pitchFamily="18" charset="2"/>
                        <a:buChar char=""/>
                      </a:pPr>
                      <a:r>
                        <a:rPr lang="en-US" sz="1000" dirty="0">
                          <a:solidFill>
                            <a:schemeClr val="tx1"/>
                          </a:solidFill>
                          <a:effectLst/>
                          <a:latin typeface="+mn-lt"/>
                          <a:ea typeface="Times New Roman" panose="02020603050405020304" pitchFamily="18" charset="0"/>
                          <a:cs typeface="Times New Roman" panose="02020603050405020304" pitchFamily="18" charset="0"/>
                        </a:rPr>
                        <a:t>Visitor/colleague screening technology implementation</a:t>
                      </a:r>
                    </a:p>
                    <a:p>
                      <a:pPr marL="227013" marR="0" lvl="0" indent="-109538">
                        <a:lnSpc>
                          <a:spcPct val="110000"/>
                        </a:lnSpc>
                        <a:spcBef>
                          <a:spcPts val="0"/>
                        </a:spcBef>
                        <a:spcAft>
                          <a:spcPts val="0"/>
                        </a:spcAft>
                        <a:buFont typeface="Symbol" panose="05050102010706020507" pitchFamily="18" charset="2"/>
                        <a:buChar char=""/>
                      </a:pPr>
                      <a:r>
                        <a:rPr lang="en-US" sz="1000" dirty="0">
                          <a:solidFill>
                            <a:schemeClr val="tx1"/>
                          </a:solidFill>
                          <a:effectLst/>
                          <a:latin typeface="+mn-lt"/>
                          <a:ea typeface="Times New Roman" panose="02020603050405020304" pitchFamily="18" charset="0"/>
                          <a:cs typeface="Times New Roman" panose="02020603050405020304" pitchFamily="18" charset="0"/>
                        </a:rPr>
                        <a:t>Providing staffing support to support Health Ministries with increases in COVID-19 cases</a:t>
                      </a:r>
                    </a:p>
                    <a:p>
                      <a:pPr marL="227013" marR="0" lvl="0" indent="-109538">
                        <a:lnSpc>
                          <a:spcPct val="110000"/>
                        </a:lnSpc>
                        <a:spcBef>
                          <a:spcPts val="0"/>
                        </a:spcBef>
                        <a:spcAft>
                          <a:spcPts val="0"/>
                        </a:spcAft>
                        <a:buFont typeface="Symbol" panose="05050102010706020507" pitchFamily="18" charset="2"/>
                        <a:buChar char=""/>
                      </a:pPr>
                      <a:r>
                        <a:rPr lang="en-US" sz="1000" dirty="0">
                          <a:solidFill>
                            <a:schemeClr val="tx1"/>
                          </a:solidFill>
                          <a:effectLst/>
                          <a:latin typeface="+mn-lt"/>
                          <a:ea typeface="Times New Roman" panose="02020603050405020304" pitchFamily="18" charset="0"/>
                          <a:cs typeface="Times New Roman" panose="02020603050405020304" pitchFamily="18" charset="0"/>
                        </a:rPr>
                        <a:t>Increasing testing capacity and availability</a:t>
                      </a:r>
                    </a:p>
                    <a:p>
                      <a:pPr marL="227013" marR="0" lvl="0" indent="-109538">
                        <a:lnSpc>
                          <a:spcPct val="110000"/>
                        </a:lnSpc>
                        <a:spcBef>
                          <a:spcPts val="0"/>
                        </a:spcBef>
                        <a:spcAft>
                          <a:spcPts val="0"/>
                        </a:spcAft>
                        <a:buFont typeface="Symbol" panose="05050102010706020507" pitchFamily="18" charset="2"/>
                        <a:buChar char=""/>
                      </a:pPr>
                      <a:r>
                        <a:rPr lang="en-US" sz="1000" dirty="0">
                          <a:solidFill>
                            <a:schemeClr val="tx1"/>
                          </a:solidFill>
                          <a:effectLst/>
                          <a:latin typeface="+mn-lt"/>
                          <a:ea typeface="Times New Roman" panose="02020603050405020304" pitchFamily="18" charset="0"/>
                          <a:cs typeface="Times New Roman" panose="02020603050405020304" pitchFamily="18" charset="0"/>
                        </a:rPr>
                        <a:t>Supporting lab reporting requirements and build processes to support</a:t>
                      </a:r>
                    </a:p>
                    <a:p>
                      <a:pPr marL="227013" marR="0" lvl="0" indent="-109538">
                        <a:lnSpc>
                          <a:spcPct val="110000"/>
                        </a:lnSpc>
                        <a:spcBef>
                          <a:spcPts val="0"/>
                        </a:spcBef>
                        <a:spcAft>
                          <a:spcPts val="0"/>
                        </a:spcAft>
                        <a:buFont typeface="Symbol" panose="05050102010706020507" pitchFamily="18" charset="2"/>
                        <a:buChar char=""/>
                      </a:pPr>
                      <a:r>
                        <a:rPr lang="en-US" sz="1000" dirty="0">
                          <a:solidFill>
                            <a:schemeClr val="tx1"/>
                          </a:solidFill>
                          <a:effectLst/>
                          <a:latin typeface="+mn-lt"/>
                          <a:ea typeface="Times New Roman" panose="02020603050405020304" pitchFamily="18" charset="0"/>
                          <a:cs typeface="Times New Roman" panose="02020603050405020304" pitchFamily="18" charset="0"/>
                        </a:rPr>
                        <a:t>COVID-19 vaccine planning</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60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Huddle Team Priorities</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Suggest a process improvement for the team</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Share an idea or best-practice</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a question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10000"/>
                        </a:lnSpc>
                        <a:spcBef>
                          <a:spcPts val="600"/>
                        </a:spcBef>
                        <a:spcAft>
                          <a:spcPts val="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Possibly include:</a:t>
                      </a:r>
                      <a:b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b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different colleague to lead this section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722095961"/>
                  </a:ext>
                </a:extLst>
              </a:tr>
              <a:tr h="0">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a:noFill/>
                    </a:lnT>
                    <a:lnB>
                      <a:noFill/>
                    </a:lnB>
                  </a:tcPr>
                </a:tc>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627159095"/>
                  </a:ext>
                </a:extLst>
              </a:tr>
              <a:tr h="325585">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Regional/Local Ministry Focus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[MarComm Please Fill In]</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indent="0">
                        <a:lnSpc>
                          <a:spcPct val="110000"/>
                        </a:lnSpc>
                        <a:spcBef>
                          <a:spcPts val="0"/>
                        </a:spcBef>
                        <a:spcAft>
                          <a:spcPts val="0"/>
                        </a:spcAft>
                      </a:pPr>
                      <a:r>
                        <a:rPr lang="en-US" sz="9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Safety and Resiliency</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289719673"/>
                  </a:ext>
                </a:extLst>
              </a:tr>
              <a:tr h="1290127">
                <a:tc>
                  <a:txBody>
                    <a:bodyPr/>
                    <a:lstStyle/>
                    <a:p>
                      <a:pPr marL="0" marR="0" indent="0">
                        <a:lnSpc>
                          <a:spcPct val="110000"/>
                        </a:lnSpc>
                        <a:spcBef>
                          <a:spcPts val="0"/>
                        </a:spcBef>
                        <a:spcAft>
                          <a:spcPts val="60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Regional leadership priorities. Examples:</a:t>
                      </a:r>
                      <a:endParaRPr lang="en-US" sz="1000" dirty="0">
                        <a:solidFill>
                          <a:srgbClr val="0F243E"/>
                        </a:solidFill>
                        <a:effectLst/>
                        <a:latin typeface="+mn-lt"/>
                        <a:ea typeface="Times New Roman" panose="02020603050405020304" pitchFamily="18" charset="0"/>
                        <a:cs typeface="Times New Roman" panose="02020603050405020304" pitchFamily="18" charset="0"/>
                      </a:endParaRPr>
                    </a:p>
                    <a:p>
                      <a:r>
                        <a:rPr lang="en-US" sz="1000" b="0" i="0" u="none" strike="noStrike" kern="1200" dirty="0">
                          <a:solidFill>
                            <a:schemeClr val="tx1"/>
                          </a:solidFill>
                          <a:effectLst/>
                          <a:latin typeface="+mn-lt"/>
                          <a:ea typeface="+mn-ea"/>
                          <a:cs typeface="+mn-cs"/>
                        </a:rPr>
                        <a:t>Inpatient PUIs with testing pending - </a:t>
                      </a:r>
                    </a:p>
                    <a:p>
                      <a:r>
                        <a:rPr lang="en-US" sz="1000" b="0" i="0" u="none" strike="noStrike" kern="1200" dirty="0">
                          <a:solidFill>
                            <a:schemeClr val="tx1"/>
                          </a:solidFill>
                          <a:effectLst/>
                          <a:latin typeface="+mn-lt"/>
                          <a:ea typeface="+mn-ea"/>
                          <a:cs typeface="+mn-cs"/>
                        </a:rPr>
                        <a:t>Inpatient confirmed cases - </a:t>
                      </a:r>
                    </a:p>
                    <a:p>
                      <a:r>
                        <a:rPr lang="en-US" sz="1000" b="0" i="0" u="none" strike="noStrike" kern="1200" dirty="0">
                          <a:solidFill>
                            <a:schemeClr val="tx1"/>
                          </a:solidFill>
                          <a:effectLst/>
                          <a:latin typeface="+mn-lt"/>
                          <a:ea typeface="+mn-ea"/>
                          <a:cs typeface="+mn-cs"/>
                        </a:rPr>
                        <a:t>Confirmed cases sent home for isolation - </a:t>
                      </a:r>
                    </a:p>
                    <a:p>
                      <a:r>
                        <a:rPr lang="en-US" sz="1000" b="0" i="0" u="none" strike="noStrike" kern="1200" dirty="0">
                          <a:solidFill>
                            <a:schemeClr val="tx1"/>
                          </a:solidFill>
                          <a:effectLst/>
                          <a:latin typeface="+mn-lt"/>
                          <a:ea typeface="+mn-ea"/>
                          <a:cs typeface="+mn-cs"/>
                        </a:rPr>
                        <a:t>PUIs sent home for isolation - </a:t>
                      </a:r>
                    </a:p>
                    <a:p>
                      <a:pPr marL="0" marR="0" indent="0">
                        <a:lnSpc>
                          <a:spcPct val="110000"/>
                        </a:lnSpc>
                        <a:spcBef>
                          <a:spcPts val="600"/>
                        </a:spcBef>
                        <a:spcAft>
                          <a:spcPts val="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Always include:</a:t>
                      </a:r>
                      <a:r>
                        <a:rPr lang="en-US" sz="1000" dirty="0">
                          <a:solidFill>
                            <a:srgbClr val="0F243E"/>
                          </a:solidFill>
                          <a:effectLst/>
                          <a:latin typeface="+mn-lt"/>
                          <a:ea typeface="Times New Roman" panose="02020603050405020304" pitchFamily="18" charset="0"/>
                          <a:cs typeface="Times New Roman" panose="02020603050405020304" pitchFamily="18" charset="0"/>
                        </a:rPr>
                        <a:t> </a:t>
                      </a:r>
                      <a:br>
                        <a:rPr lang="en-US" sz="1000" dirty="0">
                          <a:solidFill>
                            <a:srgbClr val="0F243E"/>
                          </a:solidFill>
                          <a:effectLst/>
                          <a:latin typeface="+mn-lt"/>
                          <a:ea typeface="Times New Roman" panose="02020603050405020304" pitchFamily="18" charset="0"/>
                          <a:cs typeface="Times New Roman" panose="02020603050405020304" pitchFamily="18" charset="0"/>
                        </a:rPr>
                      </a:br>
                      <a:r>
                        <a:rPr lang="en-US" sz="1000" dirty="0">
                          <a:solidFill>
                            <a:srgbClr val="0F243E"/>
                          </a:solidFill>
                          <a:effectLst/>
                          <a:latin typeface="+mn-lt"/>
                          <a:ea typeface="Times New Roman" panose="02020603050405020304" pitchFamily="18" charset="0"/>
                          <a:cs typeface="Times New Roman" panose="02020603050405020304" pitchFamily="18" charset="0"/>
                        </a:rPr>
                        <a:t>Recognition and thank you</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r>
                        <a:rPr lang="en-US" sz="1000" b="1" i="0" kern="1200" dirty="0">
                          <a:solidFill>
                            <a:schemeClr val="tx1"/>
                          </a:solidFill>
                          <a:effectLst/>
                          <a:latin typeface="+mn-lt"/>
                          <a:ea typeface="+mn-ea"/>
                          <a:cs typeface="+mn-cs"/>
                        </a:rPr>
                        <a:t>Pledge to Protect by Physically Distancing</a:t>
                      </a:r>
                      <a:endParaRPr lang="en-US" sz="1000" b="0" i="0" kern="1200" dirty="0">
                        <a:solidFill>
                          <a:schemeClr val="tx1"/>
                        </a:solidFill>
                        <a:effectLst/>
                        <a:latin typeface="+mn-lt"/>
                        <a:ea typeface="+mn-ea"/>
                        <a:cs typeface="+mn-cs"/>
                      </a:endParaRPr>
                    </a:p>
                    <a:p>
                      <a:r>
                        <a:rPr lang="en-US" sz="1000" b="0" i="0" kern="1200" dirty="0">
                          <a:solidFill>
                            <a:schemeClr val="tx1"/>
                          </a:solidFill>
                          <a:effectLst/>
                          <a:latin typeface="+mn-lt"/>
                          <a:ea typeface="+mn-ea"/>
                          <a:cs typeface="+mn-cs"/>
                        </a:rPr>
                        <a:t>We know how important meaningful social interaction is, especially while living through constant stress and upheaval. Hugs and handshakes are tempting but physically distancing yourself from others can keep you and your loved ones safe. </a:t>
                      </a: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499978069"/>
                  </a:ext>
                </a:extLst>
              </a:tr>
            </a:tbl>
          </a:graphicData>
        </a:graphic>
      </p:graphicFrame>
    </p:spTree>
    <p:extLst>
      <p:ext uri="{BB962C8B-B14F-4D97-AF65-F5344CB8AC3E}">
        <p14:creationId xmlns:p14="http://schemas.microsoft.com/office/powerpoint/2010/main" val="1511998269"/>
      </p:ext>
    </p:extLst>
  </p:cSld>
  <p:clrMapOvr>
    <a:masterClrMapping/>
  </p:clrMapOvr>
</p:sld>
</file>

<file path=ppt/theme/theme1.xml><?xml version="1.0" encoding="utf-8"?>
<a:theme xmlns:a="http://schemas.openxmlformats.org/drawingml/2006/main" name="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64373A73C01254EA995FD278E8C7249" ma:contentTypeVersion="9" ma:contentTypeDescription="Create a new document." ma:contentTypeScope="" ma:versionID="a0bb82db7e6600b2c7f39b9cb9b37bdc">
  <xsd:schema xmlns:xsd="http://www.w3.org/2001/XMLSchema" xmlns:xs="http://www.w3.org/2001/XMLSchema" xmlns:p="http://schemas.microsoft.com/office/2006/metadata/properties" xmlns:ns2="f560143e-da0a-427f-855e-dadb269e570d" targetNamespace="http://schemas.microsoft.com/office/2006/metadata/properties" ma:root="true" ma:fieldsID="ff041a11b070fcef1d68eb34a8fadb66" ns2:_="">
    <xsd:import namespace="f560143e-da0a-427f-855e-dadb269e570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60143e-da0a-427f-855e-dadb269e57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C88FC6E-F497-4A21-9773-B9F3D9265D33}">
  <ds:schemaRefs>
    <ds:schemaRef ds:uri="http://schemas.microsoft.com/sharepoint/v3/contenttype/forms"/>
  </ds:schemaRefs>
</ds:datastoreItem>
</file>

<file path=customXml/itemProps2.xml><?xml version="1.0" encoding="utf-8"?>
<ds:datastoreItem xmlns:ds="http://schemas.openxmlformats.org/officeDocument/2006/customXml" ds:itemID="{A189451C-B86D-43F5-AA06-34D722258368}">
  <ds:schemaRefs>
    <ds:schemaRef ds:uri="http://schemas.openxmlformats.org/package/2006/metadata/core-properties"/>
    <ds:schemaRef ds:uri="e6ab4244-9723-42db-8dd8-af501f8ebc00"/>
    <ds:schemaRef ds:uri="2f9963b4-3c35-4578-b1ba-a166f880c2d2"/>
    <ds:schemaRef ds:uri="http://purl.org/dc/elements/1.1/"/>
    <ds:schemaRef ds:uri="http://schemas.microsoft.com/office/2006/metadata/properties"/>
    <ds:schemaRef ds:uri="http://purl.org/dc/dcmitype/"/>
    <ds:schemaRef ds:uri="http://schemas.microsoft.com/office/2006/documentManagement/types"/>
    <ds:schemaRef ds:uri="http://schemas.microsoft.com/office/infopath/2007/PartnerControls"/>
    <ds:schemaRef ds:uri="http://www.w3.org/XML/1998/namespace"/>
    <ds:schemaRef ds:uri="http://purl.org/dc/terms/"/>
  </ds:schemaRefs>
</ds:datastoreItem>
</file>

<file path=customXml/itemProps3.xml><?xml version="1.0" encoding="utf-8"?>
<ds:datastoreItem xmlns:ds="http://schemas.openxmlformats.org/officeDocument/2006/customXml" ds:itemID="{DCA0BAE7-C998-44DD-8E14-AC342D137D54}"/>
</file>

<file path=docProps/app.xml><?xml version="1.0" encoding="utf-8"?>
<Properties xmlns="http://schemas.openxmlformats.org/officeDocument/2006/extended-properties" xmlns:vt="http://schemas.openxmlformats.org/officeDocument/2006/docPropsVTypes">
  <Template>TrinityHealth_PPTtemplate.potx</Template>
  <TotalTime>4100</TotalTime>
  <Words>222</Words>
  <Application>Microsoft Office PowerPoint</Application>
  <PresentationFormat>On-screen Show (16:9)</PresentationFormat>
  <Paragraphs>33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Symbol</vt:lpstr>
      <vt:lpstr>Main Content Slide Layout</vt:lpstr>
      <vt:lpstr>Trinity Health Leadership System Huddle Notes</vt:lpstr>
    </vt:vector>
  </TitlesOfParts>
  <Company>Trinity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Document Title</dc:title>
  <dc:creator>Michael Cottone</dc:creator>
  <cp:lastModifiedBy>Stefanie Frenkel</cp:lastModifiedBy>
  <cp:revision>403</cp:revision>
  <cp:lastPrinted>2015-03-20T16:41:08Z</cp:lastPrinted>
  <dcterms:created xsi:type="dcterms:W3CDTF">2015-06-01T18:54:58Z</dcterms:created>
  <dcterms:modified xsi:type="dcterms:W3CDTF">2020-08-27T17:26:05Z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0x010100F64373A73C01254EA995FD278E8C7249</vt:lpwstr>
  </property>
  <property fmtid="{D5CDD505-2E9C-101B-9397-08002B2CF9AE}" pid="3" name="_dlc_DocIdItemGuid">
    <vt:lpwstr>13334aa1-c854-4350-9b84-cf13f57fa411</vt:lpwstr>
  </property>
</Properties>
</file>