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04" d="100"/>
          <a:sy n="104" d="100"/>
        </p:scale>
        <p:origin x="1190" y="72"/>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8/26/2020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dirty="0"/>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8/26/2020</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dirty="0"/>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dirty="0"/>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2711" y="111764"/>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4425871" y="204103"/>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523130"/>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August 26,</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2693188041"/>
              </p:ext>
            </p:extLst>
          </p:nvPr>
        </p:nvGraphicFramePr>
        <p:xfrm>
          <a:off x="110617" y="784360"/>
          <a:ext cx="8937521" cy="3413146"/>
        </p:xfrm>
        <a:graphic>
          <a:graphicData uri="http://schemas.openxmlformats.org/drawingml/2006/table">
            <a:tbl>
              <a:tblPr firstRow="1" firstCol="1" bandRow="1"/>
              <a:tblGrid>
                <a:gridCol w="4395337">
                  <a:extLst>
                    <a:ext uri="{9D8B030D-6E8A-4147-A177-3AD203B41FA5}">
                      <a16:colId xmlns:a16="http://schemas.microsoft.com/office/drawing/2014/main" val="2472197640"/>
                    </a:ext>
                  </a:extLst>
                </a:gridCol>
                <a:gridCol w="137424">
                  <a:extLst>
                    <a:ext uri="{9D8B030D-6E8A-4147-A177-3AD203B41FA5}">
                      <a16:colId xmlns:a16="http://schemas.microsoft.com/office/drawing/2014/main" val="1379072303"/>
                    </a:ext>
                  </a:extLst>
                </a:gridCol>
                <a:gridCol w="4404760">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18343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00" b="1" i="0" kern="1200" dirty="0">
                          <a:solidFill>
                            <a:schemeClr val="tx1"/>
                          </a:solidFill>
                          <a:effectLst/>
                          <a:latin typeface="+mn-lt"/>
                          <a:ea typeface="+mn-ea"/>
                          <a:cs typeface="+mn-cs"/>
                        </a:rPr>
                        <a:t>Trinity Health Announces New Timeline for </a:t>
                      </a:r>
                      <a:r>
                        <a:rPr lang="en-US" sz="1000" b="1" i="0" kern="1200" dirty="0" err="1">
                          <a:solidFill>
                            <a:schemeClr val="tx1"/>
                          </a:solidFill>
                          <a:effectLst/>
                          <a:latin typeface="+mn-lt"/>
                          <a:ea typeface="+mn-ea"/>
                          <a:cs typeface="+mn-cs"/>
                        </a:rPr>
                        <a:t>TogetherCare</a:t>
                      </a:r>
                      <a:r>
                        <a:rPr lang="en-US" sz="1000" b="1" i="0" kern="1200" dirty="0">
                          <a:solidFill>
                            <a:schemeClr val="tx1"/>
                          </a:solidFill>
                          <a:effectLst/>
                          <a:latin typeface="+mn-lt"/>
                          <a:ea typeface="+mn-ea"/>
                          <a:cs typeface="+mn-cs"/>
                        </a:rPr>
                        <a:t> (Epic)  Implementation</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The COVID-19 pandemic has affected Trinity Health in many ways—including pausing our </a:t>
                      </a:r>
                      <a:r>
                        <a:rPr lang="en-US" sz="1000" b="0" i="0" kern="1200" dirty="0" err="1">
                          <a:solidFill>
                            <a:schemeClr val="tx1"/>
                          </a:solidFill>
                          <a:effectLst/>
                          <a:latin typeface="+mn-lt"/>
                          <a:ea typeface="+mn-ea"/>
                          <a:cs typeface="+mn-cs"/>
                        </a:rPr>
                        <a:t>TogetherCare</a:t>
                      </a:r>
                      <a:r>
                        <a:rPr lang="en-US" sz="1000" b="0" i="0" kern="1200" dirty="0">
                          <a:solidFill>
                            <a:schemeClr val="tx1"/>
                          </a:solidFill>
                          <a:effectLst/>
                          <a:latin typeface="+mn-lt"/>
                          <a:ea typeface="+mn-ea"/>
                          <a:cs typeface="+mn-cs"/>
                        </a:rPr>
                        <a:t> implementation. We took the opportunity this pause gave us to create the required COVID-19 build, optimize our clinical and revenue builds and update our implementation plan and timeline. Our next implementation of Epic is now scheduled for March 2021 at St. Peter’s Health Partners in Albany, </a:t>
                      </a:r>
                      <a:r>
                        <a:rPr lang="en-US" sz="1000" b="0" i="0" kern="1200">
                          <a:solidFill>
                            <a:schemeClr val="tx1"/>
                          </a:solidFill>
                          <a:effectLst/>
                          <a:latin typeface="+mn-lt"/>
                          <a:ea typeface="+mn-ea"/>
                          <a:cs typeface="+mn-cs"/>
                        </a:rPr>
                        <a:t>New York.</a:t>
                      </a:r>
                      <a:endParaRPr lang="en-US" sz="1000" b="0" i="0" kern="1200" dirty="0">
                        <a:solidFill>
                          <a:schemeClr val="tx1"/>
                        </a:solidFill>
                        <a:effectLst/>
                        <a:latin typeface="+mn-lt"/>
                        <a:ea typeface="+mn-ea"/>
                        <a:cs typeface="+mn-cs"/>
                      </a:endParaRP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290127">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kern="1200" dirty="0">
                          <a:solidFill>
                            <a:schemeClr val="tx1"/>
                          </a:solidFill>
                          <a:effectLst/>
                          <a:latin typeface="+mn-lt"/>
                          <a:ea typeface="+mn-ea"/>
                          <a:cs typeface="+mn-cs"/>
                        </a:rPr>
                        <a:t>Mental Health a Priority </a:t>
                      </a:r>
                      <a:br>
                        <a:rPr lang="en-US" sz="1000" kern="1200" dirty="0">
                          <a:solidFill>
                            <a:schemeClr val="tx1"/>
                          </a:solidFill>
                          <a:effectLst/>
                          <a:latin typeface="+mn-lt"/>
                          <a:ea typeface="+mn-ea"/>
                          <a:cs typeface="+mn-cs"/>
                        </a:rPr>
                      </a:br>
                      <a:r>
                        <a:rPr lang="en-US" sz="1000" kern="1200" dirty="0">
                          <a:solidFill>
                            <a:schemeClr val="tx1"/>
                          </a:solidFill>
                          <a:effectLst/>
                          <a:latin typeface="+mn-lt"/>
                          <a:ea typeface="+mn-ea"/>
                          <a:cs typeface="+mn-cs"/>
                        </a:rPr>
                        <a:t>Depression and anxiety are the most common mental health disorders in the nation with millions of people affected at any given time. If you think you are experiencing symptoms beyond just the blues or everyday stress, Trinity Health encourages you to reach out for assistance. Make an appointment with your primary care physician, who can help coordinate your care and refer you to a specialist, if needed.</a:t>
                      </a:r>
                      <a:endParaRPr lang="en-US" sz="1000" b="0" i="0" kern="1200" dirty="0">
                        <a:solidFill>
                          <a:schemeClr val="tx1"/>
                        </a:solidFill>
                        <a:effectLs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55AD6084-786E-4383-BA34-0FA0D4243572}"/>
</file>

<file path=customXml/itemProps3.xml><?xml version="1.0" encoding="utf-8"?>
<ds:datastoreItem xmlns:ds="http://schemas.openxmlformats.org/officeDocument/2006/customXml" ds:itemID="{A189451C-B86D-43F5-AA06-34D722258368}">
  <ds:schemaRefs>
    <ds:schemaRef ds:uri="http://schemas.openxmlformats.org/package/2006/metadata/core-properties"/>
    <ds:schemaRef ds:uri="http://purl.org/dc/dcmitype/"/>
    <ds:schemaRef ds:uri="e6ab4244-9723-42db-8dd8-af501f8ebc00"/>
    <ds:schemaRef ds:uri="2f9963b4-3c35-4578-b1ba-a166f880c2d2"/>
    <ds:schemaRef ds:uri="http://www.w3.org/XML/1998/namespace"/>
    <ds:schemaRef ds:uri="http://schemas.microsoft.com/office/2006/documentManagement/types"/>
    <ds:schemaRef ds:uri="http://schemas.microsoft.com/office/2006/metadata/properties"/>
    <ds:schemaRef ds:uri="http://purl.org/dc/elements/1.1/"/>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4068</TotalTime>
  <Words>183</Words>
  <Application>Microsoft Office PowerPoint</Application>
  <PresentationFormat>On-screen Show (16:9)</PresentationFormat>
  <Paragraphs>28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397</cp:revision>
  <cp:lastPrinted>2015-03-20T16:41:08Z</cp:lastPrinted>
  <dcterms:created xsi:type="dcterms:W3CDTF">2015-06-01T18:54:58Z</dcterms:created>
  <dcterms:modified xsi:type="dcterms:W3CDTF">2020-08-26T18:51:29Z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