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8"/>
  </p:notesMasterIdLst>
  <p:handoutMasterIdLst>
    <p:handoutMasterId r:id="rId19"/>
  </p:handoutMasterIdLst>
  <p:sldIdLst>
    <p:sldId id="306" r:id="rId7"/>
    <p:sldId id="316" r:id="rId8"/>
    <p:sldId id="326" r:id="rId9"/>
    <p:sldId id="328" r:id="rId10"/>
    <p:sldId id="330" r:id="rId11"/>
    <p:sldId id="329" r:id="rId12"/>
    <p:sldId id="331" r:id="rId13"/>
    <p:sldId id="332" r:id="rId14"/>
    <p:sldId id="336" r:id="rId15"/>
    <p:sldId id="333" r:id="rId16"/>
    <p:sldId id="422" r:id="rId17"/>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4" clrIdx="0">
    <p:extLst>
      <p:ext uri="{19B8F6BF-5375-455C-9EA6-DF929625EA0E}">
        <p15:presenceInfo xmlns:p15="http://schemas.microsoft.com/office/powerpoint/2012/main" userId="S::tolasuz@trinity-health.org::13a69b62-492e-47ac-bdfa-d669fbf05bf3" providerId="AD"/>
      </p:ext>
    </p:extLst>
  </p:cmAuthor>
  <p:cmAuthor id="2" name="Brandi Bonney" initials="BB" lastIdx="2" clrIdx="1">
    <p:extLst>
      <p:ext uri="{19B8F6BF-5375-455C-9EA6-DF929625EA0E}">
        <p15:presenceInfo xmlns:p15="http://schemas.microsoft.com/office/powerpoint/2012/main" userId="S::Brandi.Bonney@trinity-health.org::0ec9ea29-772f-4ef7-8fa0-966b54ddb4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4" autoAdjust="0"/>
    <p:restoredTop sz="47428" autoAdjust="0"/>
  </p:normalViewPr>
  <p:slideViewPr>
    <p:cSldViewPr snapToGrid="0" snapToObjects="1" showGuides="1">
      <p:cViewPr varScale="1">
        <p:scale>
          <a:sx n="54" d="100"/>
          <a:sy n="54" d="100"/>
        </p:scale>
        <p:origin x="2443" y="43"/>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 4 minutes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episode we’ll take a look at your options for life insurance and accidental death and dismemberment coverage, also known A-D-and-D coverage.</a:t>
            </a:r>
          </a:p>
          <a:p>
            <a:endParaRPr lang="en-US" dirty="0"/>
          </a:p>
          <a:p>
            <a:endParaRPr lang="en-US" dirty="0"/>
          </a:p>
          <a:p>
            <a:endParaRPr lang="en-US" dirty="0"/>
          </a:p>
          <a:p>
            <a:endParaRPr lang="en-US" dirty="0"/>
          </a:p>
          <a:p>
            <a:endParaRPr lang="en-US" dirty="0"/>
          </a:p>
          <a:p>
            <a:r>
              <a:rPr lang="en-US" dirty="0"/>
              <a:t>10 seconds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19866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Trinity Health benefits-eligible colleague, you receive employer-paid basic life insurance and A-D-and-D coverage at one times your annual base salary. </a:t>
            </a:r>
          </a:p>
          <a:p>
            <a:endParaRPr lang="en-US" dirty="0"/>
          </a:p>
          <a:p>
            <a:r>
              <a:rPr lang="en-US" dirty="0"/>
              <a:t>You do not need to enroll in this coverage. You will be automatically enrolled, although you may want to add a beneficiary during the time of enrollment.</a:t>
            </a:r>
          </a:p>
          <a:p>
            <a:endParaRPr lang="en-US" dirty="0"/>
          </a:p>
          <a:p>
            <a:r>
              <a:rPr lang="en-US" dirty="0"/>
              <a:t>The Hartford is the insurer of the policy that provides benefits under the Trinity Health life and A-D-and-D plans.</a:t>
            </a:r>
          </a:p>
          <a:p>
            <a:endParaRPr lang="en-US" dirty="0"/>
          </a:p>
          <a:p>
            <a:endParaRPr lang="en-US" dirty="0"/>
          </a:p>
          <a:p>
            <a:endParaRPr lang="en-US" dirty="0"/>
          </a:p>
          <a:p>
            <a:r>
              <a:rPr lang="en-US" dirty="0"/>
              <a:t>20 seconds</a:t>
            </a:r>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1548874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You have also the option to purchase supplemental life insurance and voluntary A-D-and-D coverage for yourself.</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Accidental death and dismemberment coverage pays </a:t>
            </a:r>
            <a:r>
              <a:rPr lang="en-US" dirty="0">
                <a:solidFill>
                  <a:srgbClr val="FF0000"/>
                </a:solidFill>
              </a:rPr>
              <a:t>a benefit </a:t>
            </a:r>
            <a:r>
              <a:rPr lang="en-US" dirty="0"/>
              <a:t>if you die or get seriously injured in an accident, such as a car crash.</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Supplemental life insurance and voluntary A-D-and-D coverage is available in increments of one to eight times your annual earnings.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maximum amount of supplemental coverage you can purchase cannot be more than eight times your annual earnings or one-point-five million dollars.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40 seconds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2020592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also purchase supplemental life insurance for your spouse or eligible adult and children. </a:t>
            </a:r>
          </a:p>
          <a:p>
            <a:endParaRPr lang="en-US" dirty="0"/>
          </a:p>
          <a:p>
            <a:r>
              <a:rPr lang="en-US" dirty="0"/>
              <a:t>Coverage for your spouse or eligible adult is available in increments of 10 thousand, 20 thousand, 50 thousand and 80 thousand dollars.</a:t>
            </a:r>
          </a:p>
          <a:p>
            <a:endParaRPr lang="en-US" dirty="0"/>
          </a:p>
          <a:p>
            <a:r>
              <a:rPr lang="en-US" dirty="0"/>
              <a:t>You can elect coverage for your children in increments of five thousand, 10 thousand and 20 thousand dollars. </a:t>
            </a:r>
          </a:p>
          <a:p>
            <a:endParaRPr lang="en-US" dirty="0"/>
          </a:p>
          <a:p>
            <a:r>
              <a:rPr lang="en-US" dirty="0"/>
              <a:t>It’s important to know that if you elect supplemental life insurance for your children, it covers all of your eligible children for a single premium amount.  You do not elect separate child supplemental life insurance for each of your children.</a:t>
            </a:r>
          </a:p>
          <a:p>
            <a:endParaRPr lang="en-US" dirty="0"/>
          </a:p>
          <a:p>
            <a:endParaRPr lang="en-US" dirty="0"/>
          </a:p>
          <a:p>
            <a:r>
              <a:rPr lang="en-US" dirty="0"/>
              <a:t>42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312031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elect supplemental life and/or voluntary A-D-and-D when you enroll in benefits as a newly benefits-eligible colleague, when you experience certain life status change events or during annual open enrollment.</a:t>
            </a:r>
          </a:p>
          <a:p>
            <a:endParaRPr lang="en-US" dirty="0"/>
          </a:p>
          <a:p>
            <a:r>
              <a:rPr lang="en-US" dirty="0"/>
              <a:t> You may elect supplemental life coverage for your dependents without electing coverage for yourself.</a:t>
            </a:r>
          </a:p>
          <a:p>
            <a:endParaRPr lang="en-US" dirty="0"/>
          </a:p>
          <a:p>
            <a:r>
              <a:rPr lang="en-US" dirty="0"/>
              <a:t>Note that if you and your spouse or eligible adult both work for Trinity Health, and you want to elect supplemental insurance, there are some limitations. Please review your new hire packet for important information.</a:t>
            </a:r>
          </a:p>
          <a:p>
            <a:endParaRPr lang="en-US" dirty="0"/>
          </a:p>
          <a:p>
            <a:r>
              <a:rPr lang="en-US" dirty="0"/>
              <a:t>In certain cases a Personal Health Application, also known as an Evidence of Insurability, must be submitted and approved before coverage becomes effective for you or your spouse or eligible adult. </a:t>
            </a:r>
          </a:p>
          <a:p>
            <a:endParaRPr lang="en-US" dirty="0"/>
          </a:p>
          <a:p>
            <a:endParaRPr lang="en-US" dirty="0"/>
          </a:p>
          <a:p>
            <a:r>
              <a:rPr lang="en-US" dirty="0"/>
              <a:t>35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282934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important things you should know about supplemental coverage include the fact that…</a:t>
            </a:r>
          </a:p>
          <a:p>
            <a:endParaRPr lang="en-US" dirty="0"/>
          </a:p>
          <a:p>
            <a:pPr marL="171450" indent="-171450">
              <a:buFont typeface="Arial" panose="020B0604020202020204" pitchFamily="34" charset="0"/>
              <a:buChar char="•"/>
            </a:pPr>
            <a:r>
              <a:rPr lang="en-US" dirty="0"/>
              <a:t>Premium contributions are deducted from your paycheck on an after-tax basis.</a:t>
            </a:r>
          </a:p>
          <a:p>
            <a:endParaRPr lang="en-US" dirty="0"/>
          </a:p>
          <a:p>
            <a:pPr marL="171450" indent="-171450">
              <a:buFont typeface="Arial" panose="020B0604020202020204" pitchFamily="34" charset="0"/>
              <a:buChar char="•"/>
            </a:pPr>
            <a:r>
              <a:rPr lang="en-US" dirty="0"/>
              <a:t>Costs for coverage are based on the applicant’s age as of January 1st of the current plan year. Costs will be updated if your birthday moves you into a new age range rate.  These costs will be available when you enroll online.</a:t>
            </a:r>
          </a:p>
          <a:p>
            <a:endParaRPr lang="en-US" dirty="0"/>
          </a:p>
          <a:p>
            <a:r>
              <a:rPr lang="en-US" dirty="0"/>
              <a:t>More detailed information about supplemental life insurance and A-D-and-D coverage is available in the H-R-4-U colleague portal. </a:t>
            </a:r>
          </a:p>
          <a:p>
            <a:endParaRPr lang="en-US" dirty="0"/>
          </a:p>
          <a:p>
            <a:endParaRPr lang="en-US" dirty="0"/>
          </a:p>
          <a:p>
            <a:r>
              <a:rPr lang="en-US" dirty="0"/>
              <a:t>32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990309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enroll in supplemental coverage you have access to will preparation services through The Hartford at no charge. </a:t>
            </a:r>
          </a:p>
          <a:p>
            <a:endParaRPr lang="en-US" dirty="0"/>
          </a:p>
          <a:p>
            <a:r>
              <a:rPr lang="en-US" dirty="0"/>
              <a:t>To get started, access The Hartford’s </a:t>
            </a:r>
            <a:r>
              <a:rPr lang="en-US" dirty="0" err="1"/>
              <a:t>EstateGuidance</a:t>
            </a:r>
            <a:r>
              <a:rPr lang="en-US" dirty="0"/>
              <a:t> Will Services online and enter the Trinity Health web I-D.</a:t>
            </a:r>
          </a:p>
          <a:p>
            <a:endParaRPr lang="en-US" dirty="0"/>
          </a:p>
          <a:p>
            <a:r>
              <a:rPr lang="en-US" dirty="0"/>
              <a:t>For more detailed information about will preparation services visit the H-R-4-U colleague portal. </a:t>
            </a:r>
          </a:p>
          <a:p>
            <a:endParaRPr lang="en-US" dirty="0"/>
          </a:p>
          <a:p>
            <a:endParaRPr lang="en-US" dirty="0"/>
          </a:p>
          <a:p>
            <a:r>
              <a:rPr lang="en-US" dirty="0"/>
              <a:t>20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1891878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Now that you’ve reviewed your life insurance options, we encourage you to explore all the episodes in the video series so you can make an informed decision about the benefits that are right for you and your family. </a:t>
            </a:r>
          </a:p>
          <a:p>
            <a:endParaRPr lang="en-US" dirty="0"/>
          </a:p>
          <a:p>
            <a:endParaRPr lang="en-US" dirty="0"/>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9365859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7/28/2020</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21928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a:xfrm>
            <a:off x="820611" y="2572022"/>
            <a:ext cx="6694614" cy="475705"/>
          </a:xfrm>
        </p:spPr>
        <p:txBody>
          <a:bodyPr>
            <a:noAutofit/>
          </a:bodyPr>
          <a:lstStyle/>
          <a:p>
            <a:r>
              <a:rPr lang="en-US" sz="2000" dirty="0"/>
              <a:t>Life Insurance</a:t>
            </a:r>
          </a:p>
          <a:p>
            <a:r>
              <a:rPr lang="en-US" sz="2000" dirty="0"/>
              <a:t>Accidental Death &amp; Dismemberment Coverage </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10</a:t>
            </a:fld>
            <a:endParaRPr lang="en-US" dirty="0"/>
          </a:p>
        </p:txBody>
      </p:sp>
    </p:spTree>
    <p:extLst>
      <p:ext uri="{BB962C8B-B14F-4D97-AF65-F5344CB8AC3E}">
        <p14:creationId xmlns:p14="http://schemas.microsoft.com/office/powerpoint/2010/main" val="231341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86F7691-A44F-4A07-9412-52E12143B8DE}"/>
              </a:ext>
            </a:extLst>
          </p:cNvPr>
          <p:cNvSpPr>
            <a:spLocks noGrp="1"/>
          </p:cNvSpPr>
          <p:nvPr>
            <p:ph type="ftr" sz="quarter" idx="3"/>
          </p:nvPr>
        </p:nvSpPr>
        <p:spPr/>
        <p:txBody>
          <a:bodyPr/>
          <a:lstStyle/>
          <a:p>
            <a:r>
              <a:rPr lang="en-US" dirty="0"/>
              <a:t>©2020 Trinity Health</a:t>
            </a:r>
          </a:p>
        </p:txBody>
      </p:sp>
      <p:sp>
        <p:nvSpPr>
          <p:cNvPr id="3" name="Slide Number Placeholder 2">
            <a:extLst>
              <a:ext uri="{FF2B5EF4-FFF2-40B4-BE49-F238E27FC236}">
                <a16:creationId xmlns:a16="http://schemas.microsoft.com/office/drawing/2014/main" id="{7223E082-632F-4795-A072-7CBD86846B23}"/>
              </a:ext>
            </a:extLst>
          </p:cNvPr>
          <p:cNvSpPr>
            <a:spLocks noGrp="1"/>
          </p:cNvSpPr>
          <p:nvPr>
            <p:ph type="sldNum" sz="quarter" idx="4"/>
          </p:nvPr>
        </p:nvSpPr>
        <p:spPr/>
        <p:txBody>
          <a:bodyPr/>
          <a:lstStyle/>
          <a:p>
            <a:fld id="{489F9553-C816-6842-8939-EE75ECF7EB2B}" type="slidenum">
              <a:rPr lang="en-US" smtClean="0"/>
              <a:pPr/>
              <a:t>2</a:t>
            </a:fld>
            <a:endParaRPr lang="en-US" dirty="0"/>
          </a:p>
        </p:txBody>
      </p:sp>
      <p:sp>
        <p:nvSpPr>
          <p:cNvPr id="4" name="Title 3">
            <a:extLst>
              <a:ext uri="{FF2B5EF4-FFF2-40B4-BE49-F238E27FC236}">
                <a16:creationId xmlns:a16="http://schemas.microsoft.com/office/drawing/2014/main" id="{94DF395F-A6C4-4FDA-812D-0D6AF1433895}"/>
              </a:ext>
            </a:extLst>
          </p:cNvPr>
          <p:cNvSpPr>
            <a:spLocks noGrp="1"/>
          </p:cNvSpPr>
          <p:nvPr>
            <p:ph type="title"/>
          </p:nvPr>
        </p:nvSpPr>
        <p:spPr>
          <a:xfrm>
            <a:off x="731676" y="852334"/>
            <a:ext cx="8412323" cy="1009604"/>
          </a:xfrm>
        </p:spPr>
        <p:txBody>
          <a:bodyPr/>
          <a:lstStyle/>
          <a:p>
            <a:r>
              <a:rPr lang="en-US" dirty="0"/>
              <a:t>Life Insurance</a:t>
            </a:r>
            <a:br>
              <a:rPr lang="en-US" dirty="0"/>
            </a:br>
            <a:r>
              <a:rPr lang="en-US" dirty="0"/>
              <a:t>Accidental Death &amp; Dismemberment Coverage </a:t>
            </a:r>
            <a:br>
              <a:rPr lang="en-US" dirty="0"/>
            </a:br>
            <a:endParaRPr lang="en-US" dirty="0"/>
          </a:p>
        </p:txBody>
      </p:sp>
    </p:spTree>
    <p:extLst>
      <p:ext uri="{BB962C8B-B14F-4D97-AF65-F5344CB8AC3E}">
        <p14:creationId xmlns:p14="http://schemas.microsoft.com/office/powerpoint/2010/main" val="151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BADFD3-14C1-44BA-B69C-ED425304CE4D}"/>
              </a:ext>
            </a:extLst>
          </p:cNvPr>
          <p:cNvSpPr>
            <a:spLocks noGrp="1"/>
          </p:cNvSpPr>
          <p:nvPr>
            <p:ph sz="half" idx="1"/>
          </p:nvPr>
        </p:nvSpPr>
        <p:spPr>
          <a:xfrm>
            <a:off x="400496" y="999056"/>
            <a:ext cx="5228778" cy="3394472"/>
          </a:xfrm>
        </p:spPr>
        <p:txBody>
          <a:bodyPr>
            <a:normAutofit/>
          </a:bodyPr>
          <a:lstStyle/>
          <a:p>
            <a:r>
              <a:rPr lang="en-US" dirty="0"/>
              <a:t>Benefits-eligible colleagues receive employer-paid basic life insurance and Accidental Death &amp; Dismemberment (AD&amp;D) coverage at one times annual base salary</a:t>
            </a:r>
          </a:p>
          <a:p>
            <a:r>
              <a:rPr lang="en-US" dirty="0"/>
              <a:t>Automatic enrollment </a:t>
            </a:r>
          </a:p>
          <a:p>
            <a:r>
              <a:rPr lang="en-US" dirty="0"/>
              <a:t>The Hartford is Trinity Health’s life insurance provider</a:t>
            </a:r>
          </a:p>
        </p:txBody>
      </p:sp>
      <p:sp>
        <p:nvSpPr>
          <p:cNvPr id="4" name="Footer Placeholder 3">
            <a:extLst>
              <a:ext uri="{FF2B5EF4-FFF2-40B4-BE49-F238E27FC236}">
                <a16:creationId xmlns:a16="http://schemas.microsoft.com/office/drawing/2014/main" id="{7D9CF80D-4258-4DD9-988B-5EF5736A4A7B}"/>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7C6B029A-C976-4713-9E52-53AF7B35C3C6}"/>
              </a:ext>
            </a:extLst>
          </p:cNvPr>
          <p:cNvSpPr>
            <a:spLocks noGrp="1"/>
          </p:cNvSpPr>
          <p:nvPr>
            <p:ph type="sldNum" sz="quarter" idx="4"/>
          </p:nvPr>
        </p:nvSpPr>
        <p:spPr/>
        <p:txBody>
          <a:bodyPr/>
          <a:lstStyle/>
          <a:p>
            <a:fld id="{489F9553-C816-6842-8939-EE75ECF7EB2B}" type="slidenum">
              <a:rPr lang="en-US" smtClean="0"/>
              <a:pPr/>
              <a:t>3</a:t>
            </a:fld>
            <a:endParaRPr lang="en-US" dirty="0"/>
          </a:p>
        </p:txBody>
      </p:sp>
      <p:sp>
        <p:nvSpPr>
          <p:cNvPr id="6" name="Title 5">
            <a:extLst>
              <a:ext uri="{FF2B5EF4-FFF2-40B4-BE49-F238E27FC236}">
                <a16:creationId xmlns:a16="http://schemas.microsoft.com/office/drawing/2014/main" id="{BB535057-1F22-4D68-93B5-45A327C5518C}"/>
              </a:ext>
            </a:extLst>
          </p:cNvPr>
          <p:cNvSpPr>
            <a:spLocks noGrp="1"/>
          </p:cNvSpPr>
          <p:nvPr>
            <p:ph type="title"/>
          </p:nvPr>
        </p:nvSpPr>
        <p:spPr/>
        <p:txBody>
          <a:bodyPr/>
          <a:lstStyle/>
          <a:p>
            <a:r>
              <a:rPr lang="en-US" dirty="0"/>
              <a:t>Basic life insurance and AD&amp;D at no cost to you</a:t>
            </a:r>
          </a:p>
        </p:txBody>
      </p:sp>
      <p:pic>
        <p:nvPicPr>
          <p:cNvPr id="10" name="Content Placeholder 9">
            <a:extLst>
              <a:ext uri="{FF2B5EF4-FFF2-40B4-BE49-F238E27FC236}">
                <a16:creationId xmlns:a16="http://schemas.microsoft.com/office/drawing/2014/main" id="{FE9360A4-5283-4321-B18F-AA47538F8469}"/>
              </a:ext>
            </a:extLst>
          </p:cNvPr>
          <p:cNvPicPr>
            <a:picLocks noGrp="1" noChangeAspect="1"/>
          </p:cNvPicPr>
          <p:nvPr>
            <p:ph sz="half" idx="2"/>
          </p:nvPr>
        </p:nvPicPr>
        <p:blipFill rotWithShape="1">
          <a:blip r:embed="rId3"/>
          <a:srcRect l="9767" r="22265"/>
          <a:stretch/>
        </p:blipFill>
        <p:spPr>
          <a:xfrm>
            <a:off x="5820124" y="1223599"/>
            <a:ext cx="2753268" cy="2696302"/>
          </a:xfrm>
        </p:spPr>
      </p:pic>
    </p:spTree>
    <p:extLst>
      <p:ext uri="{BB962C8B-B14F-4D97-AF65-F5344CB8AC3E}">
        <p14:creationId xmlns:p14="http://schemas.microsoft.com/office/powerpoint/2010/main" val="121718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4E908E-BEC0-4D16-9605-B76C73C33AE6}"/>
              </a:ext>
            </a:extLst>
          </p:cNvPr>
          <p:cNvSpPr>
            <a:spLocks noGrp="1"/>
          </p:cNvSpPr>
          <p:nvPr>
            <p:ph sz="quarter" idx="12"/>
          </p:nvPr>
        </p:nvSpPr>
        <p:spPr/>
        <p:txBody>
          <a:bodyPr>
            <a:normAutofit lnSpcReduction="10000"/>
          </a:bodyPr>
          <a:lstStyle/>
          <a:p>
            <a:r>
              <a:rPr lang="en-US" dirty="0"/>
              <a:t>Premium contributions are deducted from your paycheck on an after-tax basis</a:t>
            </a:r>
          </a:p>
          <a:p>
            <a:r>
              <a:rPr lang="en-US" dirty="0"/>
              <a:t>AD&amp;D coverage pays out if you die or get seriously injured in an accident</a:t>
            </a:r>
          </a:p>
          <a:p>
            <a:r>
              <a:rPr lang="en-US" dirty="0"/>
              <a:t>Available increments: one to eight times your annual base salary, rounded to nearest $1,000</a:t>
            </a:r>
          </a:p>
          <a:p>
            <a:r>
              <a:rPr lang="en-US" dirty="0"/>
              <a:t>Maximum amount of supplemental life insurance you can purchase cannot be more than eight times your annual earnings or $1.5 million</a:t>
            </a:r>
          </a:p>
        </p:txBody>
      </p:sp>
      <p:sp>
        <p:nvSpPr>
          <p:cNvPr id="3" name="Title 2">
            <a:extLst>
              <a:ext uri="{FF2B5EF4-FFF2-40B4-BE49-F238E27FC236}">
                <a16:creationId xmlns:a16="http://schemas.microsoft.com/office/drawing/2014/main" id="{B7F4CCAB-85FA-4C64-A52A-EF1632093F4B}"/>
              </a:ext>
            </a:extLst>
          </p:cNvPr>
          <p:cNvSpPr>
            <a:spLocks noGrp="1"/>
          </p:cNvSpPr>
          <p:nvPr>
            <p:ph type="title"/>
          </p:nvPr>
        </p:nvSpPr>
        <p:spPr/>
        <p:txBody>
          <a:bodyPr/>
          <a:lstStyle/>
          <a:p>
            <a:r>
              <a:rPr lang="en-US" dirty="0"/>
              <a:t>Supplemental life insurance and voluntary AD&amp;D is coverage you pay for</a:t>
            </a:r>
          </a:p>
        </p:txBody>
      </p:sp>
      <p:sp>
        <p:nvSpPr>
          <p:cNvPr id="4" name="Footer Placeholder 3">
            <a:extLst>
              <a:ext uri="{FF2B5EF4-FFF2-40B4-BE49-F238E27FC236}">
                <a16:creationId xmlns:a16="http://schemas.microsoft.com/office/drawing/2014/main" id="{8C868EB0-41CA-442E-AFAB-E3455CD6D5C2}"/>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A1B7D989-8D10-4A50-B36D-04F5678652FD}"/>
              </a:ext>
            </a:extLst>
          </p:cNvPr>
          <p:cNvSpPr>
            <a:spLocks noGrp="1"/>
          </p:cNvSpPr>
          <p:nvPr>
            <p:ph type="sldNum" sz="quarter" idx="4"/>
          </p:nvPr>
        </p:nvSpPr>
        <p:spPr/>
        <p:txBody>
          <a:bodyPr/>
          <a:lstStyle/>
          <a:p>
            <a:fld id="{489F9553-C816-6842-8939-EE75ECF7EB2B}" type="slidenum">
              <a:rPr lang="en-US" smtClean="0"/>
              <a:pPr/>
              <a:t>4</a:t>
            </a:fld>
            <a:endParaRPr lang="en-US" dirty="0"/>
          </a:p>
        </p:txBody>
      </p:sp>
    </p:spTree>
    <p:extLst>
      <p:ext uri="{BB962C8B-B14F-4D97-AF65-F5344CB8AC3E}">
        <p14:creationId xmlns:p14="http://schemas.microsoft.com/office/powerpoint/2010/main" val="113801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62FD34F-2A76-4535-8826-3D7509ADA91B}"/>
              </a:ext>
            </a:extLst>
          </p:cNvPr>
          <p:cNvSpPr>
            <a:spLocks noGrp="1"/>
          </p:cNvSpPr>
          <p:nvPr>
            <p:ph type="body" idx="1"/>
          </p:nvPr>
        </p:nvSpPr>
        <p:spPr/>
        <p:txBody>
          <a:bodyPr>
            <a:normAutofit lnSpcReduction="10000"/>
          </a:bodyPr>
          <a:lstStyle/>
          <a:p>
            <a:r>
              <a:rPr lang="en-US" dirty="0"/>
              <a:t>Spouse/Eligible Adult</a:t>
            </a:r>
          </a:p>
        </p:txBody>
      </p:sp>
      <p:sp>
        <p:nvSpPr>
          <p:cNvPr id="3" name="Content Placeholder 2">
            <a:extLst>
              <a:ext uri="{FF2B5EF4-FFF2-40B4-BE49-F238E27FC236}">
                <a16:creationId xmlns:a16="http://schemas.microsoft.com/office/drawing/2014/main" id="{801FBD56-3C6E-4A34-AE41-05207EF8E28B}"/>
              </a:ext>
            </a:extLst>
          </p:cNvPr>
          <p:cNvSpPr>
            <a:spLocks noGrp="1"/>
          </p:cNvSpPr>
          <p:nvPr>
            <p:ph sz="half" idx="2"/>
          </p:nvPr>
        </p:nvSpPr>
        <p:spPr>
          <a:xfrm>
            <a:off x="400496" y="1641725"/>
            <a:ext cx="4040188" cy="2963466"/>
          </a:xfrm>
        </p:spPr>
        <p:txBody>
          <a:bodyPr/>
          <a:lstStyle/>
          <a:p>
            <a:pPr marL="0" indent="0">
              <a:buNone/>
            </a:pPr>
            <a:r>
              <a:rPr lang="en-US" dirty="0"/>
              <a:t>Available increments:</a:t>
            </a:r>
          </a:p>
          <a:p>
            <a:r>
              <a:rPr lang="en-US" dirty="0"/>
              <a:t>$10,000</a:t>
            </a:r>
          </a:p>
          <a:p>
            <a:r>
              <a:rPr lang="en-US" dirty="0"/>
              <a:t>$20,000</a:t>
            </a:r>
          </a:p>
          <a:p>
            <a:r>
              <a:rPr lang="en-US" dirty="0"/>
              <a:t>$50,000</a:t>
            </a:r>
          </a:p>
          <a:p>
            <a:r>
              <a:rPr lang="en-US" dirty="0"/>
              <a:t>$80,000</a:t>
            </a:r>
          </a:p>
        </p:txBody>
      </p:sp>
      <p:sp>
        <p:nvSpPr>
          <p:cNvPr id="4" name="Text Placeholder 3">
            <a:extLst>
              <a:ext uri="{FF2B5EF4-FFF2-40B4-BE49-F238E27FC236}">
                <a16:creationId xmlns:a16="http://schemas.microsoft.com/office/drawing/2014/main" id="{D3BFC83A-89E4-432B-B692-2DE39B574348}"/>
              </a:ext>
            </a:extLst>
          </p:cNvPr>
          <p:cNvSpPr>
            <a:spLocks noGrp="1"/>
          </p:cNvSpPr>
          <p:nvPr>
            <p:ph type="body" sz="quarter" idx="3"/>
          </p:nvPr>
        </p:nvSpPr>
        <p:spPr/>
        <p:txBody>
          <a:bodyPr>
            <a:normAutofit lnSpcReduction="10000"/>
          </a:bodyPr>
          <a:lstStyle/>
          <a:p>
            <a:r>
              <a:rPr lang="en-US" dirty="0"/>
              <a:t>Child(ren)</a:t>
            </a:r>
          </a:p>
        </p:txBody>
      </p:sp>
      <p:sp>
        <p:nvSpPr>
          <p:cNvPr id="5" name="Content Placeholder 4">
            <a:extLst>
              <a:ext uri="{FF2B5EF4-FFF2-40B4-BE49-F238E27FC236}">
                <a16:creationId xmlns:a16="http://schemas.microsoft.com/office/drawing/2014/main" id="{DF29397A-F9BF-4B9D-9EE4-244F5E04845F}"/>
              </a:ext>
            </a:extLst>
          </p:cNvPr>
          <p:cNvSpPr>
            <a:spLocks noGrp="1"/>
          </p:cNvSpPr>
          <p:nvPr>
            <p:ph sz="quarter" idx="4"/>
          </p:nvPr>
        </p:nvSpPr>
        <p:spPr/>
        <p:txBody>
          <a:bodyPr>
            <a:normAutofit fontScale="92500" lnSpcReduction="20000"/>
          </a:bodyPr>
          <a:lstStyle/>
          <a:p>
            <a:pPr marL="0" indent="0">
              <a:buNone/>
            </a:pPr>
            <a:r>
              <a:rPr lang="en-US" dirty="0"/>
              <a:t>Available increments:</a:t>
            </a:r>
          </a:p>
          <a:p>
            <a:r>
              <a:rPr lang="en-US" dirty="0"/>
              <a:t>$5,000</a:t>
            </a:r>
          </a:p>
          <a:p>
            <a:r>
              <a:rPr lang="en-US" dirty="0"/>
              <a:t>$10,000</a:t>
            </a:r>
          </a:p>
          <a:p>
            <a:r>
              <a:rPr lang="en-US" dirty="0"/>
              <a:t>$20,000</a:t>
            </a:r>
          </a:p>
          <a:p>
            <a:endParaRPr lang="en-US" dirty="0"/>
          </a:p>
          <a:p>
            <a:r>
              <a:rPr lang="en-US" dirty="0"/>
              <a:t>Note:  All eligible children are covered for a single premium amount.</a:t>
            </a:r>
          </a:p>
          <a:p>
            <a:endParaRPr lang="en-US" dirty="0"/>
          </a:p>
        </p:txBody>
      </p:sp>
      <p:sp>
        <p:nvSpPr>
          <p:cNvPr id="6" name="Footer Placeholder 5">
            <a:extLst>
              <a:ext uri="{FF2B5EF4-FFF2-40B4-BE49-F238E27FC236}">
                <a16:creationId xmlns:a16="http://schemas.microsoft.com/office/drawing/2014/main" id="{76079B6F-0C5C-4539-B410-33BAEAE1D8CE}"/>
              </a:ext>
            </a:extLst>
          </p:cNvPr>
          <p:cNvSpPr>
            <a:spLocks noGrp="1"/>
          </p:cNvSpPr>
          <p:nvPr>
            <p:ph type="ftr" sz="quarter" idx="10"/>
          </p:nvPr>
        </p:nvSpPr>
        <p:spPr/>
        <p:txBody>
          <a:bodyPr/>
          <a:lstStyle/>
          <a:p>
            <a:r>
              <a:rPr lang="en-US"/>
              <a:t>©2020 Trinity Health</a:t>
            </a:r>
            <a:endParaRPr lang="en-US" dirty="0"/>
          </a:p>
        </p:txBody>
      </p:sp>
      <p:sp>
        <p:nvSpPr>
          <p:cNvPr id="7" name="Slide Number Placeholder 6">
            <a:extLst>
              <a:ext uri="{FF2B5EF4-FFF2-40B4-BE49-F238E27FC236}">
                <a16:creationId xmlns:a16="http://schemas.microsoft.com/office/drawing/2014/main" id="{EE8ED32A-5C7C-4F58-B29D-731BE2D2C71D}"/>
              </a:ext>
            </a:extLst>
          </p:cNvPr>
          <p:cNvSpPr>
            <a:spLocks noGrp="1"/>
          </p:cNvSpPr>
          <p:nvPr>
            <p:ph type="sldNum" sz="quarter" idx="11"/>
          </p:nvPr>
        </p:nvSpPr>
        <p:spPr/>
        <p:txBody>
          <a:bodyPr/>
          <a:lstStyle/>
          <a:p>
            <a:fld id="{489F9553-C816-6842-8939-EE75ECF7EB2B}" type="slidenum">
              <a:rPr lang="en-US" smtClean="0"/>
              <a:pPr/>
              <a:t>5</a:t>
            </a:fld>
            <a:endParaRPr lang="en-US" dirty="0"/>
          </a:p>
        </p:txBody>
      </p:sp>
      <p:sp>
        <p:nvSpPr>
          <p:cNvPr id="8" name="Title 7">
            <a:extLst>
              <a:ext uri="{FF2B5EF4-FFF2-40B4-BE49-F238E27FC236}">
                <a16:creationId xmlns:a16="http://schemas.microsoft.com/office/drawing/2014/main" id="{F814FCE7-DECE-41B9-BF86-F83BE5423069}"/>
              </a:ext>
            </a:extLst>
          </p:cNvPr>
          <p:cNvSpPr>
            <a:spLocks noGrp="1"/>
          </p:cNvSpPr>
          <p:nvPr>
            <p:ph type="title"/>
          </p:nvPr>
        </p:nvSpPr>
        <p:spPr/>
        <p:txBody>
          <a:bodyPr/>
          <a:lstStyle/>
          <a:p>
            <a:r>
              <a:rPr lang="en-US" dirty="0"/>
              <a:t>You can also purchase supplemental life insurance for your spouse/eligible adult and child(ren)</a:t>
            </a:r>
          </a:p>
        </p:txBody>
      </p:sp>
    </p:spTree>
    <p:extLst>
      <p:ext uri="{BB962C8B-B14F-4D97-AF65-F5344CB8AC3E}">
        <p14:creationId xmlns:p14="http://schemas.microsoft.com/office/powerpoint/2010/main" val="869856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52FDC4-6A30-4F75-A0B6-796EE74C2316}"/>
              </a:ext>
            </a:extLst>
          </p:cNvPr>
          <p:cNvSpPr>
            <a:spLocks noGrp="1"/>
          </p:cNvSpPr>
          <p:nvPr>
            <p:ph sz="quarter" idx="12"/>
          </p:nvPr>
        </p:nvSpPr>
        <p:spPr>
          <a:xfrm>
            <a:off x="393407" y="999054"/>
            <a:ext cx="8436267" cy="3601521"/>
          </a:xfrm>
        </p:spPr>
        <p:txBody>
          <a:bodyPr>
            <a:normAutofit fontScale="92500"/>
          </a:bodyPr>
          <a:lstStyle/>
          <a:p>
            <a:r>
              <a:rPr lang="en-US" dirty="0"/>
              <a:t>Elect supplemental life and/or voluntary AD&amp;D when you </a:t>
            </a:r>
          </a:p>
          <a:p>
            <a:pPr lvl="1"/>
            <a:r>
              <a:rPr lang="en-US" sz="2200" dirty="0"/>
              <a:t>enroll in benefits as a newly benefits-eligible colleague</a:t>
            </a:r>
          </a:p>
          <a:p>
            <a:pPr lvl="1"/>
            <a:r>
              <a:rPr lang="en-US" sz="2200" dirty="0"/>
              <a:t>experience certain life status change events or</a:t>
            </a:r>
          </a:p>
          <a:p>
            <a:pPr lvl="1"/>
            <a:r>
              <a:rPr lang="en-US" sz="2200" dirty="0"/>
              <a:t>during annual open enrollment</a:t>
            </a:r>
          </a:p>
          <a:p>
            <a:r>
              <a:rPr lang="en-US" dirty="0"/>
              <a:t>May elect coverage for dependents without electing coverage for yourself</a:t>
            </a:r>
          </a:p>
          <a:p>
            <a:r>
              <a:rPr lang="en-US" dirty="0"/>
              <a:t>If you and spouse/eligible adult both work for Trinity Health, certain limitations apply. See new hire packet </a:t>
            </a:r>
            <a:r>
              <a:rPr lang="en-US"/>
              <a:t>for details.</a:t>
            </a:r>
            <a:endParaRPr lang="en-US" dirty="0"/>
          </a:p>
          <a:p>
            <a:r>
              <a:rPr lang="en-US" dirty="0"/>
              <a:t>Personal Health Application may be required in certain cases</a:t>
            </a:r>
          </a:p>
          <a:p>
            <a:endParaRPr lang="en-US" dirty="0"/>
          </a:p>
          <a:p>
            <a:endParaRPr lang="en-US" dirty="0"/>
          </a:p>
        </p:txBody>
      </p:sp>
      <p:sp>
        <p:nvSpPr>
          <p:cNvPr id="3" name="Title 2">
            <a:extLst>
              <a:ext uri="{FF2B5EF4-FFF2-40B4-BE49-F238E27FC236}">
                <a16:creationId xmlns:a16="http://schemas.microsoft.com/office/drawing/2014/main" id="{BAA5B690-BADD-4564-8BAB-58D221B1656E}"/>
              </a:ext>
            </a:extLst>
          </p:cNvPr>
          <p:cNvSpPr>
            <a:spLocks noGrp="1"/>
          </p:cNvSpPr>
          <p:nvPr>
            <p:ph type="title"/>
          </p:nvPr>
        </p:nvSpPr>
        <p:spPr>
          <a:xfrm>
            <a:off x="393408" y="345640"/>
            <a:ext cx="8586676" cy="498656"/>
          </a:xfrm>
        </p:spPr>
        <p:txBody>
          <a:bodyPr/>
          <a:lstStyle/>
          <a:p>
            <a:r>
              <a:rPr lang="en-US" dirty="0"/>
              <a:t>Enrolling in supplemental coverage</a:t>
            </a:r>
          </a:p>
        </p:txBody>
      </p:sp>
      <p:sp>
        <p:nvSpPr>
          <p:cNvPr id="4" name="Footer Placeholder 3">
            <a:extLst>
              <a:ext uri="{FF2B5EF4-FFF2-40B4-BE49-F238E27FC236}">
                <a16:creationId xmlns:a16="http://schemas.microsoft.com/office/drawing/2014/main" id="{BF919EAA-1BE3-4411-B69A-5E05CB5345C0}"/>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CF92E0A7-549C-4DBC-A625-607EBEF5182D}"/>
              </a:ext>
            </a:extLst>
          </p:cNvPr>
          <p:cNvSpPr>
            <a:spLocks noGrp="1"/>
          </p:cNvSpPr>
          <p:nvPr>
            <p:ph type="sldNum" sz="quarter" idx="4"/>
          </p:nvPr>
        </p:nvSpPr>
        <p:spPr/>
        <p:txBody>
          <a:bodyPr/>
          <a:lstStyle/>
          <a:p>
            <a:fld id="{489F9553-C816-6842-8939-EE75ECF7EB2B}" type="slidenum">
              <a:rPr lang="en-US" smtClean="0"/>
              <a:pPr/>
              <a:t>6</a:t>
            </a:fld>
            <a:endParaRPr lang="en-US" dirty="0"/>
          </a:p>
        </p:txBody>
      </p:sp>
    </p:spTree>
    <p:extLst>
      <p:ext uri="{BB962C8B-B14F-4D97-AF65-F5344CB8AC3E}">
        <p14:creationId xmlns:p14="http://schemas.microsoft.com/office/powerpoint/2010/main" val="1399273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52FDC4-6A30-4F75-A0B6-796EE74C2316}"/>
              </a:ext>
            </a:extLst>
          </p:cNvPr>
          <p:cNvSpPr>
            <a:spLocks noGrp="1"/>
          </p:cNvSpPr>
          <p:nvPr>
            <p:ph sz="quarter" idx="12"/>
          </p:nvPr>
        </p:nvSpPr>
        <p:spPr/>
        <p:txBody>
          <a:bodyPr>
            <a:normAutofit/>
          </a:bodyPr>
          <a:lstStyle/>
          <a:p>
            <a:r>
              <a:rPr lang="en-US" dirty="0"/>
              <a:t>Premium deducted from paycheck on an after-tax basis </a:t>
            </a:r>
          </a:p>
          <a:p>
            <a:r>
              <a:rPr lang="en-US" dirty="0"/>
              <a:t>Costs for coverage are based on applicant age as of Jan. 1 of the current plan year</a:t>
            </a:r>
          </a:p>
          <a:p>
            <a:r>
              <a:rPr lang="en-US" dirty="0"/>
              <a:t>Costs will be available when you enroll online </a:t>
            </a:r>
          </a:p>
          <a:p>
            <a:r>
              <a:rPr lang="en-US" dirty="0"/>
              <a:t>More detailed information is available in HR4U portal</a:t>
            </a:r>
          </a:p>
          <a:p>
            <a:pPr lvl="1"/>
            <a:r>
              <a:rPr lang="en-US" dirty="0">
                <a:hlinkClick r:id="rId3"/>
              </a:rPr>
              <a:t>https://hr4u.trinity-health.org</a:t>
            </a:r>
            <a:endParaRPr lang="en-US" dirty="0"/>
          </a:p>
          <a:p>
            <a:pPr marL="344488" lvl="1" indent="0">
              <a:buNone/>
            </a:pPr>
            <a:endParaRPr lang="en-US" dirty="0"/>
          </a:p>
          <a:p>
            <a:endParaRPr lang="en-US" dirty="0"/>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BAA5B690-BADD-4564-8BAB-58D221B1656E}"/>
              </a:ext>
            </a:extLst>
          </p:cNvPr>
          <p:cNvSpPr>
            <a:spLocks noGrp="1"/>
          </p:cNvSpPr>
          <p:nvPr>
            <p:ph type="title"/>
          </p:nvPr>
        </p:nvSpPr>
        <p:spPr/>
        <p:txBody>
          <a:bodyPr/>
          <a:lstStyle/>
          <a:p>
            <a:r>
              <a:rPr lang="en-US" dirty="0"/>
              <a:t>Costs for supplemental coverage</a:t>
            </a:r>
          </a:p>
        </p:txBody>
      </p:sp>
      <p:sp>
        <p:nvSpPr>
          <p:cNvPr id="4" name="Footer Placeholder 3">
            <a:extLst>
              <a:ext uri="{FF2B5EF4-FFF2-40B4-BE49-F238E27FC236}">
                <a16:creationId xmlns:a16="http://schemas.microsoft.com/office/drawing/2014/main" id="{BF919EAA-1BE3-4411-B69A-5E05CB5345C0}"/>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CF92E0A7-549C-4DBC-A625-607EBEF5182D}"/>
              </a:ext>
            </a:extLst>
          </p:cNvPr>
          <p:cNvSpPr>
            <a:spLocks noGrp="1"/>
          </p:cNvSpPr>
          <p:nvPr>
            <p:ph type="sldNum" sz="quarter" idx="4"/>
          </p:nvPr>
        </p:nvSpPr>
        <p:spPr/>
        <p:txBody>
          <a:bodyPr/>
          <a:lstStyle/>
          <a:p>
            <a:fld id="{489F9553-C816-6842-8939-EE75ECF7EB2B}" type="slidenum">
              <a:rPr lang="en-US" smtClean="0"/>
              <a:pPr/>
              <a:t>7</a:t>
            </a:fld>
            <a:endParaRPr lang="en-US" dirty="0"/>
          </a:p>
        </p:txBody>
      </p:sp>
    </p:spTree>
    <p:extLst>
      <p:ext uri="{BB962C8B-B14F-4D97-AF65-F5344CB8AC3E}">
        <p14:creationId xmlns:p14="http://schemas.microsoft.com/office/powerpoint/2010/main" val="1967873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D9F08F-D6E8-4B07-B6B5-3BE1459CDAAB}"/>
              </a:ext>
            </a:extLst>
          </p:cNvPr>
          <p:cNvSpPr>
            <a:spLocks noGrp="1"/>
          </p:cNvSpPr>
          <p:nvPr>
            <p:ph sz="quarter" idx="12"/>
          </p:nvPr>
        </p:nvSpPr>
        <p:spPr/>
        <p:txBody>
          <a:bodyPr/>
          <a:lstStyle/>
          <a:p>
            <a:r>
              <a:rPr lang="en-US" dirty="0"/>
              <a:t>Colleagues who enroll in supplemental coverage have access to will preparation services at no charge</a:t>
            </a:r>
          </a:p>
          <a:p>
            <a:r>
              <a:rPr lang="en-US" dirty="0"/>
              <a:t>Access The Hartford’s </a:t>
            </a:r>
            <a:r>
              <a:rPr lang="en-US" dirty="0" err="1"/>
              <a:t>EstateGuidance</a:t>
            </a:r>
            <a:r>
              <a:rPr lang="en-US" dirty="0"/>
              <a:t>® Will Services online at www.estateguidance.com/wills and enter the Trinity Health Web ID “WILLHLF” in the Promotional Code box</a:t>
            </a:r>
          </a:p>
          <a:p>
            <a:r>
              <a:rPr lang="en-US" dirty="0"/>
              <a:t>More detailed information available in HR4U portal at </a:t>
            </a:r>
            <a:r>
              <a:rPr lang="en-US" dirty="0">
                <a:hlinkClick r:id="rId3"/>
              </a:rPr>
              <a:t>https://hr4u.trinity-health.org</a:t>
            </a:r>
            <a:endParaRPr lang="en-US" dirty="0"/>
          </a:p>
          <a:p>
            <a:endParaRPr lang="en-US" dirty="0"/>
          </a:p>
        </p:txBody>
      </p:sp>
      <p:sp>
        <p:nvSpPr>
          <p:cNvPr id="3" name="Title 2">
            <a:extLst>
              <a:ext uri="{FF2B5EF4-FFF2-40B4-BE49-F238E27FC236}">
                <a16:creationId xmlns:a16="http://schemas.microsoft.com/office/drawing/2014/main" id="{CAE624CC-83B1-46E7-A11B-548F37EBA066}"/>
              </a:ext>
            </a:extLst>
          </p:cNvPr>
          <p:cNvSpPr>
            <a:spLocks noGrp="1"/>
          </p:cNvSpPr>
          <p:nvPr>
            <p:ph type="title"/>
          </p:nvPr>
        </p:nvSpPr>
        <p:spPr/>
        <p:txBody>
          <a:bodyPr/>
          <a:lstStyle/>
          <a:p>
            <a:r>
              <a:rPr lang="en-US" dirty="0"/>
              <a:t>Will preparation services available at no charge</a:t>
            </a:r>
          </a:p>
        </p:txBody>
      </p:sp>
      <p:sp>
        <p:nvSpPr>
          <p:cNvPr id="4" name="Footer Placeholder 3">
            <a:extLst>
              <a:ext uri="{FF2B5EF4-FFF2-40B4-BE49-F238E27FC236}">
                <a16:creationId xmlns:a16="http://schemas.microsoft.com/office/drawing/2014/main" id="{1E55638E-58A5-41E5-B6DC-C3A47A3018ED}"/>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ED4D5C93-77E8-47FA-832F-104C828F8BA9}"/>
              </a:ext>
            </a:extLst>
          </p:cNvPr>
          <p:cNvSpPr>
            <a:spLocks noGrp="1"/>
          </p:cNvSpPr>
          <p:nvPr>
            <p:ph type="sldNum" sz="quarter" idx="4"/>
          </p:nvPr>
        </p:nvSpPr>
        <p:spPr/>
        <p:txBody>
          <a:bodyPr/>
          <a:lstStyle/>
          <a:p>
            <a:fld id="{489F9553-C816-6842-8939-EE75ECF7EB2B}" type="slidenum">
              <a:rPr lang="en-US" smtClean="0"/>
              <a:pPr/>
              <a:t>8</a:t>
            </a:fld>
            <a:endParaRPr lang="en-US" dirty="0"/>
          </a:p>
        </p:txBody>
      </p:sp>
    </p:spTree>
    <p:extLst>
      <p:ext uri="{BB962C8B-B14F-4D97-AF65-F5344CB8AC3E}">
        <p14:creationId xmlns:p14="http://schemas.microsoft.com/office/powerpoint/2010/main" val="1813892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n-US" dirty="0">
                <a:solidFill>
                  <a:schemeClr val="tx2"/>
                </a:solidFill>
              </a:rPr>
              <a:t>Live Your Whole Life</a:t>
            </a:r>
          </a:p>
          <a:p>
            <a:r>
              <a:rPr lang="en-US" dirty="0"/>
              <a:t>Medical and pharmacy</a:t>
            </a:r>
          </a:p>
          <a:p>
            <a:r>
              <a:rPr lang="en-US" dirty="0"/>
              <a:t>Health Savings Account</a:t>
            </a:r>
          </a:p>
          <a:p>
            <a:r>
              <a:rPr lang="en-US" dirty="0"/>
              <a:t>Essential Assist with Health </a:t>
            </a:r>
            <a:r>
              <a:rPr lang="en-US"/>
              <a:t>Reimbursement Account</a:t>
            </a:r>
            <a:endParaRPr lang="en-US" dirty="0"/>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9</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1296365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Props1.xml><?xml version="1.0" encoding="utf-8"?>
<ds:datastoreItem xmlns:ds="http://schemas.openxmlformats.org/officeDocument/2006/customXml" ds:itemID="{1E2435B7-6774-4581-B2BB-770337A5A823}">
  <ds:schemaRefs>
    <ds:schemaRef ds:uri="http://schemas.microsoft.com/sharepoint/events"/>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189451C-B86D-43F5-AA06-34D722258368}">
  <ds:schemaRefs>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4b91531d-a4f7-47e3-8687-1e7e838a334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13619</TotalTime>
  <Words>1673</Words>
  <Application>Microsoft Office PowerPoint</Application>
  <PresentationFormat>On-screen Show (16:9)</PresentationFormat>
  <Paragraphs>171</Paragraphs>
  <Slides>11</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Main Content Slide Layout</vt:lpstr>
      <vt:lpstr>1_Main Content Slide Layout</vt:lpstr>
      <vt:lpstr>Benefits Orientation</vt:lpstr>
      <vt:lpstr>Life Insurance Accidental Death &amp; Dismemberment Coverage  </vt:lpstr>
      <vt:lpstr>Basic life insurance and AD&amp;D at no cost to you</vt:lpstr>
      <vt:lpstr>Supplemental life insurance and voluntary AD&amp;D is coverage you pay for</vt:lpstr>
      <vt:lpstr>You can also purchase supplemental life insurance for your spouse/eligible adult and child(ren)</vt:lpstr>
      <vt:lpstr>Enrolling in supplemental coverage</vt:lpstr>
      <vt:lpstr>Costs for supplemental coverage</vt:lpstr>
      <vt:lpstr>Will preparation services available at no charge</vt:lpstr>
      <vt:lpstr>Check out all the episodes in the video series</vt:lpstr>
      <vt:lpstr>Important Information</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Ellen M. Downey</cp:lastModifiedBy>
  <cp:revision>308</cp:revision>
  <cp:lastPrinted>2015-03-20T16:41:08Z</cp:lastPrinted>
  <dcterms:created xsi:type="dcterms:W3CDTF">2015-06-01T18:54:58Z</dcterms:created>
  <dcterms:modified xsi:type="dcterms:W3CDTF">2020-07-28T17:02:23Z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