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authors.xml" ContentType="application/vnd.ms-powerpoint.authors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" r:id="rId2"/>
    <p:sldId id="262" r:id="rId3"/>
    <p:sldId id="257" r:id="rId4"/>
    <p:sldId id="263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3DD3D1A-15D0-5881-0583-5046ED2AE9C3}" name="Joan M Taylor" initials="JMT" userId="S::taylorjm@trinity-health.org::fd35bc28-76b6-452b-acdb-b8e4ba30df64" providerId="AD"/>
  <p188:author id="{A37BA930-F56F-ADC4-6F27-3EC448C8C17F}" name="Tammie N Hansen" initials="TNH" userId="S::HANSENTN@trinity-health.org::3618733d-2f97-4200-8944-a1d24dd28055" providerId="AD"/>
  <p188:author id="{CFA93032-FC83-F033-5C31-F824697422C1}" name="Russell N. Olmsted" initials="RNO" userId="S::OlmstedR@trinity-health.org::c7ea78fe-7e5e-4e48-a5b9-10109013f41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CF16E-7C7C-40FE-8244-B2A2170402E9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63437-7FB5-4097-8422-D9216C725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96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" y="4"/>
            <a:ext cx="12190992" cy="6867593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4153" y="3429364"/>
            <a:ext cx="7674161" cy="6342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6E2585"/>
                </a:solidFill>
              </a:defRPr>
            </a:lvl1pPr>
            <a:lvl2pPr marL="609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094148" y="4314923"/>
            <a:ext cx="4067931" cy="1235325"/>
          </a:xfrm>
        </p:spPr>
        <p:txBody>
          <a:bodyPr>
            <a:normAutofit/>
          </a:bodyPr>
          <a:lstStyle>
            <a:lvl1pPr marL="0" indent="0">
              <a:lnSpc>
                <a:spcPts val="2468"/>
              </a:lnSpc>
              <a:spcAft>
                <a:spcPts val="0"/>
              </a:spcAft>
              <a:buNone/>
              <a:defRPr sz="2133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 dirty="0"/>
              <a:t>Presenter’s Name Here</a:t>
            </a:r>
            <a:br>
              <a:rPr lang="en-US" dirty="0"/>
            </a:br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090521" y="2426413"/>
            <a:ext cx="7674164" cy="1002953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4267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69" y="587234"/>
            <a:ext cx="3835745" cy="118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73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" y="4"/>
            <a:ext cx="12190992" cy="6867593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5571" y="1136445"/>
            <a:ext cx="4968031" cy="1346139"/>
          </a:xfrm>
        </p:spPr>
        <p:txBody>
          <a:bodyPr anchor="t">
            <a:noAutofit/>
          </a:bodyPr>
          <a:lstStyle>
            <a:lvl1pPr>
              <a:lnSpc>
                <a:spcPts val="4667"/>
              </a:lnSpc>
              <a:defRPr sz="3733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99513" y="6509830"/>
            <a:ext cx="5113849" cy="249201"/>
          </a:xfrm>
          <a:prstGeom prst="rect">
            <a:avLst/>
          </a:prstGeom>
        </p:spPr>
        <p:txBody>
          <a:bodyPr/>
          <a:lstStyle>
            <a:lvl1pPr algn="r">
              <a:defRPr sz="801">
                <a:solidFill>
                  <a:schemeClr val="bg1"/>
                </a:solidFill>
              </a:defRPr>
            </a:lvl1pPr>
          </a:lstStyle>
          <a:p>
            <a:r>
              <a:rPr lang="en-US"/>
              <a:t>©2021 Trinity Health, All Rights Reserved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1431189" y="6443104"/>
            <a:ext cx="542256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33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86" y="6224987"/>
            <a:ext cx="1595461" cy="49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13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" y="4"/>
            <a:ext cx="12190992" cy="6867593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99513" y="6509830"/>
            <a:ext cx="5113849" cy="249201"/>
          </a:xfrm>
          <a:prstGeom prst="rect">
            <a:avLst/>
          </a:prstGeom>
        </p:spPr>
        <p:txBody>
          <a:bodyPr/>
          <a:lstStyle>
            <a:lvl1pPr algn="r">
              <a:defRPr sz="801">
                <a:solidFill>
                  <a:schemeClr val="bg1"/>
                </a:solidFill>
              </a:defRPr>
            </a:lvl1pPr>
          </a:lstStyle>
          <a:p>
            <a:r>
              <a:rPr lang="en-US"/>
              <a:t>©2021 Trinity Health, All Rights Reserved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1431189" y="6443104"/>
            <a:ext cx="542256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33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975571" y="1136445"/>
            <a:ext cx="4968031" cy="1346139"/>
          </a:xfrm>
        </p:spPr>
        <p:txBody>
          <a:bodyPr anchor="t">
            <a:noAutofit/>
          </a:bodyPr>
          <a:lstStyle>
            <a:lvl1pPr>
              <a:lnSpc>
                <a:spcPts val="4667"/>
              </a:lnSpc>
              <a:defRPr sz="3733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86" y="6224987"/>
            <a:ext cx="1595461" cy="49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26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524548" y="1332075"/>
            <a:ext cx="10982251" cy="4802028"/>
          </a:xfrm>
        </p:spPr>
        <p:txBody>
          <a:bodyPr/>
          <a:lstStyle>
            <a:lvl1pPr marL="380998" indent="-380998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9884" indent="-300566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68917" indent="-232834">
              <a:spcAft>
                <a:spcPts val="801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25552" indent="-230717">
              <a:spcAft>
                <a:spcPts val="801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801"/>
              </a:spcAft>
              <a:defRPr baseline="0">
                <a:latin typeface="Calibri" panose="020F0502020204030204" pitchFamily="34" charset="0"/>
              </a:defRPr>
            </a:lvl5pPr>
            <a:lvl6pPr marL="3048000" indent="-300566">
              <a:spcAft>
                <a:spcPts val="801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524544" y="460853"/>
            <a:ext cx="10972800" cy="66487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99513" y="6509830"/>
            <a:ext cx="5113849" cy="249201"/>
          </a:xfrm>
          <a:prstGeom prst="rect">
            <a:avLst/>
          </a:prstGeom>
        </p:spPr>
        <p:txBody>
          <a:bodyPr/>
          <a:lstStyle>
            <a:lvl1pPr algn="r">
              <a:defRPr sz="80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©2021 Trinity Health, All Rights Reserved</a:t>
            </a: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1431189" y="6443104"/>
            <a:ext cx="542256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33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05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000" y="1332076"/>
            <a:ext cx="5384801" cy="4525963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667"/>
            </a:lvl3pPr>
            <a:lvl4pPr>
              <a:defRPr sz="2401"/>
            </a:lvl4pPr>
            <a:lvl5pPr>
              <a:defRPr sz="2401"/>
            </a:lvl5pPr>
            <a:lvl6pPr>
              <a:defRPr sz="2401"/>
            </a:lvl6pPr>
            <a:lvl7pPr>
              <a:defRPr sz="2401"/>
            </a:lvl7pPr>
            <a:lvl8pPr>
              <a:defRPr sz="2401"/>
            </a:lvl8pPr>
            <a:lvl9pPr>
              <a:defRPr sz="24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1998" y="1332076"/>
            <a:ext cx="5384801" cy="4525963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667"/>
            </a:lvl3pPr>
            <a:lvl4pPr>
              <a:defRPr sz="2401"/>
            </a:lvl4pPr>
            <a:lvl5pPr>
              <a:defRPr sz="2401"/>
            </a:lvl5pPr>
            <a:lvl6pPr>
              <a:defRPr sz="2401"/>
            </a:lvl6pPr>
            <a:lvl7pPr>
              <a:defRPr sz="2401"/>
            </a:lvl7pPr>
            <a:lvl8pPr>
              <a:defRPr sz="2401"/>
            </a:lvl8pPr>
            <a:lvl9pPr>
              <a:defRPr sz="24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99513" y="6509830"/>
            <a:ext cx="5113849" cy="249201"/>
          </a:xfrm>
          <a:prstGeom prst="rect">
            <a:avLst/>
          </a:prstGeom>
        </p:spPr>
        <p:txBody>
          <a:bodyPr/>
          <a:lstStyle>
            <a:lvl1pPr algn="r">
              <a:defRPr sz="80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©2021 Trinity Health, All Rights Reserved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1431189" y="6443104"/>
            <a:ext cx="542256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33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524544" y="460853"/>
            <a:ext cx="10972800" cy="66487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47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995" y="1549205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99" indent="0">
              <a:buNone/>
              <a:defRPr sz="2667" b="1"/>
            </a:lvl2pPr>
            <a:lvl3pPr marL="1219199" indent="0">
              <a:buNone/>
              <a:defRPr sz="2401" b="1"/>
            </a:lvl3pPr>
            <a:lvl4pPr marL="1828801" indent="0">
              <a:buNone/>
              <a:defRPr sz="2133" b="1"/>
            </a:lvl4pPr>
            <a:lvl5pPr marL="2438400" indent="0">
              <a:buNone/>
              <a:defRPr sz="2133" b="1"/>
            </a:lvl5pPr>
            <a:lvl6pPr marL="3048000" indent="0">
              <a:buNone/>
              <a:defRPr sz="2133" b="1"/>
            </a:lvl6pPr>
            <a:lvl7pPr marL="3657599" indent="0">
              <a:buNone/>
              <a:defRPr sz="2133" b="1"/>
            </a:lvl7pPr>
            <a:lvl8pPr marL="4267201" indent="0">
              <a:buNone/>
              <a:defRPr sz="2133" b="1"/>
            </a:lvl8pPr>
            <a:lvl9pPr marL="4876801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995" y="2188967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1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17765" y="1549205"/>
            <a:ext cx="5389032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99" indent="0">
              <a:buNone/>
              <a:defRPr sz="2667" b="1"/>
            </a:lvl2pPr>
            <a:lvl3pPr marL="1219199" indent="0">
              <a:buNone/>
              <a:defRPr sz="2401" b="1"/>
            </a:lvl3pPr>
            <a:lvl4pPr marL="1828801" indent="0">
              <a:buNone/>
              <a:defRPr sz="2133" b="1"/>
            </a:lvl4pPr>
            <a:lvl5pPr marL="2438400" indent="0">
              <a:buNone/>
              <a:defRPr sz="2133" b="1"/>
            </a:lvl5pPr>
            <a:lvl6pPr marL="3048000" indent="0">
              <a:buNone/>
              <a:defRPr sz="2133" b="1"/>
            </a:lvl6pPr>
            <a:lvl7pPr marL="3657599" indent="0">
              <a:buNone/>
              <a:defRPr sz="2133" b="1"/>
            </a:lvl7pPr>
            <a:lvl8pPr marL="4267201" indent="0">
              <a:buNone/>
              <a:defRPr sz="2133" b="1"/>
            </a:lvl8pPr>
            <a:lvl9pPr marL="4876801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17765" y="2188967"/>
            <a:ext cx="5389032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1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499513" y="6509830"/>
            <a:ext cx="5113849" cy="249201"/>
          </a:xfrm>
          <a:prstGeom prst="rect">
            <a:avLst/>
          </a:prstGeom>
        </p:spPr>
        <p:txBody>
          <a:bodyPr/>
          <a:lstStyle>
            <a:lvl1pPr algn="r">
              <a:defRPr sz="80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©2021 Trinity Health, All Rights Reserved</a:t>
            </a:r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11431189" y="6443104"/>
            <a:ext cx="542256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33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524544" y="422753"/>
            <a:ext cx="10972800" cy="66487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47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99" indent="0">
              <a:buNone/>
              <a:defRPr sz="3733"/>
            </a:lvl2pPr>
            <a:lvl3pPr marL="1219199" indent="0">
              <a:buNone/>
              <a:defRPr sz="3200"/>
            </a:lvl3pPr>
            <a:lvl4pPr marL="1828801" indent="0">
              <a:buNone/>
              <a:defRPr sz="2667"/>
            </a:lvl4pPr>
            <a:lvl5pPr marL="2438400" indent="0">
              <a:buNone/>
              <a:defRPr sz="2667"/>
            </a:lvl5pPr>
            <a:lvl6pPr marL="3048000" indent="0">
              <a:buNone/>
              <a:defRPr sz="2667"/>
            </a:lvl6pPr>
            <a:lvl7pPr marL="3657599" indent="0">
              <a:buNone/>
              <a:defRPr sz="2667"/>
            </a:lvl7pPr>
            <a:lvl8pPr marL="4267201" indent="0">
              <a:buNone/>
              <a:defRPr sz="2667"/>
            </a:lvl8pPr>
            <a:lvl9pPr marL="4876801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982256"/>
          </a:xfrm>
        </p:spPr>
        <p:txBody>
          <a:bodyPr/>
          <a:lstStyle>
            <a:lvl1pPr marL="0" indent="0">
              <a:buNone/>
              <a:defRPr sz="1868"/>
            </a:lvl1pPr>
            <a:lvl2pPr marL="609599" indent="0">
              <a:buNone/>
              <a:defRPr sz="1600"/>
            </a:lvl2pPr>
            <a:lvl3pPr marL="1219199" indent="0">
              <a:buNone/>
              <a:defRPr sz="1335"/>
            </a:lvl3pPr>
            <a:lvl4pPr marL="1828801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599" indent="0">
              <a:buNone/>
              <a:defRPr sz="1200"/>
            </a:lvl7pPr>
            <a:lvl8pPr marL="4267201" indent="0">
              <a:buNone/>
              <a:defRPr sz="1200"/>
            </a:lvl8pPr>
            <a:lvl9pPr marL="487680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99513" y="6509830"/>
            <a:ext cx="5113849" cy="249201"/>
          </a:xfrm>
          <a:prstGeom prst="rect">
            <a:avLst/>
          </a:prstGeom>
        </p:spPr>
        <p:txBody>
          <a:bodyPr/>
          <a:lstStyle>
            <a:lvl1pPr algn="r">
              <a:defRPr sz="80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©2021 Trinity Health, All Rights Reserved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1431189" y="6443104"/>
            <a:ext cx="542256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33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62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4544" y="460853"/>
            <a:ext cx="10972800" cy="66487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24544" y="1332076"/>
            <a:ext cx="10972800" cy="4840127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99513" y="6509830"/>
            <a:ext cx="5113849" cy="249201"/>
          </a:xfrm>
          <a:prstGeom prst="rect">
            <a:avLst/>
          </a:prstGeom>
        </p:spPr>
        <p:txBody>
          <a:bodyPr/>
          <a:lstStyle>
            <a:lvl1pPr algn="r">
              <a:defRPr sz="80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©2021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1431189" y="6443104"/>
            <a:ext cx="542256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33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509" y="-5"/>
            <a:ext cx="12190992" cy="10972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86" y="6224987"/>
            <a:ext cx="1595461" cy="49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1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 ftr="0"/>
  <p:txStyles>
    <p:titleStyle>
      <a:lvl1pPr algn="l" defTabSz="609599" rtl="0" eaLnBrk="1" latinLnBrk="0" hangingPunct="1">
        <a:lnSpc>
          <a:spcPct val="90000"/>
        </a:lnSpc>
        <a:spcBef>
          <a:spcPct val="0"/>
        </a:spcBef>
        <a:buNone/>
        <a:defRPr sz="3733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80998" indent="-380998" algn="l" defTabSz="609599" rtl="0" eaLnBrk="1" latinLnBrk="0" hangingPunct="1">
        <a:lnSpc>
          <a:spcPct val="100000"/>
        </a:lnSpc>
        <a:spcBef>
          <a:spcPts val="0"/>
        </a:spcBef>
        <a:spcAft>
          <a:spcPts val="801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59884" indent="-300566" algn="l" defTabSz="609599" rtl="0" eaLnBrk="1" latinLnBrk="0" hangingPunct="1">
        <a:lnSpc>
          <a:spcPct val="100000"/>
        </a:lnSpc>
        <a:spcBef>
          <a:spcPts val="0"/>
        </a:spcBef>
        <a:spcAft>
          <a:spcPts val="801"/>
        </a:spcAft>
        <a:buClr>
          <a:schemeClr val="tx2"/>
        </a:buClr>
        <a:buSzPct val="100000"/>
        <a:buFont typeface="Arial" pitchFamily="34" charset="0"/>
        <a:buChar char="­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68917" indent="-232834" algn="l" defTabSz="609599" rtl="0" eaLnBrk="1" latinLnBrk="0" hangingPunct="1">
        <a:lnSpc>
          <a:spcPct val="100000"/>
        </a:lnSpc>
        <a:spcBef>
          <a:spcPts val="0"/>
        </a:spcBef>
        <a:spcAft>
          <a:spcPts val="801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19199" indent="-222250" algn="l" defTabSz="609599" rtl="0" eaLnBrk="1" latinLnBrk="0" hangingPunct="1">
        <a:lnSpc>
          <a:spcPct val="100000"/>
        </a:lnSpc>
        <a:spcBef>
          <a:spcPts val="0"/>
        </a:spcBef>
        <a:spcAft>
          <a:spcPts val="1067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2401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443568" indent="-224366" algn="l" defTabSz="609599" rtl="0" eaLnBrk="1" latinLnBrk="0" hangingPunct="1">
        <a:lnSpc>
          <a:spcPct val="100000"/>
        </a:lnSpc>
        <a:spcBef>
          <a:spcPts val="0"/>
        </a:spcBef>
        <a:spcAft>
          <a:spcPts val="1067"/>
        </a:spcAft>
        <a:buClr>
          <a:schemeClr val="bg1">
            <a:lumMod val="65000"/>
          </a:schemeClr>
        </a:buClr>
        <a:buFont typeface="Arial"/>
        <a:buChar char="•"/>
        <a:defRPr sz="2401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3352802" indent="-304800" algn="l" defTabSz="609599" rtl="0" eaLnBrk="1" latinLnBrk="0" hangingPunct="1">
        <a:lnSpc>
          <a:spcPct val="100000"/>
        </a:lnSpc>
        <a:spcBef>
          <a:spcPts val="0"/>
        </a:spcBef>
        <a:spcAft>
          <a:spcPts val="1067"/>
        </a:spcAft>
        <a:buFont typeface="Arial"/>
        <a:buChar char="•"/>
        <a:defRPr sz="2401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359152" indent="0" algn="l" defTabSz="609599" rtl="0" eaLnBrk="1" latinLnBrk="0" hangingPunct="1">
        <a:lnSpc>
          <a:spcPct val="100000"/>
        </a:lnSpc>
        <a:spcBef>
          <a:spcPts val="0"/>
        </a:spcBef>
        <a:spcAft>
          <a:spcPts val="1067"/>
        </a:spcAft>
        <a:buFont typeface="Arial"/>
        <a:buNone/>
        <a:defRPr sz="2401" kern="1200">
          <a:solidFill>
            <a:schemeClr val="tx1"/>
          </a:solidFill>
          <a:latin typeface="+mn-lt"/>
          <a:ea typeface="+mn-ea"/>
          <a:cs typeface="+mn-cs"/>
        </a:defRPr>
      </a:lvl7pPr>
      <a:lvl8pPr marL="3359152" indent="0" algn="l" defTabSz="609599" rtl="0" eaLnBrk="1" latinLnBrk="0" hangingPunct="1">
        <a:lnSpc>
          <a:spcPct val="100000"/>
        </a:lnSpc>
        <a:spcBef>
          <a:spcPts val="0"/>
        </a:spcBef>
        <a:spcAft>
          <a:spcPts val="1067"/>
        </a:spcAft>
        <a:buFontTx/>
        <a:buNone/>
        <a:defRPr sz="2401" kern="1200">
          <a:solidFill>
            <a:schemeClr val="tx1"/>
          </a:solidFill>
          <a:latin typeface="+mn-lt"/>
          <a:ea typeface="+mn-ea"/>
          <a:cs typeface="+mn-cs"/>
        </a:defRPr>
      </a:lvl8pPr>
      <a:lvl9pPr marL="3359152" indent="0" algn="l" defTabSz="609599" rtl="0" eaLnBrk="1" latinLnBrk="0" hangingPunct="1">
        <a:lnSpc>
          <a:spcPct val="100000"/>
        </a:lnSpc>
        <a:spcBef>
          <a:spcPts val="0"/>
        </a:spcBef>
        <a:spcAft>
          <a:spcPts val="1067"/>
        </a:spcAft>
        <a:buFontTx/>
        <a:buNone/>
        <a:defRPr sz="24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99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1pPr>
      <a:lvl2pPr marL="609599" algn="l" defTabSz="609599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219199" algn="l" defTabSz="609599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1" algn="l" defTabSz="609599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609599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609599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6pPr>
      <a:lvl7pPr marL="3657599" algn="l" defTabSz="609599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1" algn="l" defTabSz="609599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1" algn="l" defTabSz="609599" rtl="0" eaLnBrk="1" latinLnBrk="0" hangingPunct="1">
        <a:defRPr sz="24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cdc.gov/vaccines/covid-19/clinical-considerations/interim-considerations-us.html#immunocompromised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covid19treatmentguidelines.nih.gov/overview/clinical-spectrum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FCB3335-B214-4A45-AF34-746A325BE9E0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267146990"/>
              </p:ext>
            </p:extLst>
          </p:nvPr>
        </p:nvGraphicFramePr>
        <p:xfrm>
          <a:off x="241709" y="1128903"/>
          <a:ext cx="11708581" cy="53221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7780">
                  <a:extLst>
                    <a:ext uri="{9D8B030D-6E8A-4147-A177-3AD203B41FA5}">
                      <a16:colId xmlns:a16="http://schemas.microsoft.com/office/drawing/2014/main" val="3278549011"/>
                    </a:ext>
                  </a:extLst>
                </a:gridCol>
                <a:gridCol w="1607780">
                  <a:extLst>
                    <a:ext uri="{9D8B030D-6E8A-4147-A177-3AD203B41FA5}">
                      <a16:colId xmlns:a16="http://schemas.microsoft.com/office/drawing/2014/main" val="802328235"/>
                    </a:ext>
                  </a:extLst>
                </a:gridCol>
                <a:gridCol w="1607780">
                  <a:extLst>
                    <a:ext uri="{9D8B030D-6E8A-4147-A177-3AD203B41FA5}">
                      <a16:colId xmlns:a16="http://schemas.microsoft.com/office/drawing/2014/main" val="2459805995"/>
                    </a:ext>
                  </a:extLst>
                </a:gridCol>
                <a:gridCol w="1607780">
                  <a:extLst>
                    <a:ext uri="{9D8B030D-6E8A-4147-A177-3AD203B41FA5}">
                      <a16:colId xmlns:a16="http://schemas.microsoft.com/office/drawing/2014/main" val="3106338044"/>
                    </a:ext>
                  </a:extLst>
                </a:gridCol>
                <a:gridCol w="5277461">
                  <a:extLst>
                    <a:ext uri="{9D8B030D-6E8A-4147-A177-3AD203B41FA5}">
                      <a16:colId xmlns:a16="http://schemas.microsoft.com/office/drawing/2014/main" val="2094612975"/>
                    </a:ext>
                  </a:extLst>
                </a:gridCol>
              </a:tblGrid>
              <a:tr h="8534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Symptoms</a:t>
                      </a:r>
                    </a:p>
                  </a:txBody>
                  <a:tcPr marL="121920" marR="121920" marT="60961" marB="609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 symptoms</a:t>
                      </a:r>
                    </a:p>
                  </a:txBody>
                  <a:tcPr marL="121920" marR="121920" marT="60961" marB="609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Testing Strategy </a:t>
                      </a:r>
                      <a:r>
                        <a:rPr lang="en-US" sz="900" dirty="0"/>
                        <a:t>(Colleague agrees  to testing) </a:t>
                      </a:r>
                    </a:p>
                  </a:txBody>
                  <a:tcPr marL="121920" marR="121920" marT="60961" marB="609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 Testing Strategy, </a:t>
                      </a:r>
                      <a:r>
                        <a:rPr lang="en-US" sz="1200" b="1" dirty="0"/>
                        <a:t>OR </a:t>
                      </a:r>
                      <a:r>
                        <a:rPr lang="en-US" sz="1200" dirty="0"/>
                        <a:t>Refuses Any Required Test</a:t>
                      </a:r>
                    </a:p>
                  </a:txBody>
                  <a:tcPr marL="121920" marR="121920" marT="60961" marB="609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Actions</a:t>
                      </a:r>
                    </a:p>
                  </a:txBody>
                  <a:tcPr marL="121920" marR="121920" marT="60961" marB="609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499281"/>
                  </a:ext>
                </a:extLst>
              </a:tr>
              <a:tr h="62822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Remove from work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Test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as soon as possible </a:t>
                      </a:r>
                      <a:r>
                        <a:rPr lang="en-US" sz="1400" dirty="0"/>
                        <a:t>for COVID-19</a:t>
                      </a: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309936"/>
                  </a:ext>
                </a:extLst>
              </a:tr>
              <a:tr h="140208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Colleague can work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Must wear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well-fitting facemask for source control and when needed for PPE until results of test(s) are available – see also PPE Guidebook for optional alternatives to facemask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Test on Day 1, Day 3 and Day 5*</a:t>
                      </a:r>
                    </a:p>
                    <a:p>
                      <a:pPr marL="365760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/>
                        <a:t>Immediately remove from work if test is positive</a:t>
                      </a:r>
                    </a:p>
                    <a:p>
                      <a:pPr marL="365760" indent="-171450">
                        <a:buFont typeface="Courier New" panose="02070309020205020404" pitchFamily="49" charset="0"/>
                        <a:buChar char="o"/>
                      </a:pPr>
                      <a:endParaRPr lang="en-US" sz="14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75210"/>
                  </a:ext>
                </a:extLst>
              </a:tr>
              <a:tr h="700437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Restrict work for 10 days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14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Colleague may return to work after 10 days from the exposure incident if no symptoms develop</a:t>
                      </a: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409177"/>
                  </a:ext>
                </a:extLst>
              </a:tr>
              <a:tr h="1016003">
                <a:tc gridSpan="5">
                  <a:txBody>
                    <a:bodyPr/>
                    <a:lstStyle/>
                    <a:p>
                      <a:r>
                        <a:rPr lang="en-US" sz="1100" b="1" dirty="0"/>
                        <a:t>*Day of Exposure is Day 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/>
                        <a:t>HIGH-RISK EXPOSURE </a:t>
                      </a:r>
                      <a:r>
                        <a:rPr lang="en-US" sz="1100" dirty="0"/>
                        <a:t>defined as: i) prolonged close contact with person with acute COVID-19 without wearing PPE (e.g., outside of work) for 15 minutes or more cumulative over a 24-hour period, ii) HCP did not wear a respirator (or if wearing a facemask, the person with SARS-CoV-2 infection was not wearing a cloth mask or facemask) or HCP was not wearing eye protection and person with SARS-CoV-2 infection was not wearing a cloth mask or facemask or HCP not wearing all required PPE during an AGP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If this is an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UNPROTECTED WORK-RELATED EXPOSURE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 a work-related incident through the Trinity Health Employee Incident Reporting (THEIR) application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colleagues with ongoing close contact exposure, e.g., household member has COVID-19, consider use of a series of tests to assess if transmission has occurred from household exposure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Vaccination status is no longer considered when determining return to work status and/or associated actions.   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671221"/>
                  </a:ext>
                </a:extLst>
              </a:tr>
            </a:tbl>
          </a:graphicData>
        </a:graphic>
      </p:graphicFrame>
      <p:pic>
        <p:nvPicPr>
          <p:cNvPr id="22" name="Graphic 21" descr="Checkmark with solid fill">
            <a:extLst>
              <a:ext uri="{FF2B5EF4-FFF2-40B4-BE49-F238E27FC236}">
                <a16:creationId xmlns:a16="http://schemas.microsoft.com/office/drawing/2014/main" id="{F4ACF567-868A-4E07-9B82-BE77B826B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7437" y="2095162"/>
            <a:ext cx="483307" cy="4833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4B37F20-DB6E-6CB8-EBBE-E6A76D708D0A}"/>
              </a:ext>
            </a:extLst>
          </p:cNvPr>
          <p:cNvSpPr txBox="1"/>
          <p:nvPr/>
        </p:nvSpPr>
        <p:spPr>
          <a:xfrm>
            <a:off x="241709" y="181728"/>
            <a:ext cx="11708581" cy="8699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defTabSz="609570">
              <a:lnSpc>
                <a:spcPts val="2800"/>
              </a:lnSpc>
              <a:spcAft>
                <a:spcPts val="800"/>
              </a:spcAft>
              <a:defRPr/>
            </a:pPr>
            <a:r>
              <a:rPr lang="en-US" sz="1600" b="1" dirty="0">
                <a:solidFill>
                  <a:srgbClr val="443D3E"/>
                </a:solidFill>
                <a:latin typeface="Arial"/>
              </a:rPr>
              <a:t>Exposure Management: Colleagues with Close Contact and/or High-Risk Exposure (</a:t>
            </a:r>
            <a:r>
              <a:rPr lang="en-US" sz="1600" b="1" u="sng" dirty="0">
                <a:solidFill>
                  <a:srgbClr val="443D3E"/>
                </a:solidFill>
                <a:latin typeface="Arial"/>
              </a:rPr>
              <a:t>ALL</a:t>
            </a:r>
            <a:r>
              <a:rPr lang="en-US" sz="1600" b="1" dirty="0">
                <a:solidFill>
                  <a:srgbClr val="443D3E"/>
                </a:solidFill>
                <a:latin typeface="Arial"/>
              </a:rPr>
              <a:t> STAFFING CONDITIONS)  </a:t>
            </a:r>
          </a:p>
          <a:p>
            <a:pPr algn="ctr" defTabSz="609570">
              <a:lnSpc>
                <a:spcPts val="2800"/>
              </a:lnSpc>
              <a:spcAft>
                <a:spcPts val="800"/>
              </a:spcAft>
              <a:defRPr/>
            </a:pPr>
            <a:r>
              <a:rPr lang="en-US" sz="1600" b="1" dirty="0">
                <a:solidFill>
                  <a:srgbClr val="443D3E"/>
                </a:solidFill>
                <a:latin typeface="Arial"/>
              </a:rPr>
              <a:t>COLLEAGUE NOT IMMUNOCOMPROMISED</a:t>
            </a:r>
          </a:p>
        </p:txBody>
      </p:sp>
      <p:pic>
        <p:nvPicPr>
          <p:cNvPr id="21" name="Graphic 20" descr="Checkmark with solid fill">
            <a:extLst>
              <a:ext uri="{FF2B5EF4-FFF2-40B4-BE49-F238E27FC236}">
                <a16:creationId xmlns:a16="http://schemas.microsoft.com/office/drawing/2014/main" id="{B65A2106-50B3-4192-8014-4F2D2A0987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75813" y="4285070"/>
            <a:ext cx="483307" cy="483307"/>
          </a:xfrm>
          <a:prstGeom prst="rect">
            <a:avLst/>
          </a:prstGeom>
        </p:spPr>
      </p:pic>
      <p:pic>
        <p:nvPicPr>
          <p:cNvPr id="24" name="Graphic 23" descr="Checkmark with solid fill">
            <a:extLst>
              <a:ext uri="{FF2B5EF4-FFF2-40B4-BE49-F238E27FC236}">
                <a16:creationId xmlns:a16="http://schemas.microsoft.com/office/drawing/2014/main" id="{47FAD5E4-3188-440E-810F-D114945D7B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75813" y="3080725"/>
            <a:ext cx="483307" cy="483307"/>
          </a:xfrm>
          <a:prstGeom prst="rect">
            <a:avLst/>
          </a:prstGeom>
        </p:spPr>
      </p:pic>
      <p:pic>
        <p:nvPicPr>
          <p:cNvPr id="25" name="Graphic 24" descr="Checkmark with solid fill">
            <a:extLst>
              <a:ext uri="{FF2B5EF4-FFF2-40B4-BE49-F238E27FC236}">
                <a16:creationId xmlns:a16="http://schemas.microsoft.com/office/drawing/2014/main" id="{EDE2CD0B-8F7E-48D4-81B0-5F77B81E0E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72842" y="3080725"/>
            <a:ext cx="483307" cy="483307"/>
          </a:xfrm>
          <a:prstGeom prst="rect">
            <a:avLst/>
          </a:prstGeom>
        </p:spPr>
      </p:pic>
      <p:pic>
        <p:nvPicPr>
          <p:cNvPr id="33" name="Graphic 32" descr="Checkmark with solid fill">
            <a:extLst>
              <a:ext uri="{FF2B5EF4-FFF2-40B4-BE49-F238E27FC236}">
                <a16:creationId xmlns:a16="http://schemas.microsoft.com/office/drawing/2014/main" id="{0A4FD88B-1D03-483A-A286-91F0CDB6D0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12692" y="4285069"/>
            <a:ext cx="483307" cy="48330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286011-3582-7DF9-1705-58D6DCBB62D0}"/>
              </a:ext>
            </a:extLst>
          </p:cNvPr>
          <p:cNvSpPr txBox="1"/>
          <p:nvPr/>
        </p:nvSpPr>
        <p:spPr>
          <a:xfrm>
            <a:off x="9658904" y="6451059"/>
            <a:ext cx="2291385" cy="340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100"/>
              </a:lnSpc>
              <a:spcAft>
                <a:spcPts val="600"/>
              </a:spcAft>
            </a:pPr>
            <a:r>
              <a:rPr lang="en-US" sz="1600" dirty="0">
                <a:solidFill>
                  <a:srgbClr val="443D3E"/>
                </a:solidFill>
              </a:rPr>
              <a:t>Effective June 1, 2023</a:t>
            </a:r>
          </a:p>
        </p:txBody>
      </p:sp>
    </p:spTree>
    <p:extLst>
      <p:ext uri="{BB962C8B-B14F-4D97-AF65-F5344CB8AC3E}">
        <p14:creationId xmlns:p14="http://schemas.microsoft.com/office/powerpoint/2010/main" val="2030524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FCB3335-B214-4A45-AF34-746A325BE9E0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1568299"/>
              </p:ext>
            </p:extLst>
          </p:nvPr>
        </p:nvGraphicFramePr>
        <p:xfrm>
          <a:off x="367184" y="1205453"/>
          <a:ext cx="11457630" cy="4924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6530">
                  <a:extLst>
                    <a:ext uri="{9D8B030D-6E8A-4147-A177-3AD203B41FA5}">
                      <a16:colId xmlns:a16="http://schemas.microsoft.com/office/drawing/2014/main" val="3278549011"/>
                    </a:ext>
                  </a:extLst>
                </a:gridCol>
                <a:gridCol w="1206530">
                  <a:extLst>
                    <a:ext uri="{9D8B030D-6E8A-4147-A177-3AD203B41FA5}">
                      <a16:colId xmlns:a16="http://schemas.microsoft.com/office/drawing/2014/main" val="802328235"/>
                    </a:ext>
                  </a:extLst>
                </a:gridCol>
                <a:gridCol w="1206530">
                  <a:extLst>
                    <a:ext uri="{9D8B030D-6E8A-4147-A177-3AD203B41FA5}">
                      <a16:colId xmlns:a16="http://schemas.microsoft.com/office/drawing/2014/main" val="2459805995"/>
                    </a:ext>
                  </a:extLst>
                </a:gridCol>
                <a:gridCol w="1206530">
                  <a:extLst>
                    <a:ext uri="{9D8B030D-6E8A-4147-A177-3AD203B41FA5}">
                      <a16:colId xmlns:a16="http://schemas.microsoft.com/office/drawing/2014/main" val="3106338044"/>
                    </a:ext>
                  </a:extLst>
                </a:gridCol>
                <a:gridCol w="6631510">
                  <a:extLst>
                    <a:ext uri="{9D8B030D-6E8A-4147-A177-3AD203B41FA5}">
                      <a16:colId xmlns:a16="http://schemas.microsoft.com/office/drawing/2014/main" val="2094612975"/>
                    </a:ext>
                  </a:extLst>
                </a:gridCol>
              </a:tblGrid>
              <a:tr h="9249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Symptoms</a:t>
                      </a:r>
                    </a:p>
                  </a:txBody>
                  <a:tcPr marL="121920" marR="121920" marT="60961" marB="609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 symptoms</a:t>
                      </a:r>
                    </a:p>
                  </a:txBody>
                  <a:tcPr marL="121920" marR="121920" marT="60961" marB="609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Testing Strategy </a:t>
                      </a:r>
                      <a:r>
                        <a:rPr lang="en-US" sz="900" dirty="0"/>
                        <a:t>(Colleague agrees  to testing) </a:t>
                      </a:r>
                    </a:p>
                  </a:txBody>
                  <a:tcPr marL="121920" marR="121920" marT="60961" marB="609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 Testing Strategy, </a:t>
                      </a:r>
                      <a:r>
                        <a:rPr lang="en-US" sz="1200" b="1" dirty="0"/>
                        <a:t>OR </a:t>
                      </a:r>
                      <a:r>
                        <a:rPr lang="en-US" sz="1200" dirty="0"/>
                        <a:t>Refuses Any Required Test</a:t>
                      </a:r>
                    </a:p>
                  </a:txBody>
                  <a:tcPr marL="121920" marR="121920" marT="60961" marB="609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Actions</a:t>
                      </a:r>
                    </a:p>
                  </a:txBody>
                  <a:tcPr marL="121920" marR="121920" marT="60961" marB="609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499281"/>
                  </a:ext>
                </a:extLst>
              </a:tr>
              <a:tr h="68083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Remove from work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Test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as soon as possible </a:t>
                      </a:r>
                      <a:r>
                        <a:rPr lang="en-US" sz="1200" dirty="0"/>
                        <a:t>for COVID-19</a:t>
                      </a: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309936"/>
                  </a:ext>
                </a:extLst>
              </a:tr>
              <a:tr h="112310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Restrict from work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Test on Day 1, 3, and 5*</a:t>
                      </a:r>
                    </a:p>
                    <a:p>
                      <a:pPr marL="365760" lvl="1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/>
                        <a:t>If all 3 tests are negative – RTW on Day 7</a:t>
                      </a:r>
                    </a:p>
                    <a:p>
                      <a:pPr marL="365760" lvl="1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/>
                        <a:t>If test positive  - continue work restriction</a:t>
                      </a:r>
                    </a:p>
                    <a:p>
                      <a:pPr marL="194310" lvl="1" indent="0">
                        <a:buFont typeface="Courier New" panose="02070309020205020404" pitchFamily="49" charset="0"/>
                        <a:buNone/>
                      </a:pPr>
                      <a:endParaRPr lang="en-US" sz="12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24478"/>
                  </a:ext>
                </a:extLst>
              </a:tr>
              <a:tr h="759094"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Restrict work for 10 days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12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Colleague may return to work after 10 days from the exposure incident if no symptoms develop</a:t>
                      </a: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409177"/>
                  </a:ext>
                </a:extLst>
              </a:tr>
              <a:tr h="1436916">
                <a:tc gridSpan="5">
                  <a:txBody>
                    <a:bodyPr/>
                    <a:lstStyle/>
                    <a:p>
                      <a:r>
                        <a:rPr lang="en-US" sz="1100" b="1" dirty="0"/>
                        <a:t>*Day of Exposure is Day 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/>
                        <a:t>HIGH-RISK EXPOSURE </a:t>
                      </a:r>
                      <a:r>
                        <a:rPr lang="en-US" sz="1100" dirty="0"/>
                        <a:t>defined as: i) prolonged close contact with person with acute COVID-19 without wearing PPE (e.g., outside of work) for 15 minutes or more cumulative over a 24-hour period, ii) HCP did not wear a respirator (or if wearing a facemask, the person with SARS-CoV-2 infection was not wearing a cloth mask or facemask) or HCP was not wearing eye protection and person with SARS-CoV-2 infection was not wearing a cloth mask or facemask or HCP not wearing all required PPE during an AGP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If this is an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UNPROTECTED WORK-RELATED EXPOSURE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 a work-related incident through the Trinity Health Employee Incident Reporting (THEIR) application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 For definition of moderate to severely immunocompromised refer to Description of Moderate and Severe Immunocompromising Conditions and Treatment in </a:t>
                      </a:r>
                      <a:r>
                        <a:rPr lang="en-US" sz="1200" dirty="0">
                          <a:hlinkClick r:id="rId2"/>
                        </a:rPr>
                        <a:t>Clinical Guidance for COVID-19 Vaccination | CDC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 marT="60961" marB="60961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671221"/>
                  </a:ext>
                </a:extLst>
              </a:tr>
            </a:tbl>
          </a:graphicData>
        </a:graphic>
      </p:graphicFrame>
      <p:pic>
        <p:nvPicPr>
          <p:cNvPr id="22" name="Graphic 21" descr="Checkmark with solid fill">
            <a:extLst>
              <a:ext uri="{FF2B5EF4-FFF2-40B4-BE49-F238E27FC236}">
                <a16:creationId xmlns:a16="http://schemas.microsoft.com/office/drawing/2014/main" id="{F4ACF567-868A-4E07-9B82-BE77B826B7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6796" y="2269573"/>
            <a:ext cx="483307" cy="4833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4B37F20-DB6E-6CB8-EBBE-E6A76D708D0A}"/>
              </a:ext>
            </a:extLst>
          </p:cNvPr>
          <p:cNvSpPr txBox="1"/>
          <p:nvPr/>
        </p:nvSpPr>
        <p:spPr>
          <a:xfrm>
            <a:off x="367183" y="338451"/>
            <a:ext cx="11457631" cy="76739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defTabSz="609570">
              <a:lnSpc>
                <a:spcPts val="2800"/>
              </a:lnSpc>
              <a:spcAft>
                <a:spcPts val="800"/>
              </a:spcAft>
              <a:defRPr/>
            </a:pPr>
            <a:r>
              <a:rPr lang="en-US" sz="1600" b="1" dirty="0">
                <a:solidFill>
                  <a:srgbClr val="443D3E"/>
                </a:solidFill>
                <a:latin typeface="Arial"/>
              </a:rPr>
              <a:t>Exposure Management: Colleagues with Close Contact and/or High-Risk Exposure (</a:t>
            </a:r>
            <a:r>
              <a:rPr lang="en-US" sz="1600" b="1" u="sng" dirty="0">
                <a:solidFill>
                  <a:srgbClr val="443D3E"/>
                </a:solidFill>
                <a:latin typeface="Arial"/>
              </a:rPr>
              <a:t>ALL</a:t>
            </a:r>
            <a:r>
              <a:rPr lang="en-US" sz="1600" b="1" dirty="0">
                <a:solidFill>
                  <a:srgbClr val="443D3E"/>
                </a:solidFill>
                <a:latin typeface="Arial"/>
              </a:rPr>
              <a:t> STAFFING CONDITIONS) COLLEAGUE IS </a:t>
            </a:r>
            <a:r>
              <a:rPr lang="en-US" sz="1600" b="1" cap="all" dirty="0">
                <a:solidFill>
                  <a:srgbClr val="443D3E"/>
                </a:solidFill>
                <a:latin typeface="Arial"/>
              </a:rPr>
              <a:t>Immunocompromised** 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0939898-7201-4A1F-9D26-FA6F69113651}"/>
              </a:ext>
            </a:extLst>
          </p:cNvPr>
          <p:cNvGrpSpPr/>
          <p:nvPr/>
        </p:nvGrpSpPr>
        <p:grpSpPr>
          <a:xfrm>
            <a:off x="1866996" y="3184581"/>
            <a:ext cx="2881636" cy="1439449"/>
            <a:chOff x="1866996" y="3184581"/>
            <a:chExt cx="2881636" cy="1439449"/>
          </a:xfrm>
        </p:grpSpPr>
        <p:pic>
          <p:nvPicPr>
            <p:cNvPr id="12" name="Graphic 11" descr="Checkmark with solid fill">
              <a:extLst>
                <a:ext uri="{FF2B5EF4-FFF2-40B4-BE49-F238E27FC236}">
                  <a16:creationId xmlns:a16="http://schemas.microsoft.com/office/drawing/2014/main" id="{0482E879-4A17-41D2-9CF4-A512F1681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866997" y="3184582"/>
              <a:ext cx="483307" cy="483307"/>
            </a:xfrm>
            <a:prstGeom prst="rect">
              <a:avLst/>
            </a:prstGeom>
          </p:spPr>
        </p:pic>
        <p:pic>
          <p:nvPicPr>
            <p:cNvPr id="16" name="Graphic 15" descr="Checkmark with solid fill">
              <a:extLst>
                <a:ext uri="{FF2B5EF4-FFF2-40B4-BE49-F238E27FC236}">
                  <a16:creationId xmlns:a16="http://schemas.microsoft.com/office/drawing/2014/main" id="{DF00301D-B978-4D5E-97DF-13A3B97283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157533" y="3184581"/>
              <a:ext cx="483307" cy="483307"/>
            </a:xfrm>
            <a:prstGeom prst="rect">
              <a:avLst/>
            </a:prstGeom>
          </p:spPr>
        </p:pic>
        <p:pic>
          <p:nvPicPr>
            <p:cNvPr id="20" name="Graphic 19" descr="Checkmark with solid fill">
              <a:extLst>
                <a:ext uri="{FF2B5EF4-FFF2-40B4-BE49-F238E27FC236}">
                  <a16:creationId xmlns:a16="http://schemas.microsoft.com/office/drawing/2014/main" id="{F635272C-359E-4B19-962C-98861F0AF57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265325" y="4140722"/>
              <a:ext cx="483307" cy="483307"/>
            </a:xfrm>
            <a:prstGeom prst="rect">
              <a:avLst/>
            </a:prstGeom>
          </p:spPr>
        </p:pic>
        <p:pic>
          <p:nvPicPr>
            <p:cNvPr id="21" name="Graphic 20" descr="Checkmark with solid fill">
              <a:extLst>
                <a:ext uri="{FF2B5EF4-FFF2-40B4-BE49-F238E27FC236}">
                  <a16:creationId xmlns:a16="http://schemas.microsoft.com/office/drawing/2014/main" id="{B65A2106-50B3-4192-8014-4F2D2A098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866996" y="4140723"/>
              <a:ext cx="483307" cy="483307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A683839A-2D26-7901-FEC4-C7C76ED86BB6}"/>
              </a:ext>
            </a:extLst>
          </p:cNvPr>
          <p:cNvSpPr txBox="1"/>
          <p:nvPr/>
        </p:nvSpPr>
        <p:spPr>
          <a:xfrm>
            <a:off x="9533429" y="6279172"/>
            <a:ext cx="2291385" cy="340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100"/>
              </a:lnSpc>
              <a:spcAft>
                <a:spcPts val="600"/>
              </a:spcAft>
            </a:pPr>
            <a:r>
              <a:rPr lang="en-US" sz="1600" dirty="0">
                <a:solidFill>
                  <a:srgbClr val="443D3E"/>
                </a:solidFill>
              </a:rPr>
              <a:t>Effective June 1, 2023</a:t>
            </a:r>
          </a:p>
        </p:txBody>
      </p:sp>
    </p:spTree>
    <p:extLst>
      <p:ext uri="{BB962C8B-B14F-4D97-AF65-F5344CB8AC3E}">
        <p14:creationId xmlns:p14="http://schemas.microsoft.com/office/powerpoint/2010/main" val="97683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FCB3335-B214-4A45-AF34-746A325BE9E0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347204861"/>
              </p:ext>
            </p:extLst>
          </p:nvPr>
        </p:nvGraphicFramePr>
        <p:xfrm>
          <a:off x="75296" y="274957"/>
          <a:ext cx="12041408" cy="6248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2201">
                  <a:extLst>
                    <a:ext uri="{9D8B030D-6E8A-4147-A177-3AD203B41FA5}">
                      <a16:colId xmlns:a16="http://schemas.microsoft.com/office/drawing/2014/main" val="2424479860"/>
                    </a:ext>
                  </a:extLst>
                </a:gridCol>
                <a:gridCol w="777500">
                  <a:extLst>
                    <a:ext uri="{9D8B030D-6E8A-4147-A177-3AD203B41FA5}">
                      <a16:colId xmlns:a16="http://schemas.microsoft.com/office/drawing/2014/main" val="2398110091"/>
                    </a:ext>
                  </a:extLst>
                </a:gridCol>
                <a:gridCol w="893297">
                  <a:extLst>
                    <a:ext uri="{9D8B030D-6E8A-4147-A177-3AD203B41FA5}">
                      <a16:colId xmlns:a16="http://schemas.microsoft.com/office/drawing/2014/main" val="92524941"/>
                    </a:ext>
                  </a:extLst>
                </a:gridCol>
                <a:gridCol w="1175556">
                  <a:extLst>
                    <a:ext uri="{9D8B030D-6E8A-4147-A177-3AD203B41FA5}">
                      <a16:colId xmlns:a16="http://schemas.microsoft.com/office/drawing/2014/main" val="2459805995"/>
                    </a:ext>
                  </a:extLst>
                </a:gridCol>
                <a:gridCol w="1182448">
                  <a:extLst>
                    <a:ext uri="{9D8B030D-6E8A-4147-A177-3AD203B41FA5}">
                      <a16:colId xmlns:a16="http://schemas.microsoft.com/office/drawing/2014/main" val="3584878131"/>
                    </a:ext>
                  </a:extLst>
                </a:gridCol>
                <a:gridCol w="7210406">
                  <a:extLst>
                    <a:ext uri="{9D8B030D-6E8A-4147-A177-3AD203B41FA5}">
                      <a16:colId xmlns:a16="http://schemas.microsoft.com/office/drawing/2014/main" val="2094612975"/>
                    </a:ext>
                  </a:extLst>
                </a:gridCol>
              </a:tblGrid>
              <a:tr h="352211">
                <a:tc gridSpan="6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Managing Colleagues Who Test Positive or Meet Clinical Criteria for COVID-19 (CONVENTIONAL STAFFING)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COLLEAGUE NOT IMMUNOCOMPROMISED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85966"/>
                  </a:ext>
                </a:extLst>
              </a:tr>
              <a:tr h="670563"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Symptoms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No</a:t>
                      </a:r>
                    </a:p>
                    <a:p>
                      <a:pPr algn="ctr"/>
                      <a:r>
                        <a:rPr lang="en-US" sz="800" dirty="0"/>
                        <a:t>Symptoms</a:t>
                      </a:r>
                    </a:p>
                  </a:txBody>
                  <a:tcPr marL="0" marR="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Testing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 Strategy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/>
                        <a:t>(Colleague agrees  to testing) </a:t>
                      </a:r>
                      <a:endParaRPr lang="en-US" sz="8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No Testing Strategy, 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OR </a:t>
                      </a:r>
                      <a:r>
                        <a:rPr lang="en-US" sz="800" dirty="0"/>
                        <a:t>Refuses Any Required 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Test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Disease</a:t>
                      </a:r>
                    </a:p>
                    <a:p>
                      <a:pPr algn="ctr"/>
                      <a:r>
                        <a:rPr lang="en-US" sz="800" dirty="0"/>
                        <a:t>Severity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Actions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499281"/>
                  </a:ext>
                </a:extLst>
              </a:tr>
              <a:tr h="1544323"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Mild/</a:t>
                      </a:r>
                    </a:p>
                    <a:p>
                      <a:pPr algn="ctr"/>
                      <a:r>
                        <a:rPr lang="en-US" sz="900" b="1" dirty="0"/>
                        <a:t>Moderate</a:t>
                      </a:r>
                    </a:p>
                    <a:p>
                      <a:pPr algn="ctr"/>
                      <a:endParaRPr lang="en-US" sz="900" dirty="0"/>
                    </a:p>
                    <a:p>
                      <a:pPr algn="ctr"/>
                      <a:r>
                        <a:rPr lang="en-US" sz="900" dirty="0"/>
                        <a:t>(</a:t>
                      </a:r>
                      <a:r>
                        <a:rPr lang="en-US" sz="900" i="1" dirty="0"/>
                        <a:t>For definitions of Severity see NIH guidance </a:t>
                      </a:r>
                      <a:r>
                        <a:rPr lang="en-US" sz="900" dirty="0">
                          <a:hlinkClick r:id="rId2"/>
                        </a:rPr>
                        <a:t>COVID-19 Clinical Spectrum</a:t>
                      </a:r>
                      <a:r>
                        <a:rPr lang="en-US" sz="900" dirty="0"/>
                        <a:t>)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dirty="0"/>
                        <a:t>Order repeat test</a:t>
                      </a:r>
                      <a:r>
                        <a:rPr lang="en-US" sz="900" baseline="30000" dirty="0"/>
                        <a:t>1</a:t>
                      </a:r>
                      <a:r>
                        <a:rPr lang="en-US" sz="900" dirty="0"/>
                        <a:t> on Day 5-7</a:t>
                      </a:r>
                      <a:r>
                        <a:rPr lang="en-US" sz="900" baseline="30000" dirty="0"/>
                        <a:t>2</a:t>
                      </a:r>
                      <a:r>
                        <a:rPr lang="en-US" sz="900" dirty="0"/>
                        <a:t> after date of onset of symptoms or use date of initial test as an alternative if there is uncertainty about date of onset   </a:t>
                      </a:r>
                    </a:p>
                    <a:p>
                      <a:pPr marL="171450" marR="0" lvl="0" indent="-17145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/>
                        <a:t>If repeat test is </a:t>
                      </a:r>
                      <a:r>
                        <a:rPr lang="en-US" sz="900" b="1" dirty="0">
                          <a:solidFill>
                            <a:srgbClr val="00B050"/>
                          </a:solidFill>
                        </a:rPr>
                        <a:t>NEGATIVE</a:t>
                      </a:r>
                      <a:r>
                        <a:rPr lang="en-US" sz="900" dirty="0"/>
                        <a:t>: Return to Work (RTW) after at least 7 days since first positive test </a:t>
                      </a:r>
                      <a:r>
                        <a:rPr lang="en-US" sz="900" b="1" dirty="0"/>
                        <a:t>AND</a:t>
                      </a:r>
                      <a:r>
                        <a:rPr lang="en-US" sz="900" dirty="0"/>
                        <a:t> obtained within 48 hours prior to RTW </a:t>
                      </a:r>
                      <a:r>
                        <a:rPr lang="en-US" sz="900" b="1" dirty="0"/>
                        <a:t>AND</a:t>
                      </a:r>
                    </a:p>
                    <a:p>
                      <a:pPr marL="628661" lvl="1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US" sz="900" dirty="0"/>
                        <a:t>At least 24 hours have passed since last fever without the use of fever-reducing medications, </a:t>
                      </a:r>
                      <a:r>
                        <a:rPr lang="en-US" sz="900" b="1" dirty="0"/>
                        <a:t>AND</a:t>
                      </a:r>
                    </a:p>
                    <a:p>
                      <a:pPr marL="628661" lvl="1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US" sz="900" dirty="0"/>
                        <a:t>Symptoms (e.g., cough, shortness of breath) have improved.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If repeat test is </a:t>
                      </a:r>
                      <a:r>
                        <a:rPr lang="en-US" sz="900" b="1" dirty="0">
                          <a:solidFill>
                            <a:srgbClr val="FF0000"/>
                          </a:solidFill>
                        </a:rPr>
                        <a:t>POSITIVE</a:t>
                      </a:r>
                      <a:r>
                        <a:rPr lang="en-US" sz="900" dirty="0"/>
                        <a:t>: RTW after 10 days </a:t>
                      </a:r>
                      <a:r>
                        <a:rPr lang="en-US" sz="900" b="1" dirty="0"/>
                        <a:t>AND</a:t>
                      </a:r>
                      <a:r>
                        <a:rPr lang="en-US" sz="900" dirty="0"/>
                        <a:t> </a:t>
                      </a:r>
                    </a:p>
                    <a:p>
                      <a:pPr marL="628661" lvl="1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US" sz="900" dirty="0"/>
                        <a:t>At least 24 hours have passed since last fever without the use of fever-reducing medications, </a:t>
                      </a:r>
                      <a:r>
                        <a:rPr lang="en-US" sz="900" b="1" dirty="0"/>
                        <a:t>AND</a:t>
                      </a:r>
                    </a:p>
                    <a:p>
                      <a:pPr marL="628661" lvl="1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US" sz="900" dirty="0"/>
                        <a:t>Symptoms (e.g., cough, shortness of breath) have improved</a:t>
                      </a:r>
                    </a:p>
                  </a:txBody>
                  <a:tcPr marL="121920" marR="121920" marT="60961" marB="60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521565"/>
                  </a:ext>
                </a:extLst>
              </a:tr>
              <a:tr h="833123"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Severe/Critical </a:t>
                      </a:r>
                    </a:p>
                    <a:p>
                      <a:pPr algn="ctr"/>
                      <a:endParaRPr lang="en-US" sz="900" dirty="0"/>
                    </a:p>
                    <a:p>
                      <a:pPr algn="ctr"/>
                      <a:r>
                        <a:rPr lang="en-US" sz="900" i="1" dirty="0"/>
                        <a:t>(See link above for definition</a:t>
                      </a:r>
                      <a:r>
                        <a:rPr lang="en-US" sz="900" dirty="0"/>
                        <a:t>)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900" dirty="0"/>
                        <a:t>Return to Work after: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Resolution of fever without the use of fever-reducing medications, </a:t>
                      </a:r>
                      <a:r>
                        <a:rPr lang="en-US" sz="900" b="1" dirty="0"/>
                        <a:t>AND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Improvement in symptoms (e.g., cough, shortness of breath), </a:t>
                      </a:r>
                      <a:r>
                        <a:rPr lang="en-US" sz="900" b="1" dirty="0"/>
                        <a:t>AND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Results are NEGATIVE from </a:t>
                      </a:r>
                      <a:r>
                        <a:rPr lang="en-US" sz="900" b="1" dirty="0"/>
                        <a:t>at least two (2) </a:t>
                      </a:r>
                      <a:r>
                        <a:rPr lang="en-US" sz="900" dirty="0"/>
                        <a:t>consecutive respiratory specimens collected 48 hours apart (total of two negative specimens) tested using an antigen test or NAAT.</a:t>
                      </a:r>
                    </a:p>
                  </a:txBody>
                  <a:tcPr marL="121920" marR="121920" marT="60961" marB="60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540365"/>
                  </a:ext>
                </a:extLst>
              </a:tr>
              <a:tr h="833123"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Severe/Critical</a:t>
                      </a:r>
                    </a:p>
                    <a:p>
                      <a:pPr algn="ctr"/>
                      <a:endParaRPr lang="en-US" sz="900" i="1" dirty="0"/>
                    </a:p>
                    <a:p>
                      <a:pPr algn="ctr"/>
                      <a:r>
                        <a:rPr lang="en-US" sz="900" i="1" dirty="0"/>
                        <a:t>(See link above for definition)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900" dirty="0"/>
                        <a:t>Return to Work after at least 10 days and up to 20 days have passed since symptoms first appeared, </a:t>
                      </a:r>
                      <a:r>
                        <a:rPr lang="en-US" sz="900" b="1" dirty="0"/>
                        <a:t>AND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At least 24 hours have passed since last fever without the use of fever-reducing medications, </a:t>
                      </a:r>
                      <a:r>
                        <a:rPr lang="en-US" sz="900" b="1" dirty="0"/>
                        <a:t>AND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Symptoms (e.g., cough, shortness of breath) have improved.</a:t>
                      </a:r>
                    </a:p>
                  </a:txBody>
                  <a:tcPr marL="121920" marR="121920" marT="60961" marB="60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935685"/>
                  </a:ext>
                </a:extLst>
              </a:tr>
              <a:tr h="833123"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/>
                        <a:t>Asymptomatic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Order repeat test</a:t>
                      </a:r>
                      <a:r>
                        <a:rPr lang="en-US" sz="900" baseline="30000" dirty="0"/>
                        <a:t>1</a:t>
                      </a:r>
                      <a:r>
                        <a:rPr lang="en-US" sz="900" dirty="0"/>
                        <a:t> on Day 5-7</a:t>
                      </a:r>
                      <a:r>
                        <a:rPr lang="en-US" sz="900" baseline="30000" dirty="0"/>
                        <a:t>2</a:t>
                      </a:r>
                      <a:r>
                        <a:rPr lang="en-US" sz="900" dirty="0"/>
                        <a:t> after initial positive test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If repeat test is </a:t>
                      </a:r>
                      <a:r>
                        <a:rPr lang="en-US" sz="900" b="1" dirty="0">
                          <a:solidFill>
                            <a:srgbClr val="00B050"/>
                          </a:solidFill>
                        </a:rPr>
                        <a:t>NEGATIVE</a:t>
                      </a:r>
                      <a:r>
                        <a:rPr lang="en-US" sz="900" dirty="0"/>
                        <a:t>: Return to Work after at least 7 days since first positive test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If repeat test is </a:t>
                      </a:r>
                      <a:r>
                        <a:rPr lang="en-US" sz="900" b="1" dirty="0">
                          <a:solidFill>
                            <a:srgbClr val="FF0000"/>
                          </a:solidFill>
                        </a:rPr>
                        <a:t>POSITIVE</a:t>
                      </a:r>
                      <a:r>
                        <a:rPr lang="en-US" sz="900" dirty="0"/>
                        <a:t>- return to work following 10 days of initial positive test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900" dirty="0"/>
                    </a:p>
                  </a:txBody>
                  <a:tcPr marL="121920" marR="121920" marT="60961" marB="60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777401"/>
                  </a:ext>
                </a:extLst>
              </a:tr>
              <a:tr h="548643"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Asymptomatic</a:t>
                      </a:r>
                    </a:p>
                    <a:p>
                      <a:pPr algn="ctr"/>
                      <a:endParaRPr lang="en-US" sz="800" b="1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6095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/>
                        <a:t>Restrict from work for 10 days.  Return to work if colleague remains asymptomatic</a:t>
                      </a:r>
                    </a:p>
                    <a:p>
                      <a:endParaRPr lang="en-US" sz="900" dirty="0"/>
                    </a:p>
                  </a:txBody>
                  <a:tcPr marL="121920" marR="121920" marT="60961" marB="60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309936"/>
                  </a:ext>
                </a:extLst>
              </a:tr>
              <a:tr h="406403">
                <a:tc gridSpan="6">
                  <a:txBody>
                    <a:bodyPr/>
                    <a:lstStyle/>
                    <a:p>
                      <a:pPr algn="l"/>
                      <a:r>
                        <a:rPr lang="en-US" sz="900" baseline="30000" dirty="0"/>
                        <a:t>1</a:t>
                      </a:r>
                      <a:r>
                        <a:rPr lang="en-US" sz="900" dirty="0"/>
                        <a:t> </a:t>
                      </a:r>
                      <a:r>
                        <a:rPr lang="en-US" sz="900" b="1" dirty="0"/>
                        <a:t>If Antigen Test is Used</a:t>
                      </a:r>
                      <a:r>
                        <a:rPr lang="en-US" sz="900" dirty="0"/>
                        <a:t>: HCP should have a negative test obtained on Day 5 </a:t>
                      </a:r>
                      <a:r>
                        <a:rPr lang="en-US" sz="900" b="1" dirty="0"/>
                        <a:t>AND</a:t>
                      </a:r>
                      <a:r>
                        <a:rPr lang="en-US" sz="900" dirty="0"/>
                        <a:t> again 48 hours later.</a:t>
                      </a:r>
                    </a:p>
                    <a:p>
                      <a:pPr algn="l"/>
                      <a:r>
                        <a:rPr lang="en-US" sz="900" baseline="30000" dirty="0"/>
                        <a:t>2</a:t>
                      </a:r>
                      <a:r>
                        <a:rPr lang="en-US" sz="900" dirty="0"/>
                        <a:t> Day 0 = Day of onset or initial positive test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700" dirty="0"/>
                    </a:p>
                  </a:txBody>
                  <a:tcPr marT="45721" marB="4572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795240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29722395-D11B-4C14-8987-B357457C93C4}"/>
              </a:ext>
            </a:extLst>
          </p:cNvPr>
          <p:cNvGrpSpPr/>
          <p:nvPr/>
        </p:nvGrpSpPr>
        <p:grpSpPr>
          <a:xfrm>
            <a:off x="323398" y="2104035"/>
            <a:ext cx="2953709" cy="3899287"/>
            <a:chOff x="331787" y="1751698"/>
            <a:chExt cx="2953709" cy="3899287"/>
          </a:xfrm>
        </p:grpSpPr>
        <p:pic>
          <p:nvPicPr>
            <p:cNvPr id="10" name="Graphic 9" descr="Checkmark with solid fill">
              <a:extLst>
                <a:ext uri="{FF2B5EF4-FFF2-40B4-BE49-F238E27FC236}">
                  <a16:creationId xmlns:a16="http://schemas.microsoft.com/office/drawing/2014/main" id="{C484475B-37AD-4031-ACF3-BBC0DE35B7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884033" y="1751698"/>
              <a:ext cx="351024" cy="351024"/>
            </a:xfrm>
            <a:prstGeom prst="rect">
              <a:avLst/>
            </a:prstGeom>
          </p:spPr>
        </p:pic>
        <p:pic>
          <p:nvPicPr>
            <p:cNvPr id="11" name="Graphic 10" descr="Checkmark with solid fill">
              <a:extLst>
                <a:ext uri="{FF2B5EF4-FFF2-40B4-BE49-F238E27FC236}">
                  <a16:creationId xmlns:a16="http://schemas.microsoft.com/office/drawing/2014/main" id="{EFE08693-BCCC-45F5-AF9B-32D89775AF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1787" y="1751698"/>
              <a:ext cx="351024" cy="351024"/>
            </a:xfrm>
            <a:prstGeom prst="rect">
              <a:avLst/>
            </a:prstGeom>
          </p:spPr>
        </p:pic>
        <p:pic>
          <p:nvPicPr>
            <p:cNvPr id="12" name="Graphic 11" descr="Checkmark with solid fill">
              <a:extLst>
                <a:ext uri="{FF2B5EF4-FFF2-40B4-BE49-F238E27FC236}">
                  <a16:creationId xmlns:a16="http://schemas.microsoft.com/office/drawing/2014/main" id="{6F79EAC6-295E-46A7-A7E5-A52ECED35A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1787" y="2888753"/>
              <a:ext cx="351024" cy="351024"/>
            </a:xfrm>
            <a:prstGeom prst="rect">
              <a:avLst/>
            </a:prstGeom>
          </p:spPr>
        </p:pic>
        <p:pic>
          <p:nvPicPr>
            <p:cNvPr id="14" name="Graphic 13" descr="Checkmark with solid fill">
              <a:extLst>
                <a:ext uri="{FF2B5EF4-FFF2-40B4-BE49-F238E27FC236}">
                  <a16:creationId xmlns:a16="http://schemas.microsoft.com/office/drawing/2014/main" id="{DA9525B4-4AB5-431B-B5D5-66718D66C0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884033" y="2888753"/>
              <a:ext cx="351024" cy="351024"/>
            </a:xfrm>
            <a:prstGeom prst="rect">
              <a:avLst/>
            </a:prstGeom>
          </p:spPr>
        </p:pic>
        <p:pic>
          <p:nvPicPr>
            <p:cNvPr id="15" name="Graphic 14" descr="Checkmark with solid fill">
              <a:extLst>
                <a:ext uri="{FF2B5EF4-FFF2-40B4-BE49-F238E27FC236}">
                  <a16:creationId xmlns:a16="http://schemas.microsoft.com/office/drawing/2014/main" id="{331D15B8-B7CC-48E4-AAA7-9848D38D0A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1787" y="3747916"/>
              <a:ext cx="351024" cy="351024"/>
            </a:xfrm>
            <a:prstGeom prst="rect">
              <a:avLst/>
            </a:prstGeom>
          </p:spPr>
        </p:pic>
        <p:pic>
          <p:nvPicPr>
            <p:cNvPr id="17" name="Graphic 16" descr="Checkmark with solid fill">
              <a:extLst>
                <a:ext uri="{FF2B5EF4-FFF2-40B4-BE49-F238E27FC236}">
                  <a16:creationId xmlns:a16="http://schemas.microsoft.com/office/drawing/2014/main" id="{8296E68D-F8EE-41FC-ACFE-21325D64B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934472" y="3747916"/>
              <a:ext cx="351024" cy="351024"/>
            </a:xfrm>
            <a:prstGeom prst="rect">
              <a:avLst/>
            </a:prstGeom>
          </p:spPr>
        </p:pic>
        <p:pic>
          <p:nvPicPr>
            <p:cNvPr id="21" name="Graphic 20" descr="Checkmark with solid fill">
              <a:extLst>
                <a:ext uri="{FF2B5EF4-FFF2-40B4-BE49-F238E27FC236}">
                  <a16:creationId xmlns:a16="http://schemas.microsoft.com/office/drawing/2014/main" id="{EBC7E0E1-CF97-482C-BEED-27BBB71904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49840" y="4622121"/>
              <a:ext cx="351024" cy="351024"/>
            </a:xfrm>
            <a:prstGeom prst="rect">
              <a:avLst/>
            </a:prstGeom>
          </p:spPr>
        </p:pic>
        <p:pic>
          <p:nvPicPr>
            <p:cNvPr id="23" name="Graphic 22" descr="Checkmark with solid fill">
              <a:extLst>
                <a:ext uri="{FF2B5EF4-FFF2-40B4-BE49-F238E27FC236}">
                  <a16:creationId xmlns:a16="http://schemas.microsoft.com/office/drawing/2014/main" id="{C9A610F2-343E-47E6-9569-F39FDC7ABD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884033" y="4622121"/>
              <a:ext cx="351024" cy="351024"/>
            </a:xfrm>
            <a:prstGeom prst="rect">
              <a:avLst/>
            </a:prstGeom>
          </p:spPr>
        </p:pic>
        <p:pic>
          <p:nvPicPr>
            <p:cNvPr id="24" name="Graphic 23" descr="Checkmark with solid fill">
              <a:extLst>
                <a:ext uri="{FF2B5EF4-FFF2-40B4-BE49-F238E27FC236}">
                  <a16:creationId xmlns:a16="http://schemas.microsoft.com/office/drawing/2014/main" id="{4C9F4835-AEB7-48C5-8EB4-A8E867D904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49840" y="5299961"/>
              <a:ext cx="351024" cy="351024"/>
            </a:xfrm>
            <a:prstGeom prst="rect">
              <a:avLst/>
            </a:prstGeom>
          </p:spPr>
        </p:pic>
        <p:pic>
          <p:nvPicPr>
            <p:cNvPr id="26" name="Graphic 25" descr="Checkmark with solid fill">
              <a:extLst>
                <a:ext uri="{FF2B5EF4-FFF2-40B4-BE49-F238E27FC236}">
                  <a16:creationId xmlns:a16="http://schemas.microsoft.com/office/drawing/2014/main" id="{E1F25E92-949B-4D99-9274-22CB277978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934472" y="5299961"/>
              <a:ext cx="351024" cy="351024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48FEBAAC-B124-6C6B-3FAF-EEA3B4E57697}"/>
              </a:ext>
            </a:extLst>
          </p:cNvPr>
          <p:cNvSpPr txBox="1"/>
          <p:nvPr/>
        </p:nvSpPr>
        <p:spPr>
          <a:xfrm>
            <a:off x="9825319" y="6517009"/>
            <a:ext cx="2291385" cy="340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100"/>
              </a:lnSpc>
              <a:spcAft>
                <a:spcPts val="600"/>
              </a:spcAft>
            </a:pPr>
            <a:r>
              <a:rPr lang="en-US" sz="1600" dirty="0">
                <a:solidFill>
                  <a:srgbClr val="443D3E"/>
                </a:solidFill>
              </a:rPr>
              <a:t>Effective June 1, 2023</a:t>
            </a:r>
          </a:p>
        </p:txBody>
      </p:sp>
    </p:spTree>
    <p:extLst>
      <p:ext uri="{BB962C8B-B14F-4D97-AF65-F5344CB8AC3E}">
        <p14:creationId xmlns:p14="http://schemas.microsoft.com/office/powerpoint/2010/main" val="1435082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FCB3335-B214-4A45-AF34-746A325BE9E0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593284053"/>
              </p:ext>
            </p:extLst>
          </p:nvPr>
        </p:nvGraphicFramePr>
        <p:xfrm>
          <a:off x="117241" y="256070"/>
          <a:ext cx="11957518" cy="53136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2201">
                  <a:extLst>
                    <a:ext uri="{9D8B030D-6E8A-4147-A177-3AD203B41FA5}">
                      <a16:colId xmlns:a16="http://schemas.microsoft.com/office/drawing/2014/main" val="2424479860"/>
                    </a:ext>
                  </a:extLst>
                </a:gridCol>
                <a:gridCol w="777500">
                  <a:extLst>
                    <a:ext uri="{9D8B030D-6E8A-4147-A177-3AD203B41FA5}">
                      <a16:colId xmlns:a16="http://schemas.microsoft.com/office/drawing/2014/main" val="2398110091"/>
                    </a:ext>
                  </a:extLst>
                </a:gridCol>
                <a:gridCol w="893297">
                  <a:extLst>
                    <a:ext uri="{9D8B030D-6E8A-4147-A177-3AD203B41FA5}">
                      <a16:colId xmlns:a16="http://schemas.microsoft.com/office/drawing/2014/main" val="92524941"/>
                    </a:ext>
                  </a:extLst>
                </a:gridCol>
                <a:gridCol w="1175556">
                  <a:extLst>
                    <a:ext uri="{9D8B030D-6E8A-4147-A177-3AD203B41FA5}">
                      <a16:colId xmlns:a16="http://schemas.microsoft.com/office/drawing/2014/main" val="2459805995"/>
                    </a:ext>
                  </a:extLst>
                </a:gridCol>
                <a:gridCol w="1182448">
                  <a:extLst>
                    <a:ext uri="{9D8B030D-6E8A-4147-A177-3AD203B41FA5}">
                      <a16:colId xmlns:a16="http://schemas.microsoft.com/office/drawing/2014/main" val="3584878131"/>
                    </a:ext>
                  </a:extLst>
                </a:gridCol>
                <a:gridCol w="7126516">
                  <a:extLst>
                    <a:ext uri="{9D8B030D-6E8A-4147-A177-3AD203B41FA5}">
                      <a16:colId xmlns:a16="http://schemas.microsoft.com/office/drawing/2014/main" val="2094612975"/>
                    </a:ext>
                  </a:extLst>
                </a:gridCol>
              </a:tblGrid>
              <a:tr h="352211">
                <a:tc gridSpan="6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Managing Colleagues Who Test Positive or Meet Clinical Criteria for COVID-19 (CONVENTIONAL STAFFING)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COLLEAGUE IS IMMUNOCOMPROMISED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85966"/>
                  </a:ext>
                </a:extLst>
              </a:tr>
              <a:tr h="670563"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Symptoms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No</a:t>
                      </a:r>
                    </a:p>
                    <a:p>
                      <a:pPr algn="ctr"/>
                      <a:r>
                        <a:rPr lang="en-US" sz="800" dirty="0"/>
                        <a:t>Symptoms</a:t>
                      </a:r>
                    </a:p>
                  </a:txBody>
                  <a:tcPr marL="0" marR="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Testing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 Strategy</a:t>
                      </a:r>
                      <a:r>
                        <a:rPr lang="en-US" sz="800" baseline="30000" dirty="0"/>
                        <a:t>1</a:t>
                      </a:r>
                      <a:endParaRPr lang="en-US" sz="800" dirty="0"/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/>
                        <a:t>(Colleague agrees  to testing) </a:t>
                      </a:r>
                      <a:endParaRPr lang="en-US" sz="8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No Testing Strategy, 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OR </a:t>
                      </a:r>
                      <a:r>
                        <a:rPr lang="en-US" sz="800" dirty="0"/>
                        <a:t>Refuses Any Required 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Test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Disease</a:t>
                      </a:r>
                    </a:p>
                    <a:p>
                      <a:pPr algn="ctr"/>
                      <a:r>
                        <a:rPr lang="en-US" sz="800" dirty="0"/>
                        <a:t>Severity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Actions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499281"/>
                  </a:ext>
                </a:extLst>
              </a:tr>
              <a:tr h="833123"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ANY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Return to Work after: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Beginning day 10 after onset of symptoms</a:t>
                      </a:r>
                      <a:r>
                        <a:rPr lang="en-US" sz="1400" baseline="30000" dirty="0"/>
                        <a:t>2</a:t>
                      </a:r>
                      <a:r>
                        <a:rPr lang="en-US" sz="1400" dirty="0"/>
                        <a:t> (may be longer because of underlying immunocompromised condition) AND</a:t>
                      </a:r>
                    </a:p>
                    <a:p>
                      <a:pPr marL="781049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Resolution of fever without the use of fever-reducing medications, </a:t>
                      </a:r>
                      <a:r>
                        <a:rPr lang="en-US" sz="1400" b="1" dirty="0"/>
                        <a:t>AND</a:t>
                      </a:r>
                    </a:p>
                    <a:p>
                      <a:pPr marL="781049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Improvement in symptoms (e.g., cough, shortness of breath), </a:t>
                      </a:r>
                      <a:r>
                        <a:rPr lang="en-US" sz="1400" b="1" dirty="0"/>
                        <a:t>AND</a:t>
                      </a:r>
                    </a:p>
                    <a:p>
                      <a:pPr marL="781049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Results are NEGATIVE from </a:t>
                      </a:r>
                      <a:r>
                        <a:rPr lang="en-US" sz="1400" b="1" dirty="0"/>
                        <a:t>at least two (2) </a:t>
                      </a:r>
                      <a:r>
                        <a:rPr lang="en-US" sz="1400" dirty="0"/>
                        <a:t>consecutive respiratory specimens collected 48 hours apart (total of two negative specimens) tested using an antigen test or NAAT.</a:t>
                      </a:r>
                    </a:p>
                  </a:txBody>
                  <a:tcPr marL="121920" marR="121920" marT="60961" marB="60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777401"/>
                  </a:ext>
                </a:extLst>
              </a:tr>
              <a:tr h="548643"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Asymptomatic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6095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Use of a test-based strategy (see row above) and consultation with an infectious disease specialist or other expert and an Employee / occupational health specialist is recommended to determine when these HCP may return to work.</a:t>
                      </a:r>
                    </a:p>
                    <a:p>
                      <a:pPr marL="171450" marR="0" lvl="0" indent="-171450" algn="l" defTabSz="6095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At a minimum return to work will need to be 10 days after initial positive test AND: </a:t>
                      </a:r>
                    </a:p>
                    <a:p>
                      <a:pPr marL="781049" marR="0" lvl="1" indent="-171450" algn="l" defTabSz="6095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after results are negative from at least two consecutive respiratory specimens collected 48 hours apart (total of two negative specimens) tested using an antigen test or NAAT.</a:t>
                      </a:r>
                    </a:p>
                    <a:p>
                      <a:endParaRPr lang="en-US" sz="1400" dirty="0"/>
                    </a:p>
                  </a:txBody>
                  <a:tcPr marL="121920" marR="121920" marT="60961" marB="60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309936"/>
                  </a:ext>
                </a:extLst>
              </a:tr>
              <a:tr h="406403">
                <a:tc gridSpan="6">
                  <a:txBody>
                    <a:bodyPr/>
                    <a:lstStyle/>
                    <a:p>
                      <a:pPr algn="l"/>
                      <a:r>
                        <a:rPr lang="en-US" sz="900" baseline="30000" dirty="0"/>
                        <a:t>1</a:t>
                      </a:r>
                      <a:r>
                        <a:rPr lang="en-US" sz="900" dirty="0"/>
                        <a:t> </a:t>
                      </a:r>
                      <a:r>
                        <a:rPr lang="en-US" sz="900" b="1" dirty="0"/>
                        <a:t>If Antigen Test is Used</a:t>
                      </a:r>
                      <a:r>
                        <a:rPr lang="en-US" sz="900" dirty="0"/>
                        <a:t>: HCP should have a negative test obtained on Day 5 </a:t>
                      </a:r>
                      <a:r>
                        <a:rPr lang="en-US" sz="900" b="1" dirty="0"/>
                        <a:t>AND</a:t>
                      </a:r>
                      <a:r>
                        <a:rPr lang="en-US" sz="900" dirty="0"/>
                        <a:t> again 48 hours later.</a:t>
                      </a:r>
                    </a:p>
                    <a:p>
                      <a:pPr algn="l"/>
                      <a:r>
                        <a:rPr lang="en-US" sz="900" baseline="30000" dirty="0"/>
                        <a:t>2</a:t>
                      </a:r>
                      <a:r>
                        <a:rPr lang="en-US" sz="900" dirty="0"/>
                        <a:t> Day 0 = Day of onset or initial positive test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700" dirty="0"/>
                    </a:p>
                  </a:txBody>
                  <a:tcPr marT="45721" marB="4572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795240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EE440FD1-2348-4398-9844-50AF4D7B3CF4}"/>
              </a:ext>
            </a:extLst>
          </p:cNvPr>
          <p:cNvGrpSpPr/>
          <p:nvPr/>
        </p:nvGrpSpPr>
        <p:grpSpPr>
          <a:xfrm>
            <a:off x="415678" y="2126019"/>
            <a:ext cx="2978873" cy="1810509"/>
            <a:chOff x="349625" y="3734924"/>
            <a:chExt cx="2234156" cy="1357881"/>
          </a:xfrm>
        </p:grpSpPr>
        <p:pic>
          <p:nvPicPr>
            <p:cNvPr id="18" name="Graphic 17" descr="Checkmark with solid fill">
              <a:extLst>
                <a:ext uri="{FF2B5EF4-FFF2-40B4-BE49-F238E27FC236}">
                  <a16:creationId xmlns:a16="http://schemas.microsoft.com/office/drawing/2014/main" id="{EA18BA68-5406-4B97-BCCA-6EC256E3B6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9625" y="3734924"/>
              <a:ext cx="263268" cy="263268"/>
            </a:xfrm>
            <a:prstGeom prst="rect">
              <a:avLst/>
            </a:prstGeom>
          </p:spPr>
        </p:pic>
        <p:pic>
          <p:nvPicPr>
            <p:cNvPr id="20" name="Graphic 19" descr="Checkmark with solid fill">
              <a:extLst>
                <a:ext uri="{FF2B5EF4-FFF2-40B4-BE49-F238E27FC236}">
                  <a16:creationId xmlns:a16="http://schemas.microsoft.com/office/drawing/2014/main" id="{8D464E9F-E7EB-48E4-9E99-D6E1F45CDF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34046" y="3734924"/>
              <a:ext cx="263268" cy="263268"/>
            </a:xfrm>
            <a:prstGeom prst="rect">
              <a:avLst/>
            </a:prstGeom>
          </p:spPr>
        </p:pic>
        <p:pic>
          <p:nvPicPr>
            <p:cNvPr id="27" name="Graphic 26" descr="Checkmark with solid fill">
              <a:extLst>
                <a:ext uri="{FF2B5EF4-FFF2-40B4-BE49-F238E27FC236}">
                  <a16:creationId xmlns:a16="http://schemas.microsoft.com/office/drawing/2014/main" id="{B5FC6813-35CC-4D3C-8DBD-F4D50D5DC2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98331" y="4829537"/>
              <a:ext cx="263268" cy="263268"/>
            </a:xfrm>
            <a:prstGeom prst="rect">
              <a:avLst/>
            </a:prstGeom>
          </p:spPr>
        </p:pic>
        <p:pic>
          <p:nvPicPr>
            <p:cNvPr id="29" name="Graphic 28" descr="Checkmark with solid fill">
              <a:extLst>
                <a:ext uri="{FF2B5EF4-FFF2-40B4-BE49-F238E27FC236}">
                  <a16:creationId xmlns:a16="http://schemas.microsoft.com/office/drawing/2014/main" id="{D070F151-D78E-450D-8E73-1DEF0A3185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320513" y="4829537"/>
              <a:ext cx="263268" cy="263268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7941E05-3833-096A-27B8-5D041A25B223}"/>
              </a:ext>
            </a:extLst>
          </p:cNvPr>
          <p:cNvSpPr txBox="1"/>
          <p:nvPr/>
        </p:nvSpPr>
        <p:spPr>
          <a:xfrm>
            <a:off x="9658904" y="6451059"/>
            <a:ext cx="2291385" cy="340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100"/>
              </a:lnSpc>
              <a:spcAft>
                <a:spcPts val="600"/>
              </a:spcAft>
            </a:pPr>
            <a:r>
              <a:rPr lang="en-US" sz="1600" dirty="0">
                <a:solidFill>
                  <a:srgbClr val="443D3E"/>
                </a:solidFill>
              </a:rPr>
              <a:t>Effective June 1, 2023</a:t>
            </a:r>
          </a:p>
        </p:txBody>
      </p:sp>
    </p:spTree>
    <p:extLst>
      <p:ext uri="{BB962C8B-B14F-4D97-AF65-F5344CB8AC3E}">
        <p14:creationId xmlns:p14="http://schemas.microsoft.com/office/powerpoint/2010/main" val="3980748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7">
            <a:extLst>
              <a:ext uri="{FF2B5EF4-FFF2-40B4-BE49-F238E27FC236}">
                <a16:creationId xmlns:a16="http://schemas.microsoft.com/office/drawing/2014/main" id="{875D6703-FC2C-42F4-82B9-9A7C7B21BC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9936489"/>
              </p:ext>
            </p:extLst>
          </p:nvPr>
        </p:nvGraphicFramePr>
        <p:xfrm>
          <a:off x="147796" y="4793795"/>
          <a:ext cx="11861395" cy="1598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2201">
                  <a:extLst>
                    <a:ext uri="{9D8B030D-6E8A-4147-A177-3AD203B41FA5}">
                      <a16:colId xmlns:a16="http://schemas.microsoft.com/office/drawing/2014/main" val="2424479860"/>
                    </a:ext>
                  </a:extLst>
                </a:gridCol>
                <a:gridCol w="777500">
                  <a:extLst>
                    <a:ext uri="{9D8B030D-6E8A-4147-A177-3AD203B41FA5}">
                      <a16:colId xmlns:a16="http://schemas.microsoft.com/office/drawing/2014/main" val="2398110091"/>
                    </a:ext>
                  </a:extLst>
                </a:gridCol>
                <a:gridCol w="1010694">
                  <a:extLst>
                    <a:ext uri="{9D8B030D-6E8A-4147-A177-3AD203B41FA5}">
                      <a16:colId xmlns:a16="http://schemas.microsoft.com/office/drawing/2014/main" val="92524941"/>
                    </a:ext>
                  </a:extLst>
                </a:gridCol>
                <a:gridCol w="1058159">
                  <a:extLst>
                    <a:ext uri="{9D8B030D-6E8A-4147-A177-3AD203B41FA5}">
                      <a16:colId xmlns:a16="http://schemas.microsoft.com/office/drawing/2014/main" val="2459805995"/>
                    </a:ext>
                  </a:extLst>
                </a:gridCol>
                <a:gridCol w="1182448">
                  <a:extLst>
                    <a:ext uri="{9D8B030D-6E8A-4147-A177-3AD203B41FA5}">
                      <a16:colId xmlns:a16="http://schemas.microsoft.com/office/drawing/2014/main" val="3584878131"/>
                    </a:ext>
                  </a:extLst>
                </a:gridCol>
                <a:gridCol w="7030393">
                  <a:extLst>
                    <a:ext uri="{9D8B030D-6E8A-4147-A177-3AD203B41FA5}">
                      <a16:colId xmlns:a16="http://schemas.microsoft.com/office/drawing/2014/main" val="2094612975"/>
                    </a:ext>
                  </a:extLst>
                </a:gridCol>
              </a:tblGrid>
              <a:tr h="352211">
                <a:tc gridSpan="6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Managing Colleagues Who Test Positive or Meet Clinical Criteria for COVID-19 (CONTINGENCY STAFFING)- Colleague is Immunocompromised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85966"/>
                  </a:ext>
                </a:extLst>
              </a:tr>
              <a:tr h="670563"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Symptoms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No</a:t>
                      </a:r>
                    </a:p>
                    <a:p>
                      <a:pPr algn="ctr"/>
                      <a:r>
                        <a:rPr lang="en-US" sz="800" dirty="0"/>
                        <a:t>Symptoms</a:t>
                      </a:r>
                    </a:p>
                  </a:txBody>
                  <a:tcPr marL="0" marR="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Testing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 Strategy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/>
                        <a:t>(Colleague agrees  to testing) </a:t>
                      </a:r>
                      <a:endParaRPr lang="en-US" sz="8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No Testing Strategy, 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OR </a:t>
                      </a:r>
                      <a:r>
                        <a:rPr lang="en-US" sz="800" dirty="0"/>
                        <a:t>Refuses Any Required 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Test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Disease</a:t>
                      </a:r>
                    </a:p>
                    <a:p>
                      <a:pPr algn="ctr"/>
                      <a:r>
                        <a:rPr lang="en-US" sz="800" dirty="0"/>
                        <a:t>Severity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Actions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499281"/>
                  </a:ext>
                </a:extLst>
              </a:tr>
              <a:tr h="514351">
                <a:tc gridSpan="2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Any 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Not permitted to work. Follow actions for conventional staffing condition</a:t>
                      </a:r>
                      <a:endParaRPr lang="en-US" sz="900" dirty="0"/>
                    </a:p>
                  </a:txBody>
                  <a:tcPr marL="121920" marR="121920" marT="60961" marB="60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777401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FCB3335-B214-4A45-AF34-746A325BE9E0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801307507"/>
              </p:ext>
            </p:extLst>
          </p:nvPr>
        </p:nvGraphicFramePr>
        <p:xfrm>
          <a:off x="147796" y="399001"/>
          <a:ext cx="11882017" cy="41926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2201">
                  <a:extLst>
                    <a:ext uri="{9D8B030D-6E8A-4147-A177-3AD203B41FA5}">
                      <a16:colId xmlns:a16="http://schemas.microsoft.com/office/drawing/2014/main" val="2424479860"/>
                    </a:ext>
                  </a:extLst>
                </a:gridCol>
                <a:gridCol w="777500">
                  <a:extLst>
                    <a:ext uri="{9D8B030D-6E8A-4147-A177-3AD203B41FA5}">
                      <a16:colId xmlns:a16="http://schemas.microsoft.com/office/drawing/2014/main" val="2398110091"/>
                    </a:ext>
                  </a:extLst>
                </a:gridCol>
                <a:gridCol w="1023393">
                  <a:extLst>
                    <a:ext uri="{9D8B030D-6E8A-4147-A177-3AD203B41FA5}">
                      <a16:colId xmlns:a16="http://schemas.microsoft.com/office/drawing/2014/main" val="92524941"/>
                    </a:ext>
                  </a:extLst>
                </a:gridCol>
                <a:gridCol w="1045460">
                  <a:extLst>
                    <a:ext uri="{9D8B030D-6E8A-4147-A177-3AD203B41FA5}">
                      <a16:colId xmlns:a16="http://schemas.microsoft.com/office/drawing/2014/main" val="2459805995"/>
                    </a:ext>
                  </a:extLst>
                </a:gridCol>
                <a:gridCol w="1182448">
                  <a:extLst>
                    <a:ext uri="{9D8B030D-6E8A-4147-A177-3AD203B41FA5}">
                      <a16:colId xmlns:a16="http://schemas.microsoft.com/office/drawing/2014/main" val="3584878131"/>
                    </a:ext>
                  </a:extLst>
                </a:gridCol>
                <a:gridCol w="7051015">
                  <a:extLst>
                    <a:ext uri="{9D8B030D-6E8A-4147-A177-3AD203B41FA5}">
                      <a16:colId xmlns:a16="http://schemas.microsoft.com/office/drawing/2014/main" val="2094612975"/>
                    </a:ext>
                  </a:extLst>
                </a:gridCol>
              </a:tblGrid>
              <a:tr h="352211">
                <a:tc gridSpan="6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Managing Colleagues Who Test Positive or Meet Clinical Criteria for COVID-19 (CONTINGENCY STAFFING)- Colleague NOT Immunocompromised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85966"/>
                  </a:ext>
                </a:extLst>
              </a:tr>
              <a:tr h="670563"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Symptoms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No</a:t>
                      </a:r>
                    </a:p>
                    <a:p>
                      <a:pPr algn="ctr"/>
                      <a:r>
                        <a:rPr lang="en-US" sz="800" dirty="0"/>
                        <a:t>Symptoms</a:t>
                      </a:r>
                    </a:p>
                  </a:txBody>
                  <a:tcPr marL="0" marR="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Testing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 Strategy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/>
                        <a:t>(Colleague agrees  to testing) </a:t>
                      </a:r>
                      <a:endParaRPr lang="en-US" sz="8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No Testing Strategy, 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OR </a:t>
                      </a:r>
                      <a:r>
                        <a:rPr lang="en-US" sz="800" dirty="0"/>
                        <a:t>Refuses Any Required 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Test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Disease</a:t>
                      </a:r>
                    </a:p>
                    <a:p>
                      <a:pPr algn="ctr"/>
                      <a:r>
                        <a:rPr lang="en-US" sz="800" dirty="0"/>
                        <a:t>Severity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Actions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499281"/>
                  </a:ext>
                </a:extLst>
              </a:tr>
              <a:tr h="1259843"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Mild / Moderate 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dirty="0"/>
                        <a:t>Permitted to work after:</a:t>
                      </a:r>
                    </a:p>
                    <a:p>
                      <a:pPr marL="171450" marR="0" lvl="0" indent="-17145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/>
                        <a:t>At least 5 days have passed since symptoms first appeared (day 0), </a:t>
                      </a:r>
                      <a:r>
                        <a:rPr lang="en-US" sz="1100" b="1" dirty="0"/>
                        <a:t>and</a:t>
                      </a:r>
                    </a:p>
                    <a:p>
                      <a:pPr marL="171450" marR="0" lvl="0" indent="-17145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/>
                        <a:t>At least 24 hours have passed since last fever without the use of fever-reducing medications, </a:t>
                      </a:r>
                      <a:r>
                        <a:rPr lang="en-US" sz="1100" b="1" dirty="0"/>
                        <a:t>and</a:t>
                      </a:r>
                    </a:p>
                    <a:p>
                      <a:pPr marL="171450" marR="0" lvl="0" indent="-17145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/>
                        <a:t>Symptoms (e.g., cough, shortness of breath) have improved.</a:t>
                      </a:r>
                    </a:p>
                    <a:p>
                      <a:pPr marL="0" marR="0" lvl="0" indent="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dirty="0"/>
                        <a:t>Consider assigning only to PUI or in isolation for SARS-CoV-2 infection. Avoid, assign to moderate/severe immunocompromised.</a:t>
                      </a:r>
                    </a:p>
                    <a:p>
                      <a:pPr marL="0" marR="0" lvl="0" indent="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dirty="0">
                          <a:highlight>
                            <a:srgbClr val="FFFF00"/>
                          </a:highlight>
                        </a:rPr>
                        <a:t>Colleague is to wear well-fitting facemask at all times for source control while working during days 6-10 after onset, even when they are in non-patient care areas such as breakrooms, except to eat or drink.</a:t>
                      </a:r>
                    </a:p>
                  </a:txBody>
                  <a:tcPr marL="121920" marR="121920" marT="60961" marB="60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521565"/>
                  </a:ext>
                </a:extLst>
              </a:tr>
              <a:tr h="853443"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/>
                        <a:t>Permitted to work after: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At least 5 days have passed since first positive viral test (day 0).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/>
                        <a:t>Consider assigning only to PUI or in isolation for SARS-CoV-2 infection. Avoid, assign to moderate/severe immunocompromised.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highlight>
                            <a:srgbClr val="FFFF00"/>
                          </a:highlight>
                        </a:rPr>
                        <a:t>Colleague is to wear well-fitting facemask at all times for source control while working during days 6-10 after onset, even when they are in non-patient care areas such as breakrooms, except to eat or drink.</a:t>
                      </a:r>
                    </a:p>
                  </a:txBody>
                  <a:tcPr marL="121920" marR="121920" marT="60961" marB="60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540365"/>
                  </a:ext>
                </a:extLst>
              </a:tr>
              <a:tr h="427903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99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Severe / Critical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Not permitted to work. Follow actions for conventional staffing condition</a:t>
                      </a:r>
                    </a:p>
                  </a:txBody>
                  <a:tcPr marL="121920" marR="121920" marT="60961" marB="60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935685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9F5214CF-68E2-4724-8616-B4490EF4B320}"/>
              </a:ext>
            </a:extLst>
          </p:cNvPr>
          <p:cNvGrpSpPr/>
          <p:nvPr/>
        </p:nvGrpSpPr>
        <p:grpSpPr>
          <a:xfrm>
            <a:off x="801280" y="5946365"/>
            <a:ext cx="2130673" cy="362377"/>
            <a:chOff x="717390" y="5525441"/>
            <a:chExt cx="2130673" cy="362377"/>
          </a:xfrm>
        </p:grpSpPr>
        <p:pic>
          <p:nvPicPr>
            <p:cNvPr id="13" name="Graphic 12" descr="Checkmark with solid fill">
              <a:extLst>
                <a:ext uri="{FF2B5EF4-FFF2-40B4-BE49-F238E27FC236}">
                  <a16:creationId xmlns:a16="http://schemas.microsoft.com/office/drawing/2014/main" id="{9F96FE42-F3BC-42FA-A247-E22F20329A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497039" y="5525441"/>
              <a:ext cx="351024" cy="351024"/>
            </a:xfrm>
            <a:prstGeom prst="rect">
              <a:avLst/>
            </a:prstGeom>
          </p:spPr>
        </p:pic>
        <p:pic>
          <p:nvPicPr>
            <p:cNvPr id="14" name="Graphic 13" descr="Checkmark with solid fill">
              <a:extLst>
                <a:ext uri="{FF2B5EF4-FFF2-40B4-BE49-F238E27FC236}">
                  <a16:creationId xmlns:a16="http://schemas.microsoft.com/office/drawing/2014/main" id="{E41390CD-37F8-4363-AF9B-96810DB904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7390" y="5536794"/>
              <a:ext cx="351024" cy="351024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1B8B46-00CD-46AC-8FF3-DF3830649510}"/>
              </a:ext>
            </a:extLst>
          </p:cNvPr>
          <p:cNvGrpSpPr/>
          <p:nvPr/>
        </p:nvGrpSpPr>
        <p:grpSpPr>
          <a:xfrm>
            <a:off x="450256" y="2491919"/>
            <a:ext cx="3040889" cy="2088161"/>
            <a:chOff x="366366" y="1924876"/>
            <a:chExt cx="3040889" cy="2088161"/>
          </a:xfrm>
        </p:grpSpPr>
        <p:pic>
          <p:nvPicPr>
            <p:cNvPr id="3" name="Graphic 2" descr="Checkmark with solid fill">
              <a:extLst>
                <a:ext uri="{FF2B5EF4-FFF2-40B4-BE49-F238E27FC236}">
                  <a16:creationId xmlns:a16="http://schemas.microsoft.com/office/drawing/2014/main" id="{1A7FB573-A4EB-488A-81F4-E9E7630F16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6366" y="1924876"/>
              <a:ext cx="351024" cy="351024"/>
            </a:xfrm>
            <a:prstGeom prst="rect">
              <a:avLst/>
            </a:prstGeom>
          </p:spPr>
        </p:pic>
        <p:pic>
          <p:nvPicPr>
            <p:cNvPr id="5" name="Graphic 4" descr="Checkmark with solid fill">
              <a:extLst>
                <a:ext uri="{FF2B5EF4-FFF2-40B4-BE49-F238E27FC236}">
                  <a16:creationId xmlns:a16="http://schemas.microsoft.com/office/drawing/2014/main" id="{A1F6B38E-61B0-4110-B484-BE0F545E08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8365" y="3007022"/>
              <a:ext cx="351024" cy="351024"/>
            </a:xfrm>
            <a:prstGeom prst="rect">
              <a:avLst/>
            </a:prstGeom>
          </p:spPr>
        </p:pic>
        <p:pic>
          <p:nvPicPr>
            <p:cNvPr id="6" name="Graphic 5" descr="Checkmark with solid fill">
              <a:extLst>
                <a:ext uri="{FF2B5EF4-FFF2-40B4-BE49-F238E27FC236}">
                  <a16:creationId xmlns:a16="http://schemas.microsoft.com/office/drawing/2014/main" id="{9933840D-285B-48F9-B85A-BD98F02002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98887" y="1924876"/>
              <a:ext cx="351024" cy="351024"/>
            </a:xfrm>
            <a:prstGeom prst="rect">
              <a:avLst/>
            </a:prstGeom>
          </p:spPr>
        </p:pic>
        <p:pic>
          <p:nvPicPr>
            <p:cNvPr id="9" name="Graphic 8" descr="Checkmark with solid fill">
              <a:extLst>
                <a:ext uri="{FF2B5EF4-FFF2-40B4-BE49-F238E27FC236}">
                  <a16:creationId xmlns:a16="http://schemas.microsoft.com/office/drawing/2014/main" id="{1799DDE2-2F27-410E-9703-3155B7D353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509558" y="3662013"/>
              <a:ext cx="351024" cy="351024"/>
            </a:xfrm>
            <a:prstGeom prst="rect">
              <a:avLst/>
            </a:prstGeom>
          </p:spPr>
        </p:pic>
        <p:pic>
          <p:nvPicPr>
            <p:cNvPr id="10" name="Graphic 9" descr="Checkmark with solid fill">
              <a:extLst>
                <a:ext uri="{FF2B5EF4-FFF2-40B4-BE49-F238E27FC236}">
                  <a16:creationId xmlns:a16="http://schemas.microsoft.com/office/drawing/2014/main" id="{AC75D72B-7322-4BB3-82A3-1910B25420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66366" y="3662013"/>
              <a:ext cx="351024" cy="351024"/>
            </a:xfrm>
            <a:prstGeom prst="rect">
              <a:avLst/>
            </a:prstGeom>
          </p:spPr>
        </p:pic>
        <p:pic>
          <p:nvPicPr>
            <p:cNvPr id="15" name="Graphic 14" descr="Checkmark with solid fill">
              <a:extLst>
                <a:ext uri="{FF2B5EF4-FFF2-40B4-BE49-F238E27FC236}">
                  <a16:creationId xmlns:a16="http://schemas.microsoft.com/office/drawing/2014/main" id="{48D2EBC3-575A-45ED-A627-DDEEEDE53B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56231" y="3007022"/>
              <a:ext cx="351024" cy="351024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BDF1DF2-97D8-9654-1B4C-16C71B033936}"/>
              </a:ext>
            </a:extLst>
          </p:cNvPr>
          <p:cNvSpPr txBox="1"/>
          <p:nvPr/>
        </p:nvSpPr>
        <p:spPr>
          <a:xfrm>
            <a:off x="9658904" y="6451059"/>
            <a:ext cx="2291385" cy="340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100"/>
              </a:lnSpc>
              <a:spcAft>
                <a:spcPts val="600"/>
              </a:spcAft>
            </a:pPr>
            <a:r>
              <a:rPr lang="en-US" sz="1600" dirty="0">
                <a:solidFill>
                  <a:srgbClr val="443D3E"/>
                </a:solidFill>
              </a:rPr>
              <a:t>Effective June 1, 2023</a:t>
            </a:r>
          </a:p>
        </p:txBody>
      </p:sp>
    </p:spTree>
    <p:extLst>
      <p:ext uri="{BB962C8B-B14F-4D97-AF65-F5344CB8AC3E}">
        <p14:creationId xmlns:p14="http://schemas.microsoft.com/office/powerpoint/2010/main" val="797714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FCB3335-B214-4A45-AF34-746A325BE9E0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626478165"/>
              </p:ext>
            </p:extLst>
          </p:nvPr>
        </p:nvGraphicFramePr>
        <p:xfrm>
          <a:off x="122628" y="183842"/>
          <a:ext cx="11932351" cy="49377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3943">
                  <a:extLst>
                    <a:ext uri="{9D8B030D-6E8A-4147-A177-3AD203B41FA5}">
                      <a16:colId xmlns:a16="http://schemas.microsoft.com/office/drawing/2014/main" val="2424479860"/>
                    </a:ext>
                  </a:extLst>
                </a:gridCol>
                <a:gridCol w="895493">
                  <a:extLst>
                    <a:ext uri="{9D8B030D-6E8A-4147-A177-3AD203B41FA5}">
                      <a16:colId xmlns:a16="http://schemas.microsoft.com/office/drawing/2014/main" val="2398110091"/>
                    </a:ext>
                  </a:extLst>
                </a:gridCol>
                <a:gridCol w="1028863">
                  <a:extLst>
                    <a:ext uri="{9D8B030D-6E8A-4147-A177-3AD203B41FA5}">
                      <a16:colId xmlns:a16="http://schemas.microsoft.com/office/drawing/2014/main" val="92524941"/>
                    </a:ext>
                  </a:extLst>
                </a:gridCol>
                <a:gridCol w="1139679">
                  <a:extLst>
                    <a:ext uri="{9D8B030D-6E8A-4147-A177-3AD203B41FA5}">
                      <a16:colId xmlns:a16="http://schemas.microsoft.com/office/drawing/2014/main" val="2459805995"/>
                    </a:ext>
                  </a:extLst>
                </a:gridCol>
                <a:gridCol w="1015067">
                  <a:extLst>
                    <a:ext uri="{9D8B030D-6E8A-4147-A177-3AD203B41FA5}">
                      <a16:colId xmlns:a16="http://schemas.microsoft.com/office/drawing/2014/main" val="3584878131"/>
                    </a:ext>
                  </a:extLst>
                </a:gridCol>
                <a:gridCol w="6929306">
                  <a:extLst>
                    <a:ext uri="{9D8B030D-6E8A-4147-A177-3AD203B41FA5}">
                      <a16:colId xmlns:a16="http://schemas.microsoft.com/office/drawing/2014/main" val="2094612975"/>
                    </a:ext>
                  </a:extLst>
                </a:gridCol>
              </a:tblGrid>
              <a:tr h="316843">
                <a:tc gridSpan="6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Managing Colleagues Who Test Positive or Meet Clinical Criteria for COVID-19 (CRISIS STAFFING), Colleague NOT Immunocompromised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485966"/>
                  </a:ext>
                </a:extLst>
              </a:tr>
              <a:tr h="658065"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Symptoms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No</a:t>
                      </a:r>
                    </a:p>
                    <a:p>
                      <a:pPr algn="ctr"/>
                      <a:r>
                        <a:rPr lang="en-US" sz="800" dirty="0"/>
                        <a:t>Symptoms</a:t>
                      </a:r>
                    </a:p>
                  </a:txBody>
                  <a:tcPr marL="0" marR="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Testing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 Strategy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/>
                        <a:t>(Colleague agrees  to testing) </a:t>
                      </a:r>
                      <a:endParaRPr lang="en-US" sz="8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No Testing Strategy, 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OR </a:t>
                      </a:r>
                      <a:r>
                        <a:rPr lang="en-US" sz="800" dirty="0"/>
                        <a:t>Refuses Any Required 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Test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Disease</a:t>
                      </a:r>
                    </a:p>
                    <a:p>
                      <a:pPr algn="ctr"/>
                      <a:r>
                        <a:rPr lang="en-US" sz="800" dirty="0"/>
                        <a:t>Severity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Actions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499281"/>
                  </a:ext>
                </a:extLst>
              </a:tr>
              <a:tr h="37655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Under crisis condition all personnel who are well enough and willing to work are eligible for patient care assignments.  Assignments must adhere to the priorities provided under Actions  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300" dirty="0"/>
                        <a:t>Do not assign to care for patients who are moderately to severely immunocompromised (e.g., transplant, hematology-oncology)</a:t>
                      </a:r>
                    </a:p>
                    <a:p>
                      <a:pPr marL="0" marR="0" lvl="0" indent="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300" dirty="0"/>
                    </a:p>
                    <a:p>
                      <a:pPr marL="0" marR="0" lvl="0" indent="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300" dirty="0"/>
                        <a:t>The following are priorities for ministries to use for work assignment:</a:t>
                      </a:r>
                    </a:p>
                    <a:p>
                      <a:pPr marL="228600" marR="0" lvl="0" indent="-22860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300" dirty="0"/>
                        <a:t>If able, assign to support telehealth services or other work that can be done remotely </a:t>
                      </a:r>
                    </a:p>
                    <a:p>
                      <a:pPr marL="228600" marR="0" lvl="0" indent="-22860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300" dirty="0"/>
                        <a:t>Patients in isolation for confirmed SARS-CoV-2 infection, especially if a cohort unit is in place for surge response</a:t>
                      </a:r>
                    </a:p>
                    <a:p>
                      <a:pPr marL="0" marR="0" lvl="0" indent="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300" dirty="0"/>
                        <a:t>3. As a last resort, assign to provide care for patients without suspected or confirmed SARS-CoV-2 infection but who are not moderately to severely immunocompromised.</a:t>
                      </a:r>
                    </a:p>
                    <a:p>
                      <a:pPr marL="0" marR="0" lvl="0" indent="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300" dirty="0"/>
                    </a:p>
                    <a:p>
                      <a:pPr marL="0" marR="0" lvl="0" indent="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300" dirty="0"/>
                        <a:t>Additional Infection Prevention &amp; Control tactics:</a:t>
                      </a:r>
                    </a:p>
                    <a:p>
                      <a:pPr marL="171450" marR="0" lvl="0" indent="-17145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dirty="0"/>
                        <a:t>Colleague needs to self-monitor for symptoms and seek re-evaluation from Employee / Occupational health if symptoms recur or worsen.</a:t>
                      </a:r>
                    </a:p>
                    <a:p>
                      <a:pPr marL="171450" marR="0" lvl="0" indent="-17145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dirty="0"/>
                        <a:t>Wear well-fitting facemask at all times for source control </a:t>
                      </a:r>
                      <a:r>
                        <a:rPr lang="en-US" sz="1300" dirty="0">
                          <a:highlight>
                            <a:srgbClr val="FFFF00"/>
                          </a:highlight>
                        </a:rPr>
                        <a:t>for 10 days after onset </a:t>
                      </a:r>
                    </a:p>
                    <a:p>
                      <a:pPr marL="171450" marR="0" lvl="0" indent="-17145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dirty="0"/>
                        <a:t>If they must remove their well-fitting facemask, for example, in order to eat or drink, physically distance from others.</a:t>
                      </a:r>
                    </a:p>
                    <a:p>
                      <a:pPr marL="171450" marR="0" lvl="0" indent="-17145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dirty="0"/>
                        <a:t>Patients (if tolerated) should wear well-fitting source control while interacting with these HCP.</a:t>
                      </a:r>
                    </a:p>
                    <a:p>
                      <a:pPr marL="0" marR="0" lvl="0" indent="0" algn="l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300" dirty="0"/>
                        <a:t> </a:t>
                      </a:r>
                    </a:p>
                  </a:txBody>
                  <a:tcPr marL="121920" marR="121920" marT="60961" marB="609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521565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D6F1C78-3802-4EBA-9F16-517D7FA26B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243006"/>
              </p:ext>
            </p:extLst>
          </p:nvPr>
        </p:nvGraphicFramePr>
        <p:xfrm>
          <a:off x="122627" y="5216016"/>
          <a:ext cx="11932351" cy="1051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2351">
                  <a:extLst>
                    <a:ext uri="{9D8B030D-6E8A-4147-A177-3AD203B41FA5}">
                      <a16:colId xmlns:a16="http://schemas.microsoft.com/office/drawing/2014/main" val="2598546471"/>
                    </a:ext>
                  </a:extLst>
                </a:gridCol>
              </a:tblGrid>
              <a:tr h="316843"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Managing Colleagues Who Test Positive or Meet Clinical Criteria for COVID-19 (CRISIS STAFFING) – Colleague is Immunocompromised</a:t>
                      </a:r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563048"/>
                  </a:ext>
                </a:extLst>
              </a:tr>
              <a:tr h="658065">
                <a:tc>
                  <a:txBody>
                    <a:bodyPr/>
                    <a:lstStyle/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Under crisis condition all personnel who are well enough and willing to work are eligible for patient care assignments.  Assignments must adhere to the priorities provided under Actions above.</a:t>
                      </a:r>
                    </a:p>
                    <a:p>
                      <a:pPr marL="0" marR="0" lvl="0" indent="0" algn="ctr" defTabSz="4572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121920" marR="121920" marT="60961" marB="6096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2331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D96E6F8-BF0A-6B30-3A1C-C6BFEA1EBE84}"/>
              </a:ext>
            </a:extLst>
          </p:cNvPr>
          <p:cNvSpPr txBox="1"/>
          <p:nvPr/>
        </p:nvSpPr>
        <p:spPr>
          <a:xfrm>
            <a:off x="9763593" y="6411225"/>
            <a:ext cx="2291385" cy="340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100"/>
              </a:lnSpc>
              <a:spcAft>
                <a:spcPts val="600"/>
              </a:spcAft>
            </a:pPr>
            <a:r>
              <a:rPr lang="en-US" sz="1600" dirty="0">
                <a:solidFill>
                  <a:srgbClr val="443D3E"/>
                </a:solidFill>
              </a:rPr>
              <a:t>Effective June 1, 2023</a:t>
            </a:r>
          </a:p>
        </p:txBody>
      </p:sp>
    </p:spTree>
    <p:extLst>
      <p:ext uri="{BB962C8B-B14F-4D97-AF65-F5344CB8AC3E}">
        <p14:creationId xmlns:p14="http://schemas.microsoft.com/office/powerpoint/2010/main" val="231358851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1" id="{513926C2-D551-44FB-8011-75301D0AE40C}" vid="{0C2533F6-F9C5-426E-9C1B-6B4BDDA6C6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15" ma:contentTypeDescription="Create a new document." ma:contentTypeScope="" ma:versionID="cb478844c5deee186d629bead411500d">
  <xsd:schema xmlns:xsd="http://www.w3.org/2001/XMLSchema" xmlns:xs="http://www.w3.org/2001/XMLSchema" xmlns:p="http://schemas.microsoft.com/office/2006/metadata/properties" xmlns:ns2="f560143e-da0a-427f-855e-dadb269e570d" xmlns:ns3="9dcfc5cc-4dce-4e88-a4ed-d32a7422a897" targetNamespace="http://schemas.microsoft.com/office/2006/metadata/properties" ma:root="true" ma:fieldsID="78517eff6b7e72663dfa6d4360efba6c" ns2:_="" ns3:_="">
    <xsd:import namespace="f560143e-da0a-427f-855e-dadb269e570d"/>
    <xsd:import namespace="9dcfc5cc-4dce-4e88-a4ed-d32a7422a8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56e18de-48a1-42b9-a3a2-ae2a555562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cfc5cc-4dce-4e88-a4ed-d32a7422a89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b1bcc5d-2ed2-4277-bca4-e2cad3a270ec}" ma:internalName="TaxCatchAll" ma:showField="CatchAllData" ma:web="9dcfc5cc-4dce-4e88-a4ed-d32a7422a8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560143e-da0a-427f-855e-dadb269e570d">
      <Terms xmlns="http://schemas.microsoft.com/office/infopath/2007/PartnerControls"/>
    </lcf76f155ced4ddcb4097134ff3c332f>
    <TaxCatchAll xmlns="9dcfc5cc-4dce-4e88-a4ed-d32a7422a897" xsi:nil="true"/>
  </documentManagement>
</p:properties>
</file>

<file path=customXml/itemProps1.xml><?xml version="1.0" encoding="utf-8"?>
<ds:datastoreItem xmlns:ds="http://schemas.openxmlformats.org/officeDocument/2006/customXml" ds:itemID="{255FEE32-B63F-4A40-849B-BB497206AE29}"/>
</file>

<file path=customXml/itemProps2.xml><?xml version="1.0" encoding="utf-8"?>
<ds:datastoreItem xmlns:ds="http://schemas.openxmlformats.org/officeDocument/2006/customXml" ds:itemID="{89348E53-C8BA-446F-9377-9EFC8D2309D0}"/>
</file>

<file path=customXml/itemProps3.xml><?xml version="1.0" encoding="utf-8"?>
<ds:datastoreItem xmlns:ds="http://schemas.openxmlformats.org/officeDocument/2006/customXml" ds:itemID="{C89CECAB-0596-42EF-B07D-BEF801B1E36B}"/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1858</Words>
  <Application>Microsoft Office PowerPoint</Application>
  <PresentationFormat>Widescreen</PresentationFormat>
  <Paragraphs>186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Courier New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 N. Olmsted</dc:creator>
  <cp:lastModifiedBy>Joan M Taylor</cp:lastModifiedBy>
  <cp:revision>26</cp:revision>
  <dcterms:created xsi:type="dcterms:W3CDTF">2022-10-07T15:51:36Z</dcterms:created>
  <dcterms:modified xsi:type="dcterms:W3CDTF">2023-06-01T14:37:06Z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</Properties>
</file>