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  <p:sldMasterId id="2147483679" r:id="rId6"/>
  </p:sldMasterIdLst>
  <p:notesMasterIdLst>
    <p:notesMasterId r:id="rId16"/>
  </p:notesMasterIdLst>
  <p:handoutMasterIdLst>
    <p:handoutMasterId r:id="rId17"/>
  </p:handoutMasterIdLst>
  <p:sldIdLst>
    <p:sldId id="306" r:id="rId7"/>
    <p:sldId id="316" r:id="rId8"/>
    <p:sldId id="333" r:id="rId9"/>
    <p:sldId id="304" r:id="rId10"/>
    <p:sldId id="335" r:id="rId11"/>
    <p:sldId id="334" r:id="rId12"/>
    <p:sldId id="423" r:id="rId13"/>
    <p:sldId id="424" r:id="rId14"/>
    <p:sldId id="422" r:id="rId1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zanne Tola" initials="ST" lastIdx="1" clrIdx="0">
    <p:extLst>
      <p:ext uri="{19B8F6BF-5375-455C-9EA6-DF929625EA0E}">
        <p15:presenceInfo xmlns:p15="http://schemas.microsoft.com/office/powerpoint/2012/main" userId="S::tolasuz@trinity-health.org::13a69b62-492e-47ac-bdfa-d669fbf05bf3" providerId="AD"/>
      </p:ext>
    </p:extLst>
  </p:cmAuthor>
  <p:cmAuthor id="2" name="Brandi Bonney" initials="BB" lastIdx="8" clrIdx="1">
    <p:extLst>
      <p:ext uri="{19B8F6BF-5375-455C-9EA6-DF929625EA0E}">
        <p15:presenceInfo xmlns:p15="http://schemas.microsoft.com/office/powerpoint/2012/main" userId="S::Brandi.Bonney@trinity-health.org::0ec9ea29-772f-4ef7-8fa0-966b54ddb4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04" autoAdjust="0"/>
    <p:restoredTop sz="96357" autoAdjust="0"/>
  </p:normalViewPr>
  <p:slideViewPr>
    <p:cSldViewPr snapToGrid="0" snapToObjects="1" showGuides="1">
      <p:cViewPr varScale="1">
        <p:scale>
          <a:sx n="113" d="100"/>
          <a:sy n="113" d="100"/>
        </p:scale>
        <p:origin x="906" y="96"/>
      </p:cViewPr>
      <p:guideLst>
        <p:guide orient="horz" pos="3005"/>
        <p:guide pos="6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-3756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US"/>
              <a:t>Duración aproximada = 3:30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9798C-9FC1-714E-BB69-2199F60E7A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30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US" dirty="0"/>
              <a:t>En este episodio, daremos un vistazo a algunos de los otros beneficios que tiene disponibles, incluidos los siguientes: 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US" dirty="0"/>
              <a:t>asistencia con adopción,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US" dirty="0"/>
              <a:t>reembolso de matrículas,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US" dirty="0"/>
              <a:t>servicio de asistencia con préstamos estudiantiles, 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US" dirty="0"/>
              <a:t>beneficios y descuentos.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s-US" dirty="0"/>
              <a:t>13 segundos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9798C-9FC1-714E-BB69-2199F60E7A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661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US" dirty="0"/>
              <a:t>Trinity </a:t>
            </a:r>
            <a:r>
              <a:rPr lang="es-US" dirty="0" err="1"/>
              <a:t>Health</a:t>
            </a:r>
            <a:r>
              <a:rPr lang="es-US" dirty="0"/>
              <a:t> reconoce que los colegas forman sus familias de muchas maneras. </a:t>
            </a:r>
          </a:p>
          <a:p>
            <a:endParaRPr lang="en-US" dirty="0"/>
          </a:p>
          <a:p>
            <a:r>
              <a:rPr lang="es-US" dirty="0"/>
              <a:t>Para apoyar a los que sean padres adoptivos, hay beneficios de adopción disponibles para todos los colegas a tiempo parcial y tiempo completo que sean elegibles para beneficios. </a:t>
            </a:r>
          </a:p>
          <a:p>
            <a:endParaRPr lang="en-US" dirty="0"/>
          </a:p>
          <a:p>
            <a:r>
              <a:rPr lang="es-US" dirty="0"/>
              <a:t>Este beneficio reembolsa hasta $4,000 o hasta $6,000, si el niño tiene necesidades especiales. El reembolso está disponible para los siguientes conceptos: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US" dirty="0"/>
              <a:t>gastos médicos y hospitalarios,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US" dirty="0"/>
              <a:t>servicios legales y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US" dirty="0"/>
              <a:t>honorarios de la agencia por cada niño adoptado.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s-US" dirty="0"/>
              <a:t>Para obtener más información sobre el beneficio de asistencia con adopción, comuníquese con el centro de servicios de RR. HH.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r>
              <a:rPr lang="es-US" dirty="0"/>
              <a:t>35 segundos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9798C-9FC1-714E-BB69-2199F60E7A3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616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US" dirty="0"/>
              <a:t>Trinity </a:t>
            </a:r>
            <a:r>
              <a:rPr lang="es-US" dirty="0" err="1"/>
              <a:t>Health</a:t>
            </a:r>
            <a:r>
              <a:rPr lang="es-US" dirty="0"/>
              <a:t> asumió el compromiso de apoyarlo en su educación y crecimiento profesional. Ofrecemos un beneficio de reembolso de matrículas a todos los colegas regulares a tiempo parcial o tiempo completo que son elegibles para beneficios.</a:t>
            </a:r>
          </a:p>
          <a:p>
            <a:endParaRPr lang="en-US" dirty="0"/>
          </a:p>
          <a:p>
            <a:r>
              <a:rPr lang="es-US" dirty="0"/>
              <a:t>El beneficio proporciona el reembolso de cursos de grado y posgrado después de completar el curso.  </a:t>
            </a:r>
          </a:p>
          <a:p>
            <a:endParaRPr lang="en-US" dirty="0"/>
          </a:p>
          <a:p>
            <a:r>
              <a:rPr lang="es-US" dirty="0"/>
              <a:t>El costo de muchos programas de certificación también podría ser elegible para un reembolso. </a:t>
            </a:r>
          </a:p>
          <a:p>
            <a:endParaRPr lang="en-US" dirty="0"/>
          </a:p>
          <a:p>
            <a:r>
              <a:rPr lang="es-US" dirty="0"/>
              <a:t>Existe un tope anual en el reembolso de matrículas, según lo define su ministerio o subsidiaria.  Comuníquese con </a:t>
            </a:r>
            <a:r>
              <a:rPr lang="es-US" dirty="0" err="1"/>
              <a:t>EdCor</a:t>
            </a:r>
            <a:r>
              <a:rPr lang="es-US" dirty="0"/>
              <a:t> para obtener esta información.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s-US" dirty="0"/>
              <a:t>29 segundos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9798C-9FC1-714E-BB69-2199F60E7A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36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US" dirty="0"/>
              <a:t>Mejorar su bienestar financiero es un paso importante para ser más feliz y más productivo, tanto en su casa como en el trabajo.</a:t>
            </a:r>
          </a:p>
          <a:p>
            <a:endParaRPr lang="en-US" dirty="0"/>
          </a:p>
          <a:p>
            <a:r>
              <a:rPr lang="es-US" dirty="0"/>
              <a:t>Para muchos de nosotros, la deuda por préstamos estudiantiles presenta un desafío y dificulta alcanzar la seguridad financiera.</a:t>
            </a:r>
          </a:p>
          <a:p>
            <a:endParaRPr lang="en-US" dirty="0"/>
          </a:p>
          <a:p>
            <a:r>
              <a:rPr lang="es-US" dirty="0"/>
              <a:t>Los colegas de Trinity </a:t>
            </a:r>
            <a:r>
              <a:rPr lang="es-US" dirty="0" err="1"/>
              <a:t>Health</a:t>
            </a:r>
            <a:r>
              <a:rPr lang="es-US" dirty="0"/>
              <a:t> tienen acceso al servicio Loan </a:t>
            </a:r>
            <a:r>
              <a:rPr lang="es-US" dirty="0" err="1"/>
              <a:t>Relief</a:t>
            </a:r>
            <a:r>
              <a:rPr lang="es-US" dirty="0"/>
              <a:t>™ de </a:t>
            </a:r>
            <a:r>
              <a:rPr lang="es-US" dirty="0" err="1"/>
              <a:t>Fiducius</a:t>
            </a:r>
            <a:r>
              <a:rPr lang="es-US" dirty="0"/>
              <a:t> para estudiantes voluntarios. Los representantes de </a:t>
            </a:r>
            <a:r>
              <a:rPr lang="es-US" dirty="0" err="1"/>
              <a:t>Fiducius</a:t>
            </a:r>
            <a:r>
              <a:rPr lang="es-US" dirty="0"/>
              <a:t> pueden ayudarlo a comprender las opciones para administrar préstamos estudiantiles, lo que incluye el programa de Perdón de préstamos por servicio público. </a:t>
            </a:r>
          </a:p>
          <a:p>
            <a:endParaRPr lang="en-US" dirty="0"/>
          </a:p>
          <a:p>
            <a:r>
              <a:rPr lang="es-US" dirty="0"/>
              <a:t>El servicio Loan </a:t>
            </a:r>
            <a:r>
              <a:rPr lang="es-US" dirty="0" err="1"/>
              <a:t>Relief</a:t>
            </a:r>
            <a:r>
              <a:rPr lang="es-US" dirty="0"/>
              <a:t> está disponible para todos los colegas que tengan préstamos estudiantiles para ellos mismos o sus hijos o nietos.</a:t>
            </a:r>
          </a:p>
          <a:p>
            <a:endParaRPr lang="en-US" dirty="0"/>
          </a:p>
          <a:p>
            <a:r>
              <a:rPr lang="es-US" dirty="0"/>
              <a:t>También está disponible para su cónyuge, un adulto elegible u otros miembros del grupo familiar que tengan préstamos estudiantiles. </a:t>
            </a:r>
          </a:p>
          <a:p>
            <a:endParaRPr lang="en-US" dirty="0"/>
          </a:p>
          <a:p>
            <a:r>
              <a:rPr lang="es-US" dirty="0"/>
              <a:t>Para obtener más información, visite el portal para colegas HR4U. </a:t>
            </a:r>
          </a:p>
          <a:p>
            <a:endParaRPr lang="en-US" dirty="0"/>
          </a:p>
          <a:p>
            <a:endParaRPr lang="en-US" dirty="0"/>
          </a:p>
          <a:p>
            <a:r>
              <a:rPr lang="es-US" dirty="0"/>
              <a:t>48 segundos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9798C-9FC1-714E-BB69-2199F60E7A3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7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US" dirty="0"/>
              <a:t>Cuando se trata de hacer compras, los colegas de Trinity </a:t>
            </a:r>
            <a:r>
              <a:rPr lang="es-US" dirty="0" err="1"/>
              <a:t>Health</a:t>
            </a:r>
            <a:r>
              <a:rPr lang="es-US" dirty="0"/>
              <a:t> pueden ahorrar en miles de marcas importantes a través del programa de descuentos </a:t>
            </a:r>
            <a:r>
              <a:rPr lang="es-US" dirty="0" err="1"/>
              <a:t>PerkSpot</a:t>
            </a:r>
            <a:r>
              <a:rPr lang="es-US" dirty="0"/>
              <a:t>. </a:t>
            </a:r>
          </a:p>
          <a:p>
            <a:endParaRPr lang="en-US" dirty="0"/>
          </a:p>
          <a:p>
            <a:r>
              <a:rPr lang="es-US" dirty="0" err="1"/>
              <a:t>PerkSpot</a:t>
            </a:r>
            <a:r>
              <a:rPr lang="es-US" dirty="0"/>
              <a:t> está disponible para usted y todos los miembros de su grupo familiar. </a:t>
            </a:r>
          </a:p>
          <a:p>
            <a:endParaRPr lang="en-US" dirty="0"/>
          </a:p>
          <a:p>
            <a:r>
              <a:rPr lang="es-US" dirty="0"/>
              <a:t>Como ofrece desde viajes hasta electrónica, puede escoger entre más de 25 categorías diferentes de beneficios. También puede buscar ofertas en su propio vecindario. </a:t>
            </a:r>
          </a:p>
          <a:p>
            <a:endParaRPr lang="en-US" dirty="0"/>
          </a:p>
          <a:p>
            <a:r>
              <a:rPr lang="es-US" dirty="0"/>
              <a:t>Es fácil comenzar. Tan solo visite </a:t>
            </a:r>
            <a:r>
              <a:rPr lang="es-US" dirty="0" err="1"/>
              <a:t>PerkSpot</a:t>
            </a:r>
            <a:r>
              <a:rPr lang="es-US" dirty="0"/>
              <a:t> en línea y cree su cuenta. </a:t>
            </a:r>
          </a:p>
          <a:p>
            <a:endParaRPr lang="en-US" dirty="0"/>
          </a:p>
          <a:p>
            <a:r>
              <a:rPr lang="es-US" dirty="0"/>
              <a:t>Para obtener más información sobre </a:t>
            </a:r>
            <a:r>
              <a:rPr lang="es-US" dirty="0" err="1"/>
              <a:t>PerkSpot</a:t>
            </a:r>
            <a:r>
              <a:rPr lang="es-US" dirty="0"/>
              <a:t>, visite el portal para colegas HR4U.</a:t>
            </a:r>
          </a:p>
          <a:p>
            <a:endParaRPr lang="en-US" dirty="0"/>
          </a:p>
          <a:p>
            <a:endParaRPr lang="en-US" dirty="0"/>
          </a:p>
          <a:p>
            <a:r>
              <a:rPr lang="es-US" dirty="0"/>
              <a:t>30 segundos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9798C-9FC1-714E-BB69-2199F60E7A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69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s-US" dirty="0"/>
              <a:t>Para obtener más información sobre todos los beneficios de Trinity </a:t>
            </a:r>
            <a:r>
              <a:rPr lang="es-US" dirty="0" err="1"/>
              <a:t>Health</a:t>
            </a:r>
            <a:r>
              <a:rPr lang="es-US" dirty="0"/>
              <a:t> disponibles para ayudarlo a que Viva toda su vida, asegúrese de ver los otros episodios de esta serie de videos.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s-US" dirty="0"/>
              <a:t>10 segundos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9798C-9FC1-714E-BB69-2199F60E7A3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585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9798C-9FC1-714E-BB69-2199F60E7A3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58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A819FC-C5F2-4E7D-B2F5-C0E9F9627BA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0157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 dirty="0"/>
              <a:t>Presenter’s Name Here</a:t>
            </a:r>
            <a:br>
              <a:rPr lang="en-US" dirty="0"/>
            </a:br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©2019 Trinity Health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59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©2019 Trinity Health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091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©2019 Trinity Health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100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©2019 Trinity Health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3435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©2019 Trinity Health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334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©2019 Trinity Health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138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</a:t>
            </a: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</a:t>
            </a:r>
            <a:endParaRPr lang="en-US" dirty="0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8CE77-87B4-4BF2-9FFB-8CD334FBE2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991BA-878D-4D7C-A27E-E35FC7694D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27097-0ADF-4FA8-8764-0980FEDEA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189"/>
            <a:fld id="{B169AE39-EA9A-40C3-8A0D-6AFEC0E76F23}" type="datetimeFigureOut">
              <a:rPr lang="en-US" sz="1800" smtClean="0">
                <a:solidFill>
                  <a:srgbClr val="000000"/>
                </a:solidFill>
              </a:rPr>
              <a:pPr defTabSz="457189"/>
              <a:t>7/21/2021</a:t>
            </a:fld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DCEA4-4836-4B08-B6E3-EC4676672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9"/>
            <a:endParaRPr lang="en-US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5D284-21BF-43DA-9E92-43C745042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4F94D90D-592A-4925-8000-648071555B6D}" type="slidenum">
              <a:rPr lang="en-US" smtClean="0"/>
              <a:pPr defTabSz="457189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376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 dirty="0"/>
              <a:t>Presenter’s Name Here</a:t>
            </a:r>
            <a:br>
              <a:rPr lang="en-US" dirty="0"/>
            </a:br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286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-4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87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©2019 Trinity Health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-4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26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rinityhealth.tap.edcor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rinity.perkspot.com/logi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hr4u.trinity-health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S"/>
              <a:t>Orientación sobre beneficios</a:t>
            </a:r>
          </a:p>
        </p:txBody>
      </p:sp>
      <p:sp>
        <p:nvSpPr>
          <p:cNvPr id="24" name="Subtitle 23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6694614" cy="475705"/>
          </a:xfrm>
        </p:spPr>
        <p:txBody>
          <a:bodyPr>
            <a:noAutofit/>
          </a:bodyPr>
          <a:lstStyle/>
          <a:p>
            <a:r>
              <a:rPr lang="es-US" sz="2000"/>
              <a:t>Otros beneficios</a:t>
            </a:r>
          </a:p>
        </p:txBody>
      </p:sp>
    </p:spTree>
    <p:extLst>
      <p:ext uri="{BB962C8B-B14F-4D97-AF65-F5344CB8AC3E}">
        <p14:creationId xmlns:p14="http://schemas.microsoft.com/office/powerpoint/2010/main" val="3115774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DF395F-A6C4-4FDA-812D-0D6AF1433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677" y="852334"/>
            <a:ext cx="6966295" cy="2911592"/>
          </a:xfrm>
        </p:spPr>
        <p:txBody>
          <a:bodyPr/>
          <a:lstStyle/>
          <a:p>
            <a:r>
              <a:rPr lang="es-US" dirty="0"/>
              <a:t>Otros beneficios</a:t>
            </a:r>
            <a:br>
              <a:rPr lang="es-US" dirty="0"/>
            </a:br>
            <a:r>
              <a:rPr lang="es-US" dirty="0"/>
              <a:t>- </a:t>
            </a:r>
            <a:r>
              <a:rPr lang="es-US" sz="2000" dirty="0"/>
              <a:t>Asistencia con adopción</a:t>
            </a:r>
            <a:br>
              <a:rPr lang="es-US" sz="2000" dirty="0"/>
            </a:br>
            <a:r>
              <a:rPr lang="es-US" sz="2000" dirty="0"/>
              <a:t>-  Reembolso de matrículas</a:t>
            </a:r>
            <a:br>
              <a:rPr lang="es-US" sz="2000" dirty="0"/>
            </a:br>
            <a:r>
              <a:rPr lang="es-US" sz="2000" dirty="0"/>
              <a:t>-  Servicio de asistencia con préstamos estudiantiles </a:t>
            </a:r>
            <a:br>
              <a:rPr lang="es-US" sz="2000" dirty="0"/>
            </a:br>
            <a:r>
              <a:rPr lang="es-US" sz="2000" dirty="0"/>
              <a:t>-  Beneficios y descuentos</a:t>
            </a:r>
            <a:br>
              <a:rPr lang="es-US" dirty="0"/>
            </a:br>
            <a:endParaRPr lang="es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86F7691-A44F-4A07-9412-52E12143B8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s-US" dirty="0"/>
              <a:t>©2020 Trinity </a:t>
            </a:r>
            <a:r>
              <a:rPr lang="es-US" dirty="0" err="1"/>
              <a:t>Health</a:t>
            </a:r>
            <a:endParaRPr lang="es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23E082-632F-4795-A072-7CBD86846B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54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s-US"/>
              <a:t>Disponible para colegas regulares a tiempo parcial y tiempo completo que sean elegibles para beneficios.</a:t>
            </a:r>
          </a:p>
          <a:p>
            <a:r>
              <a:rPr lang="es-US"/>
              <a:t>Reembolsa hasta $4,000 (o hasta $6,000 si el niño tiene necesidades especiales) en concepto de: </a:t>
            </a:r>
          </a:p>
          <a:p>
            <a:pPr lvl="1"/>
            <a:r>
              <a:rPr lang="es-US" sz="1900"/>
              <a:t>gastos médicos y hospitalarios, </a:t>
            </a:r>
          </a:p>
          <a:p>
            <a:pPr lvl="1"/>
            <a:r>
              <a:rPr lang="es-US" sz="1900"/>
              <a:t>servicios legales y </a:t>
            </a:r>
          </a:p>
          <a:p>
            <a:pPr lvl="1"/>
            <a:r>
              <a:rPr lang="es-US" sz="1900"/>
              <a:t>honorarios de la agencia por cada niño adoptado.</a:t>
            </a:r>
          </a:p>
          <a:p>
            <a:r>
              <a:rPr lang="es-US"/>
              <a:t>Para obtener más información, comuníquese con el centro de servicios de RR. HH.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407" y="345640"/>
            <a:ext cx="8436267" cy="498656"/>
          </a:xfrm>
        </p:spPr>
        <p:txBody>
          <a:bodyPr/>
          <a:lstStyle/>
          <a:p>
            <a:r>
              <a:rPr lang="es-US"/>
              <a:t>La asistencia con adopción apoya a quienes están formando familias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s-US" dirty="0"/>
              <a:t>©2020 Trinity </a:t>
            </a:r>
            <a:r>
              <a:rPr lang="es-US" dirty="0" err="1"/>
              <a:t>Health</a:t>
            </a:r>
            <a:endParaRPr lang="es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316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S" dirty="0"/>
              <a:t>Reembolso de cursos de grado y posgrado después de completar el curso</a:t>
            </a:r>
          </a:p>
          <a:p>
            <a:pPr lvl="1"/>
            <a:r>
              <a:rPr lang="es-US" sz="2000" dirty="0"/>
              <a:t>Entre los gastos elegibles se incluyen la matrícula, las tarifas requeridas para los cursos y los libros.</a:t>
            </a:r>
          </a:p>
          <a:p>
            <a:r>
              <a:rPr lang="es-US" dirty="0"/>
              <a:t>También podría estar cubierto el costo de muchos programas de certificación.</a:t>
            </a:r>
          </a:p>
          <a:p>
            <a:r>
              <a:rPr lang="es-US" dirty="0"/>
              <a:t>Tope anual: según lo define su ministerio o subsidiaria.</a:t>
            </a:r>
          </a:p>
          <a:p>
            <a:r>
              <a:rPr lang="es-US" dirty="0" err="1"/>
              <a:t>EdCor</a:t>
            </a:r>
            <a:r>
              <a:rPr lang="es-US" dirty="0"/>
              <a:t> administra el programa de reembolso de matrículas.</a:t>
            </a:r>
          </a:p>
          <a:p>
            <a:pPr lvl="1"/>
            <a:r>
              <a:rPr lang="es-US" sz="2000" dirty="0"/>
              <a:t>Atención al cliente: 844-344-2716</a:t>
            </a:r>
          </a:p>
          <a:p>
            <a:pPr lvl="1"/>
            <a:r>
              <a:rPr lang="es-US" sz="2000" dirty="0"/>
              <a:t>En línea: </a:t>
            </a:r>
            <a:r>
              <a:rPr lang="es-US" sz="2000" dirty="0">
                <a:hlinkClick r:id="rId3"/>
              </a:rPr>
              <a:t>https://trinityhealth.tap.edcor.com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El reembolso de matrículas apoya el crecimiento profesional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s-US" dirty="0"/>
              <a:t>©2020 Trinity </a:t>
            </a:r>
            <a:r>
              <a:rPr lang="es-US" dirty="0" err="1"/>
              <a:t>Health</a:t>
            </a:r>
            <a:endParaRPr lang="es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z="600" smtClean="0"/>
              <a:pPr/>
              <a:t>4</a:t>
            </a:fld>
            <a:endParaRPr lang="en-US" sz="600"/>
          </a:p>
        </p:txBody>
      </p:sp>
    </p:spTree>
    <p:extLst>
      <p:ext uri="{BB962C8B-B14F-4D97-AF65-F5344CB8AC3E}">
        <p14:creationId xmlns:p14="http://schemas.microsoft.com/office/powerpoint/2010/main" val="1099993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9F59FD-3C1D-4B66-9663-A6273746973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86320" y="1265693"/>
            <a:ext cx="8236688" cy="3601521"/>
          </a:xfrm>
        </p:spPr>
        <p:txBody>
          <a:bodyPr>
            <a:noAutofit/>
          </a:bodyPr>
          <a:lstStyle/>
          <a:p>
            <a:r>
              <a:rPr lang="es-US" sz="1800" dirty="0"/>
              <a:t>El servicio Loan </a:t>
            </a:r>
            <a:r>
              <a:rPr lang="es-US" sz="1800" dirty="0" err="1"/>
              <a:t>Relief</a:t>
            </a:r>
            <a:r>
              <a:rPr lang="es-US" sz="1800" dirty="0"/>
              <a:t>™ de </a:t>
            </a:r>
            <a:r>
              <a:rPr lang="es-US" sz="1800" dirty="0" err="1"/>
              <a:t>Fiducius</a:t>
            </a:r>
            <a:r>
              <a:rPr lang="es-US" sz="1800" dirty="0"/>
              <a:t> puede ayudarlo a comprender las opciones disponibles para administrar préstamos estudiantiles, lo que incluye el programa de Perdón de préstamos por servicio público.</a:t>
            </a:r>
          </a:p>
          <a:p>
            <a:r>
              <a:rPr lang="es-US" sz="1800" dirty="0"/>
              <a:t>El servicio Loan </a:t>
            </a:r>
            <a:r>
              <a:rPr lang="es-US" sz="1800" dirty="0" err="1"/>
              <a:t>Relief</a:t>
            </a:r>
            <a:r>
              <a:rPr lang="es-US" sz="1800" dirty="0"/>
              <a:t> está disponible para:</a:t>
            </a:r>
          </a:p>
          <a:p>
            <a:pPr lvl="1"/>
            <a:r>
              <a:rPr lang="es-US" sz="1600" dirty="0"/>
              <a:t>Todos los colegas que tengan préstamos estudiantiles</a:t>
            </a:r>
          </a:p>
          <a:p>
            <a:pPr lvl="2"/>
            <a:r>
              <a:rPr lang="es-US" sz="1600" dirty="0"/>
              <a:t>para ellos mismos o</a:t>
            </a:r>
          </a:p>
          <a:p>
            <a:pPr lvl="2"/>
            <a:r>
              <a:rPr lang="es-US" sz="1600" dirty="0"/>
              <a:t>para sus hijos o nietos (p. ej., préstamos </a:t>
            </a:r>
            <a:r>
              <a:rPr lang="es-US" sz="1600" dirty="0" err="1"/>
              <a:t>Parent</a:t>
            </a:r>
            <a:r>
              <a:rPr lang="es-US" sz="1600" dirty="0"/>
              <a:t> Plus)</a:t>
            </a:r>
          </a:p>
          <a:p>
            <a:pPr lvl="1"/>
            <a:r>
              <a:rPr lang="es-US" sz="1600" dirty="0"/>
              <a:t>Miembros del grupo familiar de colegas</a:t>
            </a:r>
          </a:p>
          <a:p>
            <a:pPr lvl="2"/>
            <a:r>
              <a:rPr lang="es-US" sz="1600" dirty="0"/>
              <a:t>Préstamos del cónyuge o adulto elegible u otros miembros del grupo familiar</a:t>
            </a:r>
          </a:p>
          <a:p>
            <a:r>
              <a:rPr lang="es-US" sz="1800" dirty="0"/>
              <a:t>Para obtener más información, visite HR4U.</a:t>
            </a:r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2B55E4B-429C-4053-9556-E1C7280D8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407" y="430704"/>
            <a:ext cx="8316611" cy="498656"/>
          </a:xfrm>
        </p:spPr>
        <p:txBody>
          <a:bodyPr/>
          <a:lstStyle/>
          <a:p>
            <a:r>
              <a:rPr lang="es-US" dirty="0"/>
              <a:t>Servicio de asistencia con préstamos estudiantiles voluntarios para usted y los miembros de su </a:t>
            </a:r>
            <a:br>
              <a:rPr lang="es-US" dirty="0"/>
            </a:br>
            <a:r>
              <a:rPr lang="es-US" dirty="0"/>
              <a:t>grupo familiar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6A4057-2CD3-4E92-8EC8-317890ADDE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s-US"/>
              <a:t>©2020 Trinity Health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784877-2ABB-46AE-B91B-214717CD6D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225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4A98A5-D50C-478D-A053-3B9CED84BA6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s-US" sz="2000" dirty="0"/>
              <a:t>Trinity </a:t>
            </a:r>
            <a:r>
              <a:rPr lang="es-US" sz="2000" dirty="0" err="1"/>
              <a:t>Health</a:t>
            </a:r>
            <a:r>
              <a:rPr lang="es-US" sz="2000" dirty="0"/>
              <a:t> se ha asociado con </a:t>
            </a:r>
            <a:r>
              <a:rPr lang="es-US" sz="2000" dirty="0" err="1"/>
              <a:t>PerkSpot</a:t>
            </a:r>
            <a:r>
              <a:rPr lang="es-US" sz="2000" dirty="0"/>
              <a:t>, donde puede aprovechar descuentos de muchos comercios nacionales y locales.</a:t>
            </a:r>
          </a:p>
          <a:p>
            <a:r>
              <a:rPr lang="es-US" sz="2000" dirty="0"/>
              <a:t>Está disponible para todos los colegas actuales y retirados de Trinity </a:t>
            </a:r>
            <a:r>
              <a:rPr lang="es-US" sz="2000" dirty="0" err="1"/>
              <a:t>Health</a:t>
            </a:r>
            <a:r>
              <a:rPr lang="es-US" sz="2000" dirty="0"/>
              <a:t> y los miembros de su grupo familiar.</a:t>
            </a:r>
          </a:p>
          <a:p>
            <a:r>
              <a:rPr lang="es-US" sz="2000" dirty="0"/>
              <a:t>Cientos de ofertas de electrónica, salud y bienestar, entretenimiento, viajes y mucho más.</a:t>
            </a:r>
          </a:p>
          <a:p>
            <a:r>
              <a:rPr lang="es-US" sz="2000" dirty="0"/>
              <a:t>Cree su cuenta en </a:t>
            </a:r>
            <a:r>
              <a:rPr lang="es-US" sz="2000" dirty="0">
                <a:hlinkClick r:id="rId3"/>
              </a:rPr>
              <a:t>https://trinity.perkspot.com/login.</a:t>
            </a:r>
          </a:p>
          <a:p>
            <a:r>
              <a:rPr lang="es-US" sz="2000" dirty="0"/>
              <a:t>Para obtener más información, visite HR4U.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C517EC1-5D0E-443C-9705-A8894A2C9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408" y="345640"/>
            <a:ext cx="8586676" cy="498656"/>
          </a:xfrm>
        </p:spPr>
        <p:txBody>
          <a:bodyPr/>
          <a:lstStyle/>
          <a:p>
            <a:r>
              <a:rPr lang="es-US" dirty="0"/>
              <a:t>Beneficios y descuentos en comercios nacionales </a:t>
            </a:r>
            <a:br>
              <a:rPr lang="es-US" dirty="0"/>
            </a:br>
            <a:r>
              <a:rPr lang="es-US" dirty="0"/>
              <a:t>y locales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AAC5C2-3207-4E73-827D-6606044D9D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s-US" dirty="0"/>
              <a:t>©2020 Trinity </a:t>
            </a:r>
            <a:r>
              <a:rPr lang="es-US" dirty="0" err="1"/>
              <a:t>Health</a:t>
            </a:r>
            <a:endParaRPr lang="es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13A334-E62A-4C8B-B834-430E614379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z="600" smtClean="0"/>
              <a:pPr/>
              <a:t>6</a:t>
            </a:fld>
            <a:endParaRPr lang="en-US" sz="600"/>
          </a:p>
        </p:txBody>
      </p:sp>
    </p:spTree>
    <p:extLst>
      <p:ext uri="{BB962C8B-B14F-4D97-AF65-F5344CB8AC3E}">
        <p14:creationId xmlns:p14="http://schemas.microsoft.com/office/powerpoint/2010/main" val="2707781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698D42-A962-45FD-B78D-79A135E8CAE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US" sz="1400" dirty="0">
                <a:solidFill>
                  <a:schemeClr val="tx2"/>
                </a:solidFill>
              </a:rPr>
              <a:t>Viva toda su vida</a:t>
            </a:r>
          </a:p>
          <a:p>
            <a:r>
              <a:rPr lang="es-US" sz="1400" dirty="0"/>
              <a:t>Beneficios médicos y de farmacia</a:t>
            </a:r>
          </a:p>
          <a:p>
            <a:r>
              <a:rPr lang="es-US" sz="1400" dirty="0"/>
              <a:t>Cuenta de ahorro para gastos médicos</a:t>
            </a:r>
          </a:p>
          <a:p>
            <a:r>
              <a:rPr lang="es-US" sz="1400" dirty="0"/>
              <a:t>Plan de asistencia esencial con cuenta de reembolso por gastos médicos</a:t>
            </a:r>
          </a:p>
          <a:p>
            <a:r>
              <a:rPr lang="es-US" sz="1400" dirty="0"/>
              <a:t>Cuentas de gastos flexibles</a:t>
            </a:r>
          </a:p>
          <a:p>
            <a:r>
              <a:rPr lang="es-US" sz="1400" dirty="0"/>
              <a:t>Beneficios dentales y de visión</a:t>
            </a:r>
          </a:p>
          <a:p>
            <a:r>
              <a:rPr lang="es-US" sz="1400" dirty="0"/>
              <a:t>Seguro de vida/por muerte accidental y desmembramiento (AD&amp;D)</a:t>
            </a:r>
          </a:p>
          <a:p>
            <a:r>
              <a:rPr lang="es-US" sz="1400" dirty="0"/>
              <a:t>Licencia laboral</a:t>
            </a:r>
          </a:p>
          <a:p>
            <a:r>
              <a:rPr lang="es-US" sz="1400" dirty="0"/>
              <a:t>Beneficios voluntarios</a:t>
            </a:r>
          </a:p>
          <a:p>
            <a:r>
              <a:rPr lang="es-US" sz="1400" dirty="0"/>
              <a:t>Programa de retiro</a:t>
            </a:r>
          </a:p>
          <a:p>
            <a:r>
              <a:rPr lang="es-US" sz="1400" dirty="0"/>
              <a:t>Programa de bienestar/asistencia al empleado</a:t>
            </a:r>
          </a:p>
          <a:p>
            <a:r>
              <a:rPr lang="es-US" sz="1400" dirty="0"/>
              <a:t>Otros beneficios</a:t>
            </a:r>
          </a:p>
          <a:p>
            <a:r>
              <a:rPr lang="es-US" sz="1400" dirty="0"/>
              <a:t>Elegibilidad e inscripción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F96758-ABD1-493F-A18C-9B621E2DB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/>
              <a:t>Mire todos los episodios de la serie de videos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B1BB4-6E38-48C1-BD04-0D59CAE9D2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s-US" dirty="0"/>
              <a:t>©2020 Trinity </a:t>
            </a:r>
            <a:r>
              <a:rPr lang="es-US" dirty="0" err="1"/>
              <a:t>Health</a:t>
            </a:r>
            <a:endParaRPr lang="es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73773D-56C5-4316-A00D-71E3084D62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z="600" smtClean="0"/>
              <a:pPr/>
              <a:t>7</a:t>
            </a:fld>
            <a:endParaRPr lang="en-US" sz="6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4F8FAD5-E4EF-4176-80BB-122F7E844B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1320" y="1076049"/>
            <a:ext cx="2321688" cy="348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346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4D82A9B-8623-42F4-83DE-374EE91F148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93408" y="701817"/>
            <a:ext cx="8236688" cy="360152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US" sz="3600" dirty="0"/>
              <a:t>La información que se proporciona en este resumen está diseñada para ayudarlo a comprender sus opciones de planes y programas de beneficios de bienestar de Trinity </a:t>
            </a:r>
            <a:r>
              <a:rPr lang="es-US" sz="3600" dirty="0" err="1"/>
              <a:t>Health</a:t>
            </a:r>
            <a:r>
              <a:rPr lang="es-US" sz="3600" dirty="0"/>
              <a:t>. Es solo una descripción general y no está prevista como descripción exhaustiva de los planes y programas de beneficios disponibles para usted. No constituye un contrato y no pretende interpretar, extender ni modificar de ninguna manera las disposiciones de ningún plan o programa. Las descripciones resumidas del plan y los documentos oficiales de los planes y programas los describen con más detalles, y debe consultar estos documentos para obtener respuestas a sus preguntas específicas con respecto a los planes y programas, incluidos los servicios que cubre un plan. Si hubiera una discrepancia entre materiales impresos, prevalecerán los documentos oficiales de los planes y programas. Trinity </a:t>
            </a:r>
            <a:r>
              <a:rPr lang="es-US" sz="3600" dirty="0" err="1"/>
              <a:t>Health</a:t>
            </a:r>
            <a:r>
              <a:rPr lang="es-US" sz="3600" dirty="0"/>
              <a:t> conserva el derecho de modificar sus planes y programas de beneficios o darlos por finalizados en cualquier momento, lo que incluye la realización de cambios para cumplir con sus opciones en virtud de la Ley de Atención Médica Asequible y otras leyes aplicables, y ejercer dichas opciones.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US" sz="3600" dirty="0"/>
              <a:t>Para ver descripciones resumidas de planes y certificados de cobertura, visite el </a:t>
            </a:r>
            <a:r>
              <a:rPr lang="es-US" sz="3600" dirty="0">
                <a:highlight>
                  <a:srgbClr val="FFFF00"/>
                </a:highlight>
              </a:rPr>
              <a:t>portal para colegas HR4U en </a:t>
            </a:r>
            <a:r>
              <a:rPr lang="es-US" sz="3600" dirty="0">
                <a:highlight>
                  <a:srgbClr val="FFFF00"/>
                </a:highlight>
                <a:hlinkClick r:id="rId3"/>
              </a:rPr>
              <a:t>https://hr4u.trinity-health.org</a:t>
            </a:r>
            <a:r>
              <a:rPr lang="es-US" sz="3600" dirty="0"/>
              <a:t>. Para cualquier plan o programa en el que participe, también tiene derecho a solicitar una copia impresa de la descripción resumida completa del plan o del certificado de cobertura y otros documentos oficiales del plan o del programa, ya sea al empleador del colega o a Trinity </a:t>
            </a:r>
            <a:r>
              <a:rPr lang="es-US" sz="3600" dirty="0" err="1"/>
              <a:t>Health</a:t>
            </a:r>
            <a:r>
              <a:rPr lang="es-US" sz="3600" dirty="0"/>
              <a:t> Total </a:t>
            </a:r>
            <a:r>
              <a:rPr lang="es-US" sz="3600" dirty="0" err="1"/>
              <a:t>Rewards</a:t>
            </a:r>
            <a:r>
              <a:rPr lang="es-US" sz="3600" dirty="0"/>
              <a:t> </a:t>
            </a:r>
            <a:r>
              <a:rPr lang="es-US" sz="3600" dirty="0" err="1"/>
              <a:t>Benefits</a:t>
            </a:r>
            <a:r>
              <a:rPr lang="es-US" sz="3600" dirty="0"/>
              <a:t> &amp; Well-Being (Beneficios y bienestar de recompensas totales de Trinity </a:t>
            </a:r>
            <a:r>
              <a:rPr lang="es-US" sz="3600" dirty="0" err="1"/>
              <a:t>Health</a:t>
            </a:r>
            <a:r>
              <a:rPr lang="es-US" sz="3600" dirty="0"/>
              <a:t>), 20555 </a:t>
            </a:r>
            <a:r>
              <a:rPr lang="es-US" sz="3600" dirty="0" err="1"/>
              <a:t>Victor</a:t>
            </a:r>
            <a:r>
              <a:rPr lang="es-US" sz="3600" dirty="0"/>
              <a:t> Parkway, Livonia, MI 48152. No se le cobrará nada por las copias impresas.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US" sz="3600" dirty="0"/>
              <a:t>Todos los planes de salud grupales de Trinity </a:t>
            </a:r>
            <a:r>
              <a:rPr lang="es-US" sz="3600" dirty="0" err="1"/>
              <a:t>Health</a:t>
            </a:r>
            <a:r>
              <a:rPr lang="es-US" sz="3600" dirty="0"/>
              <a:t> proporcionan coordinación de la atención, administración de la atención, revisión de la utilización y servicios de derivación para ayudar a administrar la atención médica que se proporciona a miembros cubiertos. Al inscribirse en un plan de salud grupal de Trinity </a:t>
            </a:r>
            <a:r>
              <a:rPr lang="es-US" sz="3600" dirty="0" err="1"/>
              <a:t>Health</a:t>
            </a:r>
            <a:r>
              <a:rPr lang="es-US" sz="3600" dirty="0"/>
              <a:t>, comprende que el plan proporcionará servicios para administrar la atención de cada miembro cubierto. Estos servicios se pueden proporcionar a través de terceros administradores independientes, una red clínicamente integrada de hospitales, médicos y otros proveedores y profesionales de atención médica, y otros proveedores de atención médica. Su participación en un plan de salud grupal de Trinity </a:t>
            </a:r>
            <a:r>
              <a:rPr lang="es-US" sz="3600" dirty="0" err="1"/>
              <a:t>Health</a:t>
            </a:r>
            <a:r>
              <a:rPr lang="es-US" sz="3600" dirty="0"/>
              <a:t> significa que las personas que se contraten para proporcionar estos servicios tendrán acceso a su información de salud personal, lo que incluye información de salud que usted divulgue a través de programas y actividades de bienestar. Los centros y proveedores de atención médica de Trinity </a:t>
            </a:r>
            <a:r>
              <a:rPr lang="es-US" sz="3600" dirty="0" err="1"/>
              <a:t>Health</a:t>
            </a:r>
            <a:r>
              <a:rPr lang="es-US" sz="3600" dirty="0"/>
              <a:t> y los profesionales afiliados a los centros de Trinity </a:t>
            </a:r>
            <a:r>
              <a:rPr lang="es-US" sz="3600" dirty="0" err="1"/>
              <a:t>Health</a:t>
            </a:r>
            <a:r>
              <a:rPr lang="es-US" sz="3600" dirty="0"/>
              <a:t> participan en determinadas redes clínicamente integradas. Puede que una red clínicamente integrada se comunique con usted con respecto a su atención médica, lo que incluye personas de un centro o proveedor de Trinity </a:t>
            </a:r>
            <a:r>
              <a:rPr lang="es-US" sz="3600" dirty="0" err="1"/>
              <a:t>Health</a:t>
            </a:r>
            <a:r>
              <a:rPr lang="es-US" sz="3600" dirty="0"/>
              <a:t> que estén brindando servicios para la red clínicamente integrada o directamente para el plan de salud grupal. Las personas que trabajan en un centro o proveedor de Trinity </a:t>
            </a:r>
            <a:r>
              <a:rPr lang="es-US" sz="3600" dirty="0" err="1"/>
              <a:t>Health</a:t>
            </a:r>
            <a:r>
              <a:rPr lang="es-US" sz="3600" dirty="0"/>
              <a:t> (incluido su empleador) que participen en una red clínicamente integrada o en el plan de salud grupal pueden tener acceso a información sobre su tratamiento médico en cualquier centro y con cualquier proveedor o profesional de atención médica, y usarla no solo para brindarle tratamiento sino también para administrar y coordinar su atención médica. Todo acceso a información de salud protegida, o su uso o divulgación cumplirán con las reglamentaciones sobre privacidad y seguridad establecidas por la Ley de Transferencia y Responsabilidad de Seguros Médicos y las leyes estatales aplicables en materia de privacidad y seguridad.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FF5E9B3-B550-42DD-B09E-3E6E9FF5D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Información importante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566710-6E2C-4BDC-B24B-F7D17A511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s-US" dirty="0"/>
              <a:t>©2020 Trinity </a:t>
            </a:r>
            <a:r>
              <a:rPr lang="es-US" dirty="0" err="1"/>
              <a:t>Health</a:t>
            </a:r>
            <a:endParaRPr lang="es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870FFE-4304-4E6A-990A-87E79A7DC8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801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5" y="0"/>
            <a:ext cx="9141289" cy="5159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729650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b91531d-a4f7-47e3-8687-1e7e838a3343">VWZWURQ6C24W-2684-23</_dlc_DocId>
    <_dlc_DocIdUrl xmlns="4b91531d-a4f7-47e3-8687-1e7e838a3343">
      <Url>http://content.che.org/sysoff/mc/_layouts/DocIdRedir.aspx?ID=VWZWURQ6C24W-2684-23</Url>
      <Description>VWZWURQ6C24W-2684-23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5CF6746CADB541B8704E3A76B43D75" ma:contentTypeVersion="0" ma:contentTypeDescription="Create a new document." ma:contentTypeScope="" ma:versionID="3d1b3bda66ff206962cbffb4b1f19dd6">
  <xsd:schema xmlns:xsd="http://www.w3.org/2001/XMLSchema" xmlns:xs="http://www.w3.org/2001/XMLSchema" xmlns:p="http://schemas.microsoft.com/office/2006/metadata/properties" xmlns:ns2="4b91531d-a4f7-47e3-8687-1e7e838a3343" targetNamespace="http://schemas.microsoft.com/office/2006/metadata/properties" ma:root="true" ma:fieldsID="0343b9f753f350af6d0219bbd4f1bbc3" ns2:_="">
    <xsd:import namespace="4b91531d-a4f7-47e3-8687-1e7e838a334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91531d-a4f7-47e3-8687-1e7e838a334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2435B7-6774-4581-B2BB-770337A5A823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189451C-B86D-43F5-AA06-34D722258368}">
  <ds:schemaRefs>
    <ds:schemaRef ds:uri="http://purl.org/dc/terms/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4b91531d-a4f7-47e3-8687-1e7e838a3343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F78F947-66A3-4B2D-A65A-DD43B04E66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91531d-a4f7-47e3-8687-1e7e838a33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13809</TotalTime>
  <Words>1701</Words>
  <Application>Microsoft Office PowerPoint</Application>
  <PresentationFormat>On-screen Show (16:9)</PresentationFormat>
  <Paragraphs>156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Main Content Slide Layout</vt:lpstr>
      <vt:lpstr>1_Main Content Slide Layout</vt:lpstr>
      <vt:lpstr>Orientación sobre beneficios</vt:lpstr>
      <vt:lpstr>Otros beneficios - Asistencia con adopción -  Reembolso de matrículas -  Servicio de asistencia con préstamos estudiantiles  -  Beneficios y descuentos </vt:lpstr>
      <vt:lpstr>La asistencia con adopción apoya a quienes están formando familias</vt:lpstr>
      <vt:lpstr>El reembolso de matrículas apoya el crecimiento profesional</vt:lpstr>
      <vt:lpstr>Servicio de asistencia con préstamos estudiantiles voluntarios para usted y los miembros de su  grupo familiar </vt:lpstr>
      <vt:lpstr>Beneficios y descuentos en comercios nacionales  y locales</vt:lpstr>
      <vt:lpstr>Mire todos los episodios de la serie de videos</vt:lpstr>
      <vt:lpstr>Información importante</vt:lpstr>
      <vt:lpstr>PowerPoint Presentation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Michelle Mottin</cp:lastModifiedBy>
  <cp:revision>339</cp:revision>
  <cp:lastPrinted>2015-03-20T16:41:08Z</cp:lastPrinted>
  <dcterms:created xsi:type="dcterms:W3CDTF">2015-06-01T18:54:58Z</dcterms:created>
  <dcterms:modified xsi:type="dcterms:W3CDTF">2021-07-21T20:33:15Z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0x010100E75CF6746CADB541B8704E3A76B43D75</vt:lpwstr>
  </property>
  <property fmtid="{D5CDD505-2E9C-101B-9397-08002B2CF9AE}" pid="3" name="_dlc_DocIdItemGuid">
    <vt:lpwstr>13334aa1-c854-4350-9b84-cf13f57fa411</vt:lpwstr>
  </property>
</Properties>
</file>