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20"/>
  </p:notesMasterIdLst>
  <p:handoutMasterIdLst>
    <p:handoutMasterId r:id="rId21"/>
  </p:handoutMasterIdLst>
  <p:sldIdLst>
    <p:sldId id="306" r:id="rId7"/>
    <p:sldId id="316" r:id="rId8"/>
    <p:sldId id="378" r:id="rId9"/>
    <p:sldId id="439" r:id="rId10"/>
    <p:sldId id="466" r:id="rId11"/>
    <p:sldId id="456" r:id="rId12"/>
    <p:sldId id="301" r:id="rId13"/>
    <p:sldId id="302" r:id="rId14"/>
    <p:sldId id="465" r:id="rId15"/>
    <p:sldId id="458" r:id="rId16"/>
    <p:sldId id="423" r:id="rId17"/>
    <p:sldId id="424" r:id="rId18"/>
    <p:sldId id="422" r:id="rId19"/>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3" clrIdx="0">
    <p:extLst>
      <p:ext uri="{19B8F6BF-5375-455C-9EA6-DF929625EA0E}">
        <p15:presenceInfo xmlns:p15="http://schemas.microsoft.com/office/powerpoint/2012/main" userId="S::tolasuz@trinity-health.org::13a69b62-492e-47ac-bdfa-d669fbf05bf3" providerId="AD"/>
      </p:ext>
    </p:extLst>
  </p:cmAuthor>
  <p:cmAuthor id="2" name="Brandi Bonney" initials="BB" lastIdx="1" clrIdx="1">
    <p:extLst>
      <p:ext uri="{19B8F6BF-5375-455C-9EA6-DF929625EA0E}">
        <p15:presenceInfo xmlns:p15="http://schemas.microsoft.com/office/powerpoint/2012/main" userId="S::Brandi.Bonney@trinity-health.org::0ec9ea29-772f-4ef7-8fa0-966b54ddb480" providerId="AD"/>
      </p:ext>
    </p:extLst>
  </p:cmAuthor>
  <p:cmAuthor id="3" name="Melissa R. Ansell" initials="MRA" lastIdx="1" clrIdx="2">
    <p:extLst>
      <p:ext uri="{19B8F6BF-5375-455C-9EA6-DF929625EA0E}">
        <p15:presenceInfo xmlns:p15="http://schemas.microsoft.com/office/powerpoint/2012/main" userId="S::Melissa.Ansell@trinity-health.org::0039316e-87e4-4779-809f-c4884355a11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04" autoAdjust="0"/>
    <p:restoredTop sz="71393" autoAdjust="0"/>
  </p:normalViewPr>
  <p:slideViewPr>
    <p:cSldViewPr snapToGrid="0" snapToObjects="1" showGuides="1">
      <p:cViewPr varScale="1">
        <p:scale>
          <a:sx n="81" d="100"/>
          <a:sy n="81" d="100"/>
        </p:scale>
        <p:origin x="1651" y="53"/>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11/23/2020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11/23/2020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run time:  8 minutes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5325"/>
            <a:ext cx="6188075" cy="3481388"/>
          </a:xfrm>
        </p:spPr>
      </p:sp>
      <p:sp>
        <p:nvSpPr>
          <p:cNvPr id="3" name="Notes Placeholder 2"/>
          <p:cNvSpPr>
            <a:spLocks noGrp="1"/>
          </p:cNvSpPr>
          <p:nvPr>
            <p:ph type="body" idx="1"/>
          </p:nvPr>
        </p:nvSpPr>
        <p:spPr/>
        <p:txBody>
          <a:bodyPr/>
          <a:lstStyle/>
          <a:p>
            <a:endParaRPr lang="en-US" baseline="0" dirty="0"/>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Colleagues in job classifications</a:t>
            </a:r>
            <a:r>
              <a:rPr lang="en-US" sz="1200" kern="1200" baseline="0" dirty="0">
                <a:solidFill>
                  <a:schemeClr val="tx1"/>
                </a:solidFill>
                <a:effectLst/>
                <a:latin typeface="+mn-lt"/>
                <a:ea typeface="+mn-ea"/>
                <a:cs typeface="+mn-cs"/>
              </a:rPr>
              <a:t> of Senior Officer, Vice President, Director, Manager and Advanced Practice Clinician </a:t>
            </a:r>
            <a:r>
              <a:rPr lang="en-US" sz="1200" kern="1200" dirty="0">
                <a:solidFill>
                  <a:schemeClr val="tx1"/>
                </a:solidFill>
                <a:effectLst/>
                <a:latin typeface="+mn-lt"/>
                <a:ea typeface="+mn-ea"/>
                <a:cs typeface="+mn-cs"/>
              </a:rPr>
              <a:t>are eligible for Program B short- and long-term disability the first of the month after 30 days of employment. </a:t>
            </a:r>
          </a:p>
          <a:p>
            <a:pPr marL="0" lvl="0" indent="0">
              <a:buFont typeface="Arial" panose="020B0604020202020204" pitchFamily="34" charset="0"/>
              <a:buNone/>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Short-term disability is available after a seven-day elimination period, for up to 6 months at 100 percent of base pay</a:t>
            </a:r>
            <a:r>
              <a:rPr lang="en-US" sz="1200" kern="1200" baseline="0" dirty="0">
                <a:solidFill>
                  <a:schemeClr val="tx1"/>
                </a:solidFill>
                <a:effectLst/>
                <a:latin typeface="+mn-lt"/>
                <a:ea typeface="+mn-ea"/>
                <a:cs typeface="+mn-cs"/>
              </a:rPr>
              <a:t> with no monthly maximum.</a:t>
            </a:r>
          </a:p>
          <a:p>
            <a:pPr marL="0" lvl="0" indent="0">
              <a:buFont typeface="Arial" panose="020B0604020202020204" pitchFamily="34" charset="0"/>
              <a:buNone/>
            </a:pPr>
            <a:endParaRPr lang="en-US" sz="1200" kern="1200" baseline="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Long-term disability is available after a 6-month elimination period, up to the Social Security Normal Retirement Age. It covers 70% of base pay — up to a maximum of $15,000 per month.</a:t>
            </a:r>
            <a:endParaRPr lang="en-US" sz="1200" kern="1200" baseline="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10</a:t>
            </a:fld>
            <a:endParaRPr lang="en-US" dirty="0"/>
          </a:p>
        </p:txBody>
      </p:sp>
    </p:spTree>
    <p:extLst>
      <p:ext uri="{BB962C8B-B14F-4D97-AF65-F5344CB8AC3E}">
        <p14:creationId xmlns:p14="http://schemas.microsoft.com/office/powerpoint/2010/main" val="970936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Now that you’ve reviewed your Time Away from Work program, be sure to check out the other episodes in this video series to learn more about additional benefits available to help you Live Your Whole Life. </a:t>
            </a:r>
          </a:p>
          <a:p>
            <a:endParaRPr lang="en-US" dirty="0"/>
          </a:p>
          <a:p>
            <a:endParaRPr lang="en-US" dirty="0"/>
          </a:p>
          <a:p>
            <a:endParaRPr lang="en-US" dirty="0"/>
          </a:p>
          <a:p>
            <a:endParaRPr lang="en-US" dirty="0"/>
          </a:p>
          <a:p>
            <a:endParaRPr lang="en-US" dirty="0"/>
          </a:p>
          <a:p>
            <a:r>
              <a:rPr lang="en-US" dirty="0"/>
              <a:t>10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11</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12</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At Trinity Health we believe quality of life is important for our colleagues and that it is vital for our physical, mental and spiritual health to take scheduled time away from work. </a:t>
            </a:r>
          </a:p>
          <a:p>
            <a:endParaRPr lang="en-US" dirty="0"/>
          </a:p>
          <a:p>
            <a:r>
              <a:rPr lang="en-US" dirty="0"/>
              <a:t>Taking care of ourselves by taking time off —whether to reconnect with people we care about, re-energize or recover — makes us better able to care for our patients and helps support our patient-safety initiatives.</a:t>
            </a:r>
          </a:p>
          <a:p>
            <a:endParaRPr lang="en-US" dirty="0"/>
          </a:p>
          <a:p>
            <a:r>
              <a:rPr lang="en-US" dirty="0"/>
              <a:t>In this episode we’ll take a look at your Time Away from Work program. </a:t>
            </a:r>
          </a:p>
          <a:p>
            <a:endParaRPr lang="en-US" dirty="0"/>
          </a:p>
          <a:p>
            <a:endParaRPr lang="en-US" dirty="0"/>
          </a:p>
          <a:p>
            <a:endParaRPr lang="en-US" dirty="0"/>
          </a:p>
          <a:p>
            <a:endParaRPr lang="en-US" dirty="0"/>
          </a:p>
          <a:p>
            <a:r>
              <a:rPr lang="en-US" dirty="0"/>
              <a:t> seconds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19866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Your time away from work program includes paid time off, also known as P-T-O, holidays, short-term disability and long-term disability. </a:t>
            </a:r>
          </a:p>
          <a:p>
            <a:endParaRPr lang="en-US" baseline="0" dirty="0"/>
          </a:p>
          <a:p>
            <a:r>
              <a:rPr lang="en-US" baseline="0" dirty="0"/>
              <a:t>Let’s review the main components starting with Paid Time Off. </a:t>
            </a:r>
          </a:p>
          <a:p>
            <a:endParaRPr lang="en-US" baseline="0" dirty="0"/>
          </a:p>
          <a:p>
            <a:pPr marL="171844" indent="-171844">
              <a:buFont typeface="Arial" panose="020B0604020202020204" pitchFamily="34" charset="0"/>
              <a:buChar char="•"/>
            </a:pPr>
            <a:r>
              <a:rPr lang="en-US" baseline="0" dirty="0"/>
              <a:t>P-T-O includes vacation, personal and sick time not covered by disability.</a:t>
            </a:r>
          </a:p>
          <a:p>
            <a:pPr marL="0" indent="0">
              <a:buFont typeface="Arial" panose="020B0604020202020204" pitchFamily="34" charset="0"/>
              <a:buNone/>
            </a:pPr>
            <a:endParaRPr lang="en-US" baseline="0" dirty="0"/>
          </a:p>
          <a:p>
            <a:pPr marL="171844" indent="-171844">
              <a:buFont typeface="Arial" panose="020B0604020202020204" pitchFamily="34" charset="0"/>
              <a:buChar char="•"/>
            </a:pPr>
            <a:r>
              <a:rPr lang="en-US" baseline="0" dirty="0"/>
              <a:t>Depending on your role, you will either accrue P-T-O based on your years of service and hours paid, or receive drop-in P-T-O, also known as front-loaded or use-or-lose P-T-O, at the beginning of the year. We’ll talk more about who receives which type of P-T-O later in this episode.</a:t>
            </a:r>
          </a:p>
          <a:p>
            <a:pPr marL="171844" indent="-171844">
              <a:buFont typeface="Arial" panose="020B0604020202020204" pitchFamily="34" charset="0"/>
              <a:buChar char="•"/>
            </a:pPr>
            <a:endParaRPr lang="en-US" baseline="0" dirty="0"/>
          </a:p>
          <a:p>
            <a:pPr marL="171844" indent="-171844">
              <a:buFont typeface="Arial" panose="020B0604020202020204" pitchFamily="34" charset="0"/>
              <a:buChar char="•"/>
            </a:pPr>
            <a:r>
              <a:rPr lang="en-US" dirty="0"/>
              <a:t>Benefits-eligible</a:t>
            </a:r>
            <a:r>
              <a:rPr lang="en-US" baseline="0" dirty="0"/>
              <a:t> c</a:t>
            </a:r>
            <a:r>
              <a:rPr lang="en-US" dirty="0"/>
              <a:t>olleagues in all roles are eligible for six core holidays plus one floating holiday. </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n-US" dirty="0"/>
              <a:t>Finally, disability insurance pays a benefit for a period of time if you are unable to work because of a qualified injury or illness. </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171844" indent="-171844">
              <a:buFont typeface="Arial" panose="020B0604020202020204" pitchFamily="34" charset="0"/>
              <a:buChar char="•"/>
            </a:pPr>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D69798C-9FC1-714E-BB69-2199F60E7A3D}" type="slidenum">
              <a:rPr lang="en-US" smtClean="0"/>
              <a:t>3</a:t>
            </a:fld>
            <a:endParaRPr lang="en-US" dirty="0"/>
          </a:p>
        </p:txBody>
      </p:sp>
    </p:spTree>
    <p:extLst>
      <p:ext uri="{BB962C8B-B14F-4D97-AF65-F5344CB8AC3E}">
        <p14:creationId xmlns:p14="http://schemas.microsoft.com/office/powerpoint/2010/main" val="1213647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8252">
              <a:defRPr/>
            </a:pPr>
            <a:r>
              <a:rPr lang="en-US" dirty="0"/>
              <a:t>Now let’s review some of the key elements of the Time Away from Work programs by group.</a:t>
            </a:r>
          </a:p>
          <a:p>
            <a:pPr defTabSz="458252">
              <a:defRPr/>
            </a:pPr>
            <a:endParaRPr lang="en-US" dirty="0"/>
          </a:p>
          <a:p>
            <a:pPr defTabSz="458252">
              <a:defRPr/>
            </a:pPr>
            <a:r>
              <a:rPr lang="en-US" dirty="0"/>
              <a:t>The program you are eligible for is based on the classification of your role.</a:t>
            </a:r>
          </a:p>
          <a:p>
            <a:pPr defTabSz="458252">
              <a:defRPr/>
            </a:pPr>
            <a:endParaRPr lang="en-US" dirty="0"/>
          </a:p>
          <a:p>
            <a:pPr defTabSz="458252">
              <a:defRPr/>
            </a:pPr>
            <a:r>
              <a:rPr lang="en-US" dirty="0"/>
              <a:t>Jobs classified as Supervisor, Coordinator or All Other Positions are eligible for Program A. </a:t>
            </a:r>
          </a:p>
          <a:p>
            <a:pPr defTabSz="458252">
              <a:defRPr/>
            </a:pPr>
            <a:endParaRPr lang="en-US" dirty="0"/>
          </a:p>
          <a:p>
            <a:pPr defTabSz="458252">
              <a:defRPr/>
            </a:pPr>
            <a:r>
              <a:rPr lang="en-US" dirty="0"/>
              <a:t>Jobs classified as Management, Director, Vice President, Senior Officer or Advanced Practice Clinician are eligible for Program B.</a:t>
            </a:r>
          </a:p>
          <a:p>
            <a:pPr defTabSz="458252">
              <a:defRPr/>
            </a:pPr>
            <a:endParaRPr lang="en-US" dirty="0"/>
          </a:p>
          <a:p>
            <a:pPr defTabSz="458252">
              <a:defRPr/>
            </a:pPr>
            <a:r>
              <a:rPr lang="en-US" dirty="0"/>
              <a:t>Our physicians and our residents have their own programs too and should refer to the their new hire information or contact their recruiter for detailed information. </a:t>
            </a:r>
          </a:p>
          <a:p>
            <a:pPr defTabSz="458252">
              <a:defRPr/>
            </a:pPr>
            <a:endParaRPr lang="en-US" dirty="0"/>
          </a:p>
          <a:p>
            <a:pPr defTabSz="458252">
              <a:defRPr/>
            </a:pPr>
            <a:r>
              <a:rPr lang="en-US" dirty="0"/>
              <a:t>In this episode we will provide an overview of Programs A &amp; B.  </a:t>
            </a:r>
          </a:p>
          <a:p>
            <a:pPr defTabSz="458252">
              <a:defRPr/>
            </a:pPr>
            <a:endParaRPr lang="en-US" dirty="0"/>
          </a:p>
          <a:p>
            <a:pPr defTabSz="458252">
              <a:defRPr/>
            </a:pPr>
            <a:r>
              <a:rPr lang="en-US" dirty="0"/>
              <a:t>You will also receive more detailed information about your Time Away from Work benefits in your new hire package. </a:t>
            </a:r>
          </a:p>
          <a:p>
            <a:pPr defTabSz="458252">
              <a:defRPr/>
            </a:pPr>
            <a:endParaRPr lang="en-US" dirty="0"/>
          </a:p>
          <a:p>
            <a:endParaRPr lang="en-US" dirty="0"/>
          </a:p>
        </p:txBody>
      </p:sp>
      <p:sp>
        <p:nvSpPr>
          <p:cNvPr id="4" name="Slide Number Placeholder 3"/>
          <p:cNvSpPr>
            <a:spLocks noGrp="1"/>
          </p:cNvSpPr>
          <p:nvPr>
            <p:ph type="sldNum" sz="quarter" idx="10"/>
          </p:nvPr>
        </p:nvSpPr>
        <p:spPr/>
        <p:txBody>
          <a:bodyPr/>
          <a:lstStyle/>
          <a:p>
            <a:fld id="{B37E5E02-706C-4503-9F28-BD74DE3C37C5}" type="slidenum">
              <a:rPr lang="en-US" smtClean="0"/>
              <a:t>4</a:t>
            </a:fld>
            <a:endParaRPr lang="en-US" dirty="0"/>
          </a:p>
        </p:txBody>
      </p:sp>
    </p:spTree>
    <p:extLst>
      <p:ext uri="{BB962C8B-B14F-4D97-AF65-F5344CB8AC3E}">
        <p14:creationId xmlns:p14="http://schemas.microsoft.com/office/powerpoint/2010/main" val="3964379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important element of the Time Away from Work program is </a:t>
            </a:r>
            <a:r>
              <a:rPr lang="en-US" baseline="0" dirty="0"/>
              <a:t>the full-time equivalent or F-T-E status of your position. </a:t>
            </a:r>
          </a:p>
          <a:p>
            <a:endParaRPr lang="en-US" baseline="0" dirty="0"/>
          </a:p>
          <a:p>
            <a:r>
              <a:rPr lang="en-US" baseline="0" dirty="0"/>
              <a:t>F-T-E is the fraction of the position’s scheduled hours based on a 40-hour week. </a:t>
            </a:r>
          </a:p>
          <a:p>
            <a:endParaRPr lang="en-US" baseline="0" dirty="0"/>
          </a:p>
          <a:p>
            <a:r>
              <a:rPr lang="en-US" baseline="0" dirty="0"/>
              <a:t>Holidays and P-T-O are prorated based on the position’s F-T-E status. </a:t>
            </a:r>
          </a:p>
          <a:p>
            <a:endParaRPr lang="en-US" baseline="0" dirty="0"/>
          </a:p>
          <a:p>
            <a:r>
              <a:rPr lang="en-US" baseline="0" dirty="0"/>
              <a:t>Let’s look at an example. A position scheduled 40 hours a week is classified as a one-point-zero F-T-E status, as noted on this slide. It has an F-T-E daily value of eight hours and would receive eight hours of pay for a holiday.  A position scheduled to work 24 hours per week is classified as a point-six F-T-E and would receive four-point-eight hours of holiday pay. </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D69798C-9FC1-714E-BB69-2199F60E7A3D}" type="slidenum">
              <a:rPr lang="en-US" smtClean="0"/>
              <a:t>5</a:t>
            </a:fld>
            <a:endParaRPr lang="en-US" dirty="0"/>
          </a:p>
        </p:txBody>
      </p:sp>
    </p:spTree>
    <p:extLst>
      <p:ext uri="{BB962C8B-B14F-4D97-AF65-F5344CB8AC3E}">
        <p14:creationId xmlns:p14="http://schemas.microsoft.com/office/powerpoint/2010/main" val="1037692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458252">
              <a:buFont typeface="Arial" panose="020B0604020202020204" pitchFamily="34" charset="0"/>
              <a:buNone/>
              <a:defRPr/>
            </a:pPr>
            <a:r>
              <a:rPr lang="en-US" dirty="0"/>
              <a:t>Now let’s take a closer look at the P-T-O programs. We’ll start with Program A.</a:t>
            </a:r>
          </a:p>
          <a:p>
            <a:pPr marL="0" indent="0" defTabSz="458252">
              <a:buFont typeface="Arial" panose="020B0604020202020204" pitchFamily="34" charset="0"/>
              <a:buNone/>
              <a:defRPr/>
            </a:pPr>
            <a:endParaRPr lang="en-US" dirty="0"/>
          </a:p>
          <a:p>
            <a:pPr marL="171844" indent="-171844" defTabSz="458252">
              <a:buFont typeface="Arial" panose="020B0604020202020204" pitchFamily="34" charset="0"/>
              <a:buChar char="•"/>
              <a:defRPr/>
            </a:pPr>
            <a:r>
              <a:rPr lang="en-US" dirty="0"/>
              <a:t>As a reminder, Program A is for jobs classified as Supervisor, Coordinator or All Other Positions that are not part of programs B, C or D.  It’s important to note that Program A includes both colleagues who are exempt from overtime and those who are non-exempt and who receive overtime.</a:t>
            </a:r>
          </a:p>
          <a:p>
            <a:pPr marL="0" indent="0" defTabSz="458252">
              <a:buFont typeface="Arial" panose="020B0604020202020204" pitchFamily="34" charset="0"/>
              <a:buNone/>
              <a:defRPr/>
            </a:pPr>
            <a:endParaRPr lang="en-US" dirty="0"/>
          </a:p>
          <a:p>
            <a:pPr marL="171844" indent="-171844" defTabSz="458252">
              <a:buFont typeface="Arial" panose="020B0604020202020204" pitchFamily="34" charset="0"/>
              <a:buChar char="•"/>
              <a:defRPr/>
            </a:pPr>
            <a:r>
              <a:rPr lang="en-US" dirty="0"/>
              <a:t>Program A  P-T-O covers vacation, personal and sick time.</a:t>
            </a:r>
          </a:p>
          <a:p>
            <a:pPr marL="171844" indent="-171844" defTabSz="458252">
              <a:buFont typeface="Arial" panose="020B0604020202020204" pitchFamily="34" charset="0"/>
              <a:buChar char="•"/>
              <a:defRPr/>
            </a:pPr>
            <a:endParaRPr lang="en-US" dirty="0"/>
          </a:p>
          <a:p>
            <a:pPr marL="171844" indent="-171844" defTabSz="458252">
              <a:buFont typeface="Arial" panose="020B0604020202020204" pitchFamily="34" charset="0"/>
              <a:buChar char="•"/>
              <a:defRPr/>
            </a:pPr>
            <a:r>
              <a:rPr lang="en-US" dirty="0"/>
              <a:t>Colleagues in Program A begin accruing P-T-O as of their date of hire and it is available to use as soon as it is accrued. </a:t>
            </a:r>
          </a:p>
          <a:p>
            <a:pPr marL="0" indent="0" defTabSz="458252">
              <a:buFont typeface="Arial" panose="020B0604020202020204" pitchFamily="34" charset="0"/>
              <a:buNone/>
              <a:defRPr/>
            </a:pPr>
            <a:endParaRPr lang="en-US" dirty="0"/>
          </a:p>
          <a:p>
            <a:pPr marL="171844" indent="-171844" defTabSz="458252">
              <a:buFont typeface="Arial" panose="020B0604020202020204" pitchFamily="34" charset="0"/>
              <a:buChar char="•"/>
              <a:defRPr/>
            </a:pPr>
            <a:r>
              <a:rPr lang="en-US" dirty="0"/>
              <a:t>P-T-O accrual is based on years of service and hours paid. It is prorated based on F-T-E status with up to a maximum of 80 hours per pay period as outlined here.  </a:t>
            </a:r>
          </a:p>
          <a:p>
            <a:pPr marL="0" indent="0" defTabSz="458252">
              <a:buFont typeface="Arial" panose="020B0604020202020204" pitchFamily="34" charset="0"/>
              <a:buNone/>
              <a:defRPr/>
            </a:pPr>
            <a:endParaRPr lang="en-US" dirty="0"/>
          </a:p>
          <a:p>
            <a:pPr marL="171844" indent="-171844" defTabSz="458252">
              <a:buFont typeface="Arial" panose="020B0604020202020204" pitchFamily="34" charset="0"/>
              <a:buChar char="•"/>
              <a:defRPr/>
            </a:pPr>
            <a:r>
              <a:rPr lang="en-US" dirty="0"/>
              <a:t>The maximum bank amount is one-and-a-half times the colleague’s annual accrual amount. Once a colleague reaches the maximum, they stop accruing P-T-O until they use some of their existing bank. Once the bank falls below the maximum, accruals begin again. </a:t>
            </a:r>
          </a:p>
          <a:p>
            <a:pPr marL="171844" indent="-171844" defTabSz="458252">
              <a:buFont typeface="Arial" panose="020B0604020202020204" pitchFamily="34" charset="0"/>
              <a:buChar char="•"/>
              <a:defRPr/>
            </a:pPr>
            <a:endParaRPr lang="en-US" dirty="0"/>
          </a:p>
          <a:p>
            <a:pPr marL="171844" indent="-171844" defTabSz="458252">
              <a:buFont typeface="Arial" panose="020B0604020202020204" pitchFamily="34" charset="0"/>
              <a:buChar char="•"/>
              <a:defRPr/>
            </a:pPr>
            <a:r>
              <a:rPr lang="en-US" dirty="0"/>
              <a:t>Colleagues in Program A have the option to cash out up to 80 hours of P-T-O during open enrollment provided they maintain a minimum P-T-O bank of 40 hours.  	</a:t>
            </a:r>
          </a:p>
          <a:p>
            <a:pPr marL="171844" indent="-171844" defTabSz="458252">
              <a:buFont typeface="Arial" panose="020B0604020202020204" pitchFamily="34" charset="0"/>
              <a:buChar char="•"/>
              <a:defRPr/>
            </a:pPr>
            <a:endParaRPr lang="en-US" dirty="0"/>
          </a:p>
          <a:p>
            <a:pPr marL="0" indent="0" defTabSz="458252">
              <a:buFont typeface="Arial" panose="020B0604020202020204" pitchFamily="34" charset="0"/>
              <a:buNone/>
              <a:defRPr/>
            </a:pPr>
            <a:endParaRPr lang="en-US" dirty="0"/>
          </a:p>
          <a:p>
            <a:pPr marL="171844" indent="-171844" defTabSz="458252">
              <a:buFont typeface="Arial" panose="020B0604020202020204" pitchFamily="34" charset="0"/>
              <a:buChar char="•"/>
              <a:defRPr/>
            </a:pPr>
            <a:endParaRPr lang="en-US" dirty="0"/>
          </a:p>
          <a:p>
            <a:pPr defTabSz="458252">
              <a:defRPr/>
            </a:pPr>
            <a:endParaRPr lang="en-US" dirty="0"/>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6</a:t>
            </a:fld>
            <a:endParaRPr lang="en-US" dirty="0"/>
          </a:p>
        </p:txBody>
      </p:sp>
    </p:spTree>
    <p:extLst>
      <p:ext uri="{BB962C8B-B14F-4D97-AF65-F5344CB8AC3E}">
        <p14:creationId xmlns:p14="http://schemas.microsoft.com/office/powerpoint/2010/main" val="4247647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take a closer look at the P-T-O program for colleagues in Program B.</a:t>
            </a:r>
          </a:p>
          <a:p>
            <a:endParaRPr lang="en-US" dirty="0"/>
          </a:p>
          <a:p>
            <a:r>
              <a:rPr lang="en-US" strike="sngStrike" dirty="0"/>
              <a:t>As a reminder, Program B is for advance practice clinicians and management and higher-level colleagues. </a:t>
            </a:r>
            <a:r>
              <a:rPr lang="en-US" strike="noStrike" dirty="0"/>
              <a:t> (Strike due to sensitivity, but leave on slide)</a:t>
            </a:r>
            <a:endParaRPr lang="en-US" strike="sngStrike" dirty="0"/>
          </a:p>
          <a:p>
            <a:endParaRPr lang="en-US" dirty="0"/>
          </a:p>
          <a:p>
            <a:r>
              <a:rPr lang="en-US" dirty="0"/>
              <a:t>Colleagues in Program B get a front-loaded drop-in amount of 27 days of P-T-O at the beginning of the year. This is prorated based on the F-T-E status of the position. For example, a zero-point-five F-T-E colleague will receive 27 days of P-T-O at four hours each, which is 108 hours, half the number of hours that a full-time colleague receives.</a:t>
            </a:r>
          </a:p>
          <a:p>
            <a:endParaRPr lang="en-US" dirty="0"/>
          </a:p>
          <a:p>
            <a:r>
              <a:rPr lang="en-US" dirty="0"/>
              <a:t>Sick time is covered under salary continuation and separate from P-T-O.</a:t>
            </a:r>
          </a:p>
          <a:p>
            <a:endParaRPr lang="en-US" dirty="0"/>
          </a:p>
          <a:p>
            <a:r>
              <a:rPr lang="en-US" dirty="0"/>
              <a:t>New hires who start after the first pay period of the year will get a prorated amount of P-T-O. </a:t>
            </a:r>
          </a:p>
          <a:p>
            <a:endParaRPr lang="en-US" dirty="0"/>
          </a:p>
          <a:p>
            <a:r>
              <a:rPr lang="en-US" dirty="0"/>
              <a:t>This is a use-it-or-lose-it P-T-O plan, also known as a drop-in plan. </a:t>
            </a:r>
          </a:p>
          <a:p>
            <a:endParaRPr lang="en-US" dirty="0"/>
          </a:p>
          <a:p>
            <a:r>
              <a:rPr lang="en-US" dirty="0"/>
              <a:t>Colleagues are encouraged to take their full allocations of P-T-O each year. </a:t>
            </a:r>
          </a:p>
          <a:p>
            <a:endParaRPr lang="en-US" dirty="0"/>
          </a:p>
          <a:p>
            <a:r>
              <a:rPr lang="en-US" dirty="0"/>
              <a:t>If you leave the company, remaining P-T-O balances will not be paid out.  </a:t>
            </a:r>
          </a:p>
          <a:p>
            <a:endParaRPr lang="en-US" dirty="0"/>
          </a:p>
          <a:p>
            <a:r>
              <a:rPr lang="en-US" dirty="0"/>
              <a:t>At the end of the calendar year, colleagues will be able to carry over up to five days of P-T-O into the next calendar year. </a:t>
            </a:r>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58860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Holidays are separate from P-T-O and are prorated based on your full-time equivalent or F-T-E status.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All colleagues in benefits-eligible roles are eligible for the following holidays:</a:t>
            </a:r>
          </a:p>
          <a:p>
            <a:pPr marL="171844" indent="-171844">
              <a:buFont typeface="Arial" panose="020B0604020202020204" pitchFamily="34" charset="0"/>
              <a:buChar char="•"/>
            </a:pPr>
            <a:endParaRPr lang="en-US" dirty="0"/>
          </a:p>
          <a:p>
            <a:pPr marL="171844" indent="-171844">
              <a:buFont typeface="Arial" panose="020B0604020202020204" pitchFamily="34" charset="0"/>
              <a:buChar char="•"/>
            </a:pPr>
            <a:r>
              <a:rPr lang="en-US" dirty="0"/>
              <a:t>Christmas Day</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n-US" dirty="0"/>
              <a:t>New Year's Day</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n-US" dirty="0"/>
              <a:t>Memorial Day </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n-US" dirty="0"/>
              <a:t>July 4</a:t>
            </a:r>
            <a:r>
              <a:rPr lang="en-US" baseline="30000" dirty="0"/>
              <a:t>th</a:t>
            </a:r>
            <a:endParaRPr lang="en-US" dirty="0"/>
          </a:p>
          <a:p>
            <a:pPr marL="0" indent="0">
              <a:buFont typeface="Arial" panose="020B0604020202020204" pitchFamily="34" charset="0"/>
              <a:buNone/>
            </a:pPr>
            <a:endParaRPr lang="en-US" dirty="0"/>
          </a:p>
          <a:p>
            <a:pPr marL="171844" indent="-171844">
              <a:buFont typeface="Arial" panose="020B0604020202020204" pitchFamily="34" charset="0"/>
              <a:buChar char="•"/>
            </a:pPr>
            <a:r>
              <a:rPr lang="en-US" dirty="0"/>
              <a:t>Labor Day</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n-US" dirty="0"/>
              <a:t>Thanksgiving Day and</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n-US" dirty="0"/>
              <a:t>A Floating Holiday which can be used any day during the calendar year. It’s important to note that the float holiday does not carry over into the new year; if you do not use it you lose it.</a:t>
            </a:r>
          </a:p>
          <a:p>
            <a:pPr marL="0" indent="0">
              <a:buFont typeface="Arial" panose="020B0604020202020204" pitchFamily="34" charset="0"/>
              <a:buNone/>
            </a:pPr>
            <a:endParaRPr lang="en-US" dirty="0"/>
          </a:p>
          <a:p>
            <a:pPr marL="171844" indent="-171844">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3047838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5325"/>
            <a:ext cx="6188075" cy="3481388"/>
          </a:xfrm>
        </p:spPr>
      </p:sp>
      <p:sp>
        <p:nvSpPr>
          <p:cNvPr id="3" name="Notes Placeholder 2"/>
          <p:cNvSpPr>
            <a:spLocks noGrp="1"/>
          </p:cNvSpPr>
          <p:nvPr>
            <p:ph type="body" idx="1"/>
          </p:nvPr>
        </p:nvSpPr>
        <p:spPr/>
        <p:txBody>
          <a:bodyPr/>
          <a:lstStyle/>
          <a:p>
            <a:endParaRPr lang="en-US" baseline="0" dirty="0"/>
          </a:p>
          <a:p>
            <a:pPr marL="171450" lvl="0" indent="-171450">
              <a:buFont typeface="Arial" panose="020B0604020202020204" pitchFamily="34" charset="0"/>
              <a:buChar char="•"/>
            </a:pPr>
            <a:r>
              <a:rPr lang="en-US" baseline="0" dirty="0"/>
              <a:t>As we discussed earlier, the </a:t>
            </a:r>
            <a:r>
              <a:rPr lang="en-US" sz="1200" kern="1200" dirty="0">
                <a:solidFill>
                  <a:schemeClr val="tx1"/>
                </a:solidFill>
                <a:effectLst/>
                <a:latin typeface="+mn-lt"/>
                <a:ea typeface="+mn-ea"/>
                <a:cs typeface="+mn-cs"/>
              </a:rPr>
              <a:t>short-term disability program is a cost-free benefit to you paid for by Trinity</a:t>
            </a:r>
            <a:r>
              <a:rPr lang="en-US" sz="1200" kern="1200" baseline="0" dirty="0">
                <a:solidFill>
                  <a:schemeClr val="tx1"/>
                </a:solidFill>
                <a:effectLst/>
                <a:latin typeface="+mn-lt"/>
                <a:ea typeface="+mn-ea"/>
                <a:cs typeface="+mn-cs"/>
              </a:rPr>
              <a:t> Health to provide income security during a time of extended illness or injury which prevents you from working.</a:t>
            </a: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Colleagues scheduled</a:t>
            </a:r>
            <a:r>
              <a:rPr lang="en-US" sz="1200" kern="1200" baseline="0" dirty="0">
                <a:solidFill>
                  <a:schemeClr val="tx1"/>
                </a:solidFill>
                <a:effectLst/>
                <a:latin typeface="+mn-lt"/>
                <a:ea typeface="+mn-ea"/>
                <a:cs typeface="+mn-cs"/>
              </a:rPr>
              <a:t> to work at least 48 hours per pay period </a:t>
            </a:r>
            <a:r>
              <a:rPr lang="en-US" sz="1200" kern="1200" dirty="0">
                <a:solidFill>
                  <a:schemeClr val="tx1"/>
                </a:solidFill>
                <a:effectLst/>
                <a:latin typeface="+mn-lt"/>
                <a:ea typeface="+mn-ea"/>
                <a:cs typeface="+mn-cs"/>
              </a:rPr>
              <a:t>with job classifications</a:t>
            </a:r>
            <a:r>
              <a:rPr lang="en-US" sz="1200" kern="1200" baseline="0" dirty="0">
                <a:solidFill>
                  <a:schemeClr val="tx1"/>
                </a:solidFill>
                <a:effectLst/>
                <a:latin typeface="+mn-lt"/>
                <a:ea typeface="+mn-ea"/>
                <a:cs typeface="+mn-cs"/>
              </a:rPr>
              <a:t> of supervisor, coordinator and all other positions, </a:t>
            </a:r>
            <a:r>
              <a:rPr lang="en-US" sz="1200" kern="1200" dirty="0">
                <a:solidFill>
                  <a:schemeClr val="tx1"/>
                </a:solidFill>
                <a:effectLst/>
                <a:latin typeface="+mn-lt"/>
                <a:ea typeface="+mn-ea"/>
                <a:cs typeface="+mn-cs"/>
              </a:rPr>
              <a:t>are in program A and are eligible for long-</a:t>
            </a:r>
            <a:r>
              <a:rPr lang="en-US" sz="1200" kern="1200" baseline="0" dirty="0">
                <a:solidFill>
                  <a:schemeClr val="tx1"/>
                </a:solidFill>
                <a:effectLst/>
                <a:latin typeface="+mn-lt"/>
                <a:ea typeface="+mn-ea"/>
                <a:cs typeface="+mn-cs"/>
              </a:rPr>
              <a:t> and </a:t>
            </a:r>
            <a:r>
              <a:rPr lang="en-US" sz="1200" kern="1200" dirty="0">
                <a:solidFill>
                  <a:schemeClr val="tx1"/>
                </a:solidFill>
                <a:effectLst/>
                <a:latin typeface="+mn-lt"/>
                <a:ea typeface="+mn-ea"/>
                <a:cs typeface="+mn-cs"/>
              </a:rPr>
              <a:t>short-term disability beginning the first of the month after 30 days of employment. </a:t>
            </a: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Short-term disability is available after a seven-day elimination period, for up to 6 months. It covers 60 percent of base pay</a:t>
            </a:r>
            <a:r>
              <a:rPr lang="en-US" sz="1200" kern="1200" baseline="0" dirty="0">
                <a:solidFill>
                  <a:schemeClr val="tx1"/>
                </a:solidFill>
                <a:effectLst/>
                <a:latin typeface="+mn-lt"/>
                <a:ea typeface="+mn-ea"/>
                <a:cs typeface="+mn-cs"/>
              </a:rPr>
              <a:t> with no monthly maximum.</a:t>
            </a:r>
          </a:p>
          <a:p>
            <a:pPr marL="0" lvl="0" indent="0">
              <a:buFont typeface="Arial" panose="020B0604020202020204" pitchFamily="34" charset="0"/>
              <a:buNone/>
            </a:pPr>
            <a:endParaRPr lang="en-US" sz="1200" kern="1200" baseline="0" dirty="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Long-term disability is available after a 6-month elimination period, up to the Social Security Normal Retirement Age. It covers 60 percent of base pay — up to a maximum of $10,000 per month.</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dirty="0">
              <a:solidFill>
                <a:srgbClr val="FF0000"/>
              </a:solidFill>
            </a:endParaRP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9</a:t>
            </a:fld>
            <a:endParaRPr lang="en-US" dirty="0"/>
          </a:p>
        </p:txBody>
      </p:sp>
    </p:spTree>
    <p:extLst>
      <p:ext uri="{BB962C8B-B14F-4D97-AF65-F5344CB8AC3E}">
        <p14:creationId xmlns:p14="http://schemas.microsoft.com/office/powerpoint/2010/main" val="11757286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359228" y="775607"/>
            <a:ext cx="8469086" cy="39904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quarter" idx="10"/>
          </p:nvPr>
        </p:nvSpPr>
        <p:spPr>
          <a:xfrm>
            <a:off x="76200" y="4941094"/>
            <a:ext cx="2133600" cy="183356"/>
          </a:xfrm>
          <a:prstGeom prst="rect">
            <a:avLst/>
          </a:prstGeom>
          <a:noFill/>
        </p:spPr>
        <p:txBody>
          <a:bodyPr anchor="ctr"/>
          <a:lstStyle>
            <a:lvl1pPr eaLnBrk="0" hangingPunct="0">
              <a:defRPr sz="2100" b="1">
                <a:solidFill>
                  <a:schemeClr val="tx1"/>
                </a:solidFill>
                <a:latin typeface="Ford CE Light" panose="02000503020000020004" pitchFamily="2" charset="0"/>
              </a:defRPr>
            </a:lvl1pPr>
            <a:lvl2pPr marL="557213" indent="-214313" eaLnBrk="0" hangingPunct="0">
              <a:defRPr sz="2100" b="1">
                <a:solidFill>
                  <a:schemeClr val="tx1"/>
                </a:solidFill>
                <a:latin typeface="Arial" charset="0"/>
              </a:defRPr>
            </a:lvl2pPr>
            <a:lvl3pPr marL="857250" indent="-171450" eaLnBrk="0" hangingPunct="0">
              <a:defRPr sz="2100" b="1">
                <a:solidFill>
                  <a:schemeClr val="tx1"/>
                </a:solidFill>
                <a:latin typeface="Arial" charset="0"/>
              </a:defRPr>
            </a:lvl3pPr>
            <a:lvl4pPr marL="1200150" indent="-171450" eaLnBrk="0" hangingPunct="0">
              <a:defRPr sz="2100" b="1">
                <a:solidFill>
                  <a:schemeClr val="tx1"/>
                </a:solidFill>
                <a:latin typeface="Arial" charset="0"/>
              </a:defRPr>
            </a:lvl4pPr>
            <a:lvl5pPr marL="1543050" indent="-171450" eaLnBrk="0" hangingPunct="0">
              <a:defRPr sz="2100" b="1">
                <a:solidFill>
                  <a:schemeClr val="tx1"/>
                </a:solidFill>
                <a:latin typeface="Arial" charset="0"/>
              </a:defRPr>
            </a:lvl5pPr>
            <a:lvl6pPr marL="1885950" indent="-171450" eaLnBrk="0" fontAlgn="base" hangingPunct="0">
              <a:spcBef>
                <a:spcPct val="0"/>
              </a:spcBef>
              <a:spcAft>
                <a:spcPct val="0"/>
              </a:spcAft>
              <a:defRPr sz="2100" b="1">
                <a:solidFill>
                  <a:schemeClr val="tx1"/>
                </a:solidFill>
                <a:latin typeface="Arial" charset="0"/>
              </a:defRPr>
            </a:lvl6pPr>
            <a:lvl7pPr marL="2228850" indent="-171450" eaLnBrk="0" fontAlgn="base" hangingPunct="0">
              <a:spcBef>
                <a:spcPct val="0"/>
              </a:spcBef>
              <a:spcAft>
                <a:spcPct val="0"/>
              </a:spcAft>
              <a:defRPr sz="2100" b="1">
                <a:solidFill>
                  <a:schemeClr val="tx1"/>
                </a:solidFill>
                <a:latin typeface="Arial" charset="0"/>
              </a:defRPr>
            </a:lvl7pPr>
            <a:lvl8pPr marL="2571750" indent="-171450" eaLnBrk="0" fontAlgn="base" hangingPunct="0">
              <a:spcBef>
                <a:spcPct val="0"/>
              </a:spcBef>
              <a:spcAft>
                <a:spcPct val="0"/>
              </a:spcAft>
              <a:defRPr sz="2100" b="1">
                <a:solidFill>
                  <a:schemeClr val="tx1"/>
                </a:solidFill>
                <a:latin typeface="Arial" charset="0"/>
              </a:defRPr>
            </a:lvl8pPr>
            <a:lvl9pPr marL="2914650" indent="-171450" eaLnBrk="0" fontAlgn="base" hangingPunct="0">
              <a:spcBef>
                <a:spcPct val="0"/>
              </a:spcBef>
              <a:spcAft>
                <a:spcPct val="0"/>
              </a:spcAft>
              <a:defRPr sz="2100" b="1">
                <a:solidFill>
                  <a:schemeClr val="tx1"/>
                </a:solidFill>
                <a:latin typeface="Arial" charset="0"/>
              </a:defRPr>
            </a:lvl9pPr>
          </a:lstStyle>
          <a:p>
            <a:pPr eaLnBrk="1" fontAlgn="base" hangingPunct="1">
              <a:spcBef>
                <a:spcPct val="0"/>
              </a:spcBef>
              <a:spcAft>
                <a:spcPct val="0"/>
              </a:spcAft>
            </a:pPr>
            <a:endParaRPr lang="en-US" altLang="en-US" sz="600" b="0" dirty="0">
              <a:solidFill>
                <a:srgbClr val="000000"/>
              </a:solidFill>
            </a:endParaRPr>
          </a:p>
        </p:txBody>
      </p:sp>
      <p:sp>
        <p:nvSpPr>
          <p:cNvPr id="7" name="Footer Placeholder 5"/>
          <p:cNvSpPr>
            <a:spLocks noGrp="1"/>
          </p:cNvSpPr>
          <p:nvPr>
            <p:ph type="ftr" sz="quarter" idx="11"/>
          </p:nvPr>
        </p:nvSpPr>
        <p:spPr>
          <a:xfrm>
            <a:off x="4874631" y="4905710"/>
            <a:ext cx="3835387" cy="186901"/>
          </a:xfrm>
        </p:spPr>
        <p:txBody>
          <a:bodyPr/>
          <a:lstStyle/>
          <a:p>
            <a:r>
              <a:rPr lang="en-US" dirty="0">
                <a:solidFill>
                  <a:srgbClr val="000000">
                    <a:lumMod val="60000"/>
                    <a:lumOff val="40000"/>
                  </a:srgbClr>
                </a:solidFill>
              </a:rPr>
              <a:t>©2018 Trinity Health</a:t>
            </a:r>
          </a:p>
        </p:txBody>
      </p:sp>
      <p:sp>
        <p:nvSpPr>
          <p:cNvPr id="8" name="Slide Number Placeholder 6"/>
          <p:cNvSpPr>
            <a:spLocks noGrp="1"/>
          </p:cNvSpPr>
          <p:nvPr>
            <p:ph type="sldNum" sz="quarter" idx="12"/>
          </p:nvPr>
        </p:nvSpPr>
        <p:spPr>
          <a:xfrm>
            <a:off x="8573392" y="4832328"/>
            <a:ext cx="406692" cy="273844"/>
          </a:xfrm>
        </p:spPr>
        <p:txBody>
          <a:bodyPr/>
          <a:lstStyle/>
          <a:p>
            <a:fld id="{63624FC7-04B0-40CB-9B32-74058F5AC2C2}" type="slidenum">
              <a:rPr lang="en-US" smtClean="0">
                <a:solidFill>
                  <a:srgbClr val="000000">
                    <a:lumMod val="60000"/>
                    <a:lumOff val="40000"/>
                  </a:srgbClr>
                </a:solidFill>
              </a:rPr>
              <a:pPr/>
              <a:t>‹#›</a:t>
            </a:fld>
            <a:endParaRPr lang="en-US" dirty="0">
              <a:solidFill>
                <a:srgbClr val="000000">
                  <a:lumMod val="60000"/>
                  <a:lumOff val="40000"/>
                </a:srgbClr>
              </a:solidFill>
            </a:endParaRPr>
          </a:p>
        </p:txBody>
      </p:sp>
    </p:spTree>
    <p:extLst>
      <p:ext uri="{BB962C8B-B14F-4D97-AF65-F5344CB8AC3E}">
        <p14:creationId xmlns:p14="http://schemas.microsoft.com/office/powerpoint/2010/main" val="2773143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11/23/2020</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386475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1.png"/><Relationship Id="rId5" Type="http://schemas.openxmlformats.org/officeDocument/2006/relationships/slideLayout" Target="../slideLayouts/slideLayout12.xml"/><Relationship Id="rId10" Type="http://schemas.openxmlformats.org/officeDocument/2006/relationships/theme" Target="../theme/theme2.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1">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1.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a:xfrm>
            <a:off x="820612" y="3236192"/>
            <a:ext cx="5755621" cy="1128418"/>
          </a:xfrm>
        </p:spPr>
        <p:txBody>
          <a:bodyPr>
            <a:normAutofit fontScale="55000" lnSpcReduction="20000"/>
          </a:bodyPr>
          <a:lstStyle/>
          <a:p>
            <a:pPr lvl="0"/>
            <a:r>
              <a:rPr lang="en-US" b="1" dirty="0"/>
              <a:t>* </a:t>
            </a:r>
            <a:r>
              <a:rPr lang="en-US" sz="2500" b="1" dirty="0"/>
              <a:t>IMPORTANT NOTE: </a:t>
            </a:r>
            <a:r>
              <a:rPr lang="en-US" sz="2500" dirty="0"/>
              <a:t>Time Away From Work plans may vary from what is described in this video based on specific state and local leave laws, collective bargaining agreements, and for physicians/ Advanced Practice Clinicians or others with employment contracts. </a:t>
            </a:r>
          </a:p>
        </p:txBody>
      </p:sp>
      <p:sp>
        <p:nvSpPr>
          <p:cNvPr id="13" name="Title 12"/>
          <p:cNvSpPr>
            <a:spLocks noGrp="1"/>
          </p:cNvSpPr>
          <p:nvPr>
            <p:ph type="ctrTitle"/>
          </p:nvPr>
        </p:nvSpPr>
        <p:spPr/>
        <p:txBody>
          <a:bodyPr/>
          <a:lstStyle/>
          <a:p>
            <a:r>
              <a:rPr lang="en-US" dirty="0"/>
              <a:t>Benefits Orientation</a:t>
            </a:r>
          </a:p>
        </p:txBody>
      </p:sp>
      <p:sp>
        <p:nvSpPr>
          <p:cNvPr id="24" name="Subtitle 23"/>
          <p:cNvSpPr>
            <a:spLocks noGrp="1"/>
          </p:cNvSpPr>
          <p:nvPr>
            <p:ph type="subTitle" idx="1"/>
          </p:nvPr>
        </p:nvSpPr>
        <p:spPr/>
        <p:txBody>
          <a:bodyPr>
            <a:noAutofit/>
          </a:bodyPr>
          <a:lstStyle/>
          <a:p>
            <a:r>
              <a:rPr lang="en-US" sz="2000" dirty="0"/>
              <a:t>Time Away from Work*</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489F9553-C816-6842-8939-EE75ECF7EB2B}" type="slidenum">
              <a:rPr lang="en-US" smtClean="0">
                <a:solidFill>
                  <a:srgbClr val="000000">
                    <a:lumMod val="60000"/>
                    <a:lumOff val="40000"/>
                  </a:srgbClr>
                </a:solidFill>
              </a:rPr>
              <a:pPr/>
              <a:t>10</a:t>
            </a:fld>
            <a:endParaRPr lang="en-US" dirty="0">
              <a:solidFill>
                <a:srgbClr val="000000">
                  <a:lumMod val="60000"/>
                  <a:lumOff val="40000"/>
                </a:srgbClr>
              </a:solidFill>
            </a:endParaRPr>
          </a:p>
        </p:txBody>
      </p:sp>
      <p:sp>
        <p:nvSpPr>
          <p:cNvPr id="10" name="Footer Placeholder 3"/>
          <p:cNvSpPr>
            <a:spLocks noGrp="1"/>
          </p:cNvSpPr>
          <p:nvPr>
            <p:ph type="ftr" sz="quarter" idx="3"/>
          </p:nvPr>
        </p:nvSpPr>
        <p:spPr/>
        <p:txBody>
          <a:bodyPr anchor="t" anchorCtr="0"/>
          <a:lstStyle/>
          <a:p>
            <a:pPr algn="r"/>
            <a:r>
              <a:rPr lang="en-US" dirty="0">
                <a:solidFill>
                  <a:srgbClr val="666666"/>
                </a:solidFill>
              </a:rPr>
              <a:t>©2020 Trinity Health</a:t>
            </a:r>
          </a:p>
        </p:txBody>
      </p:sp>
      <p:sp>
        <p:nvSpPr>
          <p:cNvPr id="12" name="Title 4"/>
          <p:cNvSpPr>
            <a:spLocks noGrp="1"/>
          </p:cNvSpPr>
          <p:nvPr>
            <p:ph type="title"/>
          </p:nvPr>
        </p:nvSpPr>
        <p:spPr/>
        <p:txBody>
          <a:bodyPr>
            <a:normAutofit/>
          </a:bodyPr>
          <a:lstStyle/>
          <a:p>
            <a:r>
              <a:rPr lang="en-US" dirty="0">
                <a:latin typeface="+mn-lt"/>
              </a:rPr>
              <a:t>Short- and long-term disability: Program B</a:t>
            </a:r>
          </a:p>
        </p:txBody>
      </p:sp>
      <p:sp>
        <p:nvSpPr>
          <p:cNvPr id="7" name="TextBox 6"/>
          <p:cNvSpPr txBox="1"/>
          <p:nvPr/>
        </p:nvSpPr>
        <p:spPr>
          <a:xfrm>
            <a:off x="1376120" y="790141"/>
            <a:ext cx="6264176" cy="502702"/>
          </a:xfrm>
          <a:prstGeom prst="rect">
            <a:avLst/>
          </a:prstGeom>
          <a:noFill/>
        </p:spPr>
        <p:txBody>
          <a:bodyPr wrap="square" rtlCol="0">
            <a:spAutoFit/>
          </a:bodyPr>
          <a:lstStyle/>
          <a:p>
            <a:pPr>
              <a:lnSpc>
                <a:spcPts val="1575"/>
              </a:lnSpc>
              <a:spcAft>
                <a:spcPts val="450"/>
              </a:spcAft>
            </a:pPr>
            <a:r>
              <a:rPr lang="en-US" sz="1500" i="1" dirty="0">
                <a:solidFill>
                  <a:srgbClr val="443D3E"/>
                </a:solidFill>
              </a:rPr>
              <a:t>For </a:t>
            </a:r>
            <a:r>
              <a:rPr lang="en-US" sz="1500" i="1" dirty="0"/>
              <a:t>senior officers, vice presidents, directors, managers and </a:t>
            </a:r>
            <a:br>
              <a:rPr lang="en-US" sz="1500" i="1" dirty="0"/>
            </a:br>
            <a:r>
              <a:rPr lang="en-US" sz="1500" i="1" dirty="0"/>
              <a:t>advanced practice clinicians </a:t>
            </a:r>
          </a:p>
        </p:txBody>
      </p:sp>
      <p:graphicFrame>
        <p:nvGraphicFramePr>
          <p:cNvPr id="9" name="Content Placeholder 5"/>
          <p:cNvGraphicFramePr>
            <a:graphicFrameLocks/>
          </p:cNvGraphicFramePr>
          <p:nvPr>
            <p:extLst>
              <p:ext uri="{D42A27DB-BD31-4B8C-83A1-F6EECF244321}">
                <p14:modId xmlns:p14="http://schemas.microsoft.com/office/powerpoint/2010/main" val="146996999"/>
              </p:ext>
            </p:extLst>
          </p:nvPr>
        </p:nvGraphicFramePr>
        <p:xfrm>
          <a:off x="1411337" y="1352033"/>
          <a:ext cx="6237457" cy="3022600"/>
        </p:xfrm>
        <a:graphic>
          <a:graphicData uri="http://schemas.openxmlformats.org/drawingml/2006/table">
            <a:tbl>
              <a:tblPr firstRow="1" bandRow="1">
                <a:tableStyleId>{F5AB1C69-6EDB-4FF4-983F-18BD219EF322}</a:tableStyleId>
              </a:tblPr>
              <a:tblGrid>
                <a:gridCol w="3015411">
                  <a:extLst>
                    <a:ext uri="{9D8B030D-6E8A-4147-A177-3AD203B41FA5}">
                      <a16:colId xmlns:a16="http://schemas.microsoft.com/office/drawing/2014/main" val="20001"/>
                    </a:ext>
                  </a:extLst>
                </a:gridCol>
                <a:gridCol w="242961">
                  <a:extLst>
                    <a:ext uri="{9D8B030D-6E8A-4147-A177-3AD203B41FA5}">
                      <a16:colId xmlns:a16="http://schemas.microsoft.com/office/drawing/2014/main" val="20003"/>
                    </a:ext>
                  </a:extLst>
                </a:gridCol>
                <a:gridCol w="2979085">
                  <a:extLst>
                    <a:ext uri="{9D8B030D-6E8A-4147-A177-3AD203B41FA5}">
                      <a16:colId xmlns:a16="http://schemas.microsoft.com/office/drawing/2014/main" val="20002"/>
                    </a:ext>
                  </a:extLst>
                </a:gridCol>
              </a:tblGrid>
              <a:tr h="320040">
                <a:tc>
                  <a:txBody>
                    <a:bodyPr/>
                    <a:lstStyle/>
                    <a:p>
                      <a:pPr algn="ctr">
                        <a:spcBef>
                          <a:spcPts val="200"/>
                        </a:spcBef>
                        <a:spcAft>
                          <a:spcPts val="200"/>
                        </a:spcAft>
                      </a:pPr>
                      <a:r>
                        <a:rPr lang="en-US" sz="1200" dirty="0"/>
                        <a:t>Short-Term </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endParaRPr lang="en-US" sz="1200" dirty="0"/>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algn="ctr">
                        <a:spcBef>
                          <a:spcPts val="200"/>
                        </a:spcBef>
                        <a:spcAft>
                          <a:spcPts val="200"/>
                        </a:spcAft>
                      </a:pPr>
                      <a:r>
                        <a:rPr lang="en-US" sz="1200" dirty="0"/>
                        <a:t>Long-Term</a:t>
                      </a:r>
                      <a:r>
                        <a:rPr lang="en-US" sz="1200" baseline="0" dirty="0"/>
                        <a:t> </a:t>
                      </a:r>
                      <a:endParaRPr lang="en-US" sz="1200" dirty="0"/>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0000"/>
                  </a:ext>
                </a:extLst>
              </a:tr>
              <a:tr h="320040">
                <a:tc>
                  <a:txBody>
                    <a:bodyPr/>
                    <a:lstStyle/>
                    <a:p>
                      <a:pPr marL="91440" algn="l" fontAlgn="b">
                        <a:spcBef>
                          <a:spcPts val="200"/>
                        </a:spcBef>
                        <a:spcAft>
                          <a:spcPts val="200"/>
                        </a:spcAft>
                      </a:pPr>
                      <a:r>
                        <a:rPr lang="en-US" sz="1200" b="0" i="0" u="none" strike="noStrike" dirty="0">
                          <a:solidFill>
                            <a:schemeClr val="tx1"/>
                          </a:solidFill>
                          <a:effectLst/>
                          <a:latin typeface="+mj-lt"/>
                        </a:rPr>
                        <a:t>Employer paid</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fontAlgn="b">
                        <a:spcBef>
                          <a:spcPts val="200"/>
                        </a:spcBef>
                        <a:spcAft>
                          <a:spcPts val="200"/>
                        </a:spcAft>
                      </a:pPr>
                      <a:endParaRPr lang="en-US" sz="1200" b="0" i="0" u="none" strike="noStrike" dirty="0">
                        <a:solidFill>
                          <a:schemeClr val="tx1"/>
                        </a:solidFill>
                        <a:effectLst/>
                        <a:latin typeface="+mj-lt"/>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fontAlgn="b">
                        <a:spcBef>
                          <a:spcPts val="200"/>
                        </a:spcBef>
                        <a:spcAft>
                          <a:spcPts val="200"/>
                        </a:spcAft>
                      </a:pPr>
                      <a:r>
                        <a:rPr lang="en-US" sz="1200" b="0" i="0" u="none" strike="noStrike" dirty="0">
                          <a:solidFill>
                            <a:schemeClr val="tx1"/>
                          </a:solidFill>
                          <a:effectLst/>
                          <a:latin typeface="+mj-lt"/>
                        </a:rPr>
                        <a:t>Employer paid</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1"/>
                  </a:ext>
                </a:extLst>
              </a:tr>
              <a:tr h="723900">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Eligible</a:t>
                      </a:r>
                      <a:r>
                        <a:rPr lang="en-US" sz="1200" b="0" i="0" u="none" strike="noStrike" kern="1200" baseline="0" dirty="0">
                          <a:solidFill>
                            <a:schemeClr val="tx1"/>
                          </a:solidFill>
                          <a:effectLst/>
                          <a:latin typeface="+mj-lt"/>
                          <a:ea typeface="+mn-ea"/>
                          <a:cs typeface="+mn-cs"/>
                        </a:rPr>
                        <a:t> the f</a:t>
                      </a:r>
                      <a:r>
                        <a:rPr lang="en-US" sz="1200" b="0" i="0" u="none" strike="noStrike" kern="1200" dirty="0">
                          <a:solidFill>
                            <a:schemeClr val="tx1"/>
                          </a:solidFill>
                          <a:effectLst/>
                          <a:latin typeface="+mj-lt"/>
                          <a:ea typeface="+mn-ea"/>
                          <a:cs typeface="+mn-cs"/>
                        </a:rPr>
                        <a:t>irst of the month following </a:t>
                      </a:r>
                      <a:br>
                        <a:rPr lang="en-US" sz="1200" b="0" i="0" u="none" strike="noStrike" kern="1200" dirty="0">
                          <a:solidFill>
                            <a:schemeClr val="tx1"/>
                          </a:solidFill>
                          <a:effectLst/>
                          <a:latin typeface="+mj-lt"/>
                          <a:ea typeface="+mn-ea"/>
                          <a:cs typeface="+mn-cs"/>
                        </a:rPr>
                      </a:br>
                      <a:r>
                        <a:rPr lang="en-US" sz="1200" b="0" i="0" u="none" strike="noStrike" kern="1200" dirty="0">
                          <a:solidFill>
                            <a:schemeClr val="tx1"/>
                          </a:solidFill>
                          <a:effectLst/>
                          <a:latin typeface="+mj-lt"/>
                          <a:ea typeface="+mn-ea"/>
                          <a:cs typeface="+mn-cs"/>
                        </a:rPr>
                        <a:t>30 days of employment</a:t>
                      </a:r>
                    </a:p>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n-lt"/>
                          <a:ea typeface="+mn-ea"/>
                          <a:cs typeface="+mn-cs"/>
                        </a:rPr>
                        <a:t>Budgeted 48+ hours/pay</a:t>
                      </a:r>
                      <a:r>
                        <a:rPr lang="en-US" sz="1200" b="0" i="0" u="none" strike="noStrike" kern="1200" baseline="0" dirty="0">
                          <a:solidFill>
                            <a:schemeClr val="tx1"/>
                          </a:solidFill>
                          <a:effectLst/>
                          <a:latin typeface="+mn-lt"/>
                          <a:ea typeface="+mn-ea"/>
                          <a:cs typeface="+mn-cs"/>
                        </a:rPr>
                        <a:t> period</a:t>
                      </a:r>
                      <a:endParaRPr lang="en-US" sz="1200" b="0" i="0" u="none" strike="noStrike" kern="1200" dirty="0">
                        <a:solidFill>
                          <a:schemeClr val="tx1"/>
                        </a:solidFill>
                        <a:effectLst/>
                        <a:latin typeface="+mn-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marR="0" indent="0" algn="l" defTabSz="457200" rtl="0" eaLnBrk="1" fontAlgn="b" latinLnBrk="0" hangingPunct="1">
                        <a:lnSpc>
                          <a:spcPct val="100000"/>
                        </a:lnSpc>
                        <a:spcBef>
                          <a:spcPts val="200"/>
                        </a:spcBef>
                        <a:spcAft>
                          <a:spcPts val="200"/>
                        </a:spcAft>
                        <a:buClrTx/>
                        <a:buSzTx/>
                        <a:buFontTx/>
                        <a:buNone/>
                        <a:tabLst/>
                        <a:defRPr/>
                      </a:pPr>
                      <a:r>
                        <a:rPr lang="en-US" sz="1200" b="0" i="0" u="none" strike="noStrike" kern="1200" dirty="0">
                          <a:solidFill>
                            <a:schemeClr val="tx1"/>
                          </a:solidFill>
                          <a:effectLst/>
                          <a:latin typeface="+mn-lt"/>
                          <a:ea typeface="+mn-ea"/>
                          <a:cs typeface="+mn-cs"/>
                        </a:rPr>
                        <a:t>Eligible the first of the month following </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30 days of employment</a:t>
                      </a:r>
                    </a:p>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n-lt"/>
                          <a:ea typeface="+mn-ea"/>
                          <a:cs typeface="+mn-cs"/>
                        </a:rPr>
                        <a:t>Budgeted 48+ hours/pay</a:t>
                      </a:r>
                      <a:r>
                        <a:rPr lang="en-US" sz="1200" b="0" i="0" u="none" strike="noStrike" kern="1200" baseline="0" dirty="0">
                          <a:solidFill>
                            <a:schemeClr val="tx1"/>
                          </a:solidFill>
                          <a:effectLst/>
                          <a:latin typeface="+mn-lt"/>
                          <a:ea typeface="+mn-ea"/>
                          <a:cs typeface="+mn-cs"/>
                        </a:rPr>
                        <a:t> period</a:t>
                      </a:r>
                      <a:endParaRPr lang="en-US" sz="1200" b="0" i="0" u="none" strike="noStrike" kern="1200" dirty="0">
                        <a:solidFill>
                          <a:schemeClr val="tx1"/>
                        </a:solidFill>
                        <a:effectLst/>
                        <a:latin typeface="+mn-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2"/>
                  </a:ext>
                </a:extLst>
              </a:tr>
              <a:tr h="320040">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100% of base pay</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marR="0" indent="0" algn="l" defTabSz="457200" rtl="0" eaLnBrk="1" fontAlgn="b" latinLnBrk="0" hangingPunct="1">
                        <a:lnSpc>
                          <a:spcPct val="100000"/>
                        </a:lnSpc>
                        <a:spcBef>
                          <a:spcPts val="200"/>
                        </a:spcBef>
                        <a:spcAft>
                          <a:spcPts val="200"/>
                        </a:spcAft>
                        <a:buClrTx/>
                        <a:buSzTx/>
                        <a:buFontTx/>
                        <a:buNone/>
                        <a:tabLst/>
                        <a:defRPr/>
                      </a:pPr>
                      <a:r>
                        <a:rPr lang="en-US" sz="1200" b="0" i="0" u="none" strike="noStrike" kern="1200" dirty="0">
                          <a:solidFill>
                            <a:schemeClr val="tx1"/>
                          </a:solidFill>
                          <a:effectLst/>
                          <a:latin typeface="+mn-lt"/>
                          <a:ea typeface="+mn-ea"/>
                          <a:cs typeface="+mn-cs"/>
                        </a:rPr>
                        <a:t>70% of base pay</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3"/>
                  </a:ext>
                </a:extLst>
              </a:tr>
              <a:tr h="320040">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No monthly maximum</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$15,000 per month maximum</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4"/>
                  </a:ext>
                </a:extLst>
              </a:tr>
              <a:tr h="502920">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n-lt"/>
                          <a:ea typeface="+mn-ea"/>
                          <a:cs typeface="+mn-cs"/>
                        </a:rPr>
                        <a:t>7</a:t>
                      </a:r>
                      <a:r>
                        <a:rPr lang="en-US" sz="1200" b="0" i="0" u="none" strike="noStrike" kern="1200" baseline="0" dirty="0">
                          <a:solidFill>
                            <a:schemeClr val="tx1"/>
                          </a:solidFill>
                          <a:effectLst/>
                          <a:latin typeface="+mn-lt"/>
                          <a:ea typeface="+mn-ea"/>
                          <a:cs typeface="+mn-cs"/>
                        </a:rPr>
                        <a:t>-day elimination period (covered by salary continuation)</a:t>
                      </a:r>
                      <a:endParaRPr lang="en-US" sz="1200" b="0" i="0" u="none" strike="noStrike" kern="1200" dirty="0">
                        <a:solidFill>
                          <a:schemeClr val="tx1"/>
                        </a:solidFill>
                        <a:effectLst/>
                        <a:latin typeface="+mn-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6-month</a:t>
                      </a:r>
                      <a:r>
                        <a:rPr lang="en-US" sz="1200" b="0" i="0" u="none" strike="noStrike" kern="1200" baseline="0" dirty="0">
                          <a:solidFill>
                            <a:schemeClr val="tx1"/>
                          </a:solidFill>
                          <a:effectLst/>
                          <a:latin typeface="+mj-lt"/>
                          <a:ea typeface="+mn-ea"/>
                          <a:cs typeface="+mn-cs"/>
                        </a:rPr>
                        <a:t> elimination period</a:t>
                      </a: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5"/>
                  </a:ext>
                </a:extLst>
              </a:tr>
              <a:tr h="502920">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Benefits available for up to six months</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Benefits available up to Social Security</a:t>
                      </a:r>
                      <a:r>
                        <a:rPr lang="en-US" sz="1200" b="0" i="0" u="none" strike="noStrike" kern="1200" baseline="0" dirty="0">
                          <a:solidFill>
                            <a:schemeClr val="tx1"/>
                          </a:solidFill>
                          <a:effectLst/>
                          <a:latin typeface="+mj-lt"/>
                          <a:ea typeface="+mn-ea"/>
                          <a:cs typeface="+mn-cs"/>
                        </a:rPr>
                        <a:t> Normal Retirement Age</a:t>
                      </a: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48899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62500" lnSpcReduction="20000"/>
          </a:bodyPr>
          <a:lstStyle/>
          <a:p>
            <a:pPr marL="0" indent="0">
              <a:buNone/>
            </a:pPr>
            <a:r>
              <a:rPr lang="en-US" dirty="0">
                <a:solidFill>
                  <a:schemeClr val="tx2"/>
                </a:solidFill>
              </a:rPr>
              <a:t>Live Your Whole Life</a:t>
            </a:r>
          </a:p>
          <a:p>
            <a:r>
              <a:rPr lang="en-US" dirty="0"/>
              <a:t>Medical and pharmacy</a:t>
            </a:r>
          </a:p>
          <a:p>
            <a:r>
              <a:rPr lang="en-US" dirty="0"/>
              <a:t>Health Savings Account</a:t>
            </a:r>
          </a:p>
          <a:p>
            <a:r>
              <a:rPr lang="en-US" dirty="0"/>
              <a:t>Essential Assist with Health Reimbursement Account</a:t>
            </a:r>
          </a:p>
          <a:p>
            <a:r>
              <a:rPr lang="en-US" dirty="0"/>
              <a:t>Flexible spending accounts</a:t>
            </a:r>
          </a:p>
          <a:p>
            <a:r>
              <a:rPr lang="en-US" dirty="0"/>
              <a:t>Dental and vision</a:t>
            </a:r>
          </a:p>
          <a:p>
            <a:r>
              <a:rPr lang="en-US" dirty="0"/>
              <a:t>Life Insurance/AD&amp;D</a:t>
            </a:r>
          </a:p>
          <a:p>
            <a:r>
              <a:rPr lang="en-US" dirty="0"/>
              <a:t>Time Away from Work</a:t>
            </a:r>
          </a:p>
          <a:p>
            <a:r>
              <a:rPr lang="en-US" dirty="0"/>
              <a:t>Voluntary benefits</a:t>
            </a:r>
          </a:p>
          <a:p>
            <a:r>
              <a:rPr lang="en-US" dirty="0"/>
              <a:t>Retirement program</a:t>
            </a:r>
          </a:p>
          <a:p>
            <a:r>
              <a:rPr lang="en-US" dirty="0"/>
              <a:t>Well-being / Employee assistance program</a:t>
            </a:r>
          </a:p>
          <a:p>
            <a:r>
              <a:rPr lang="en-US" dirty="0"/>
              <a:t>Other benefits</a:t>
            </a:r>
          </a:p>
          <a:p>
            <a:r>
              <a:rPr lang="en-US" dirty="0"/>
              <a:t>Eligibility and enrollment</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n-US" dirty="0"/>
              <a:t>Check out all the episodes in the video series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11</a:t>
            </a:fld>
            <a:endParaRPr lang="en-US" dirty="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504346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40000" lnSpcReduction="20000"/>
          </a:bodyPr>
          <a:lstStyle/>
          <a:p>
            <a:pPr marL="0" indent="0">
              <a:buNone/>
            </a:pPr>
            <a:r>
              <a:rPr lang="en-US" dirty="0"/>
              <a:t>The information provided in this summary is designed to assist you with understanding your options under Trinity Health’s welfare benefit plans and programs. It is only an overview and is not intended to be a comprehensive description of the benefit plans and programs available to you. It does not constitute a contract and is not meant to interpret, extend or change any plan or program provisions in any way. The summary plan descriptions and official plan and program documents describe the plans and programs in more detail and you should refer to these documents for answers to your specific questions regarding the plans and programs, including what services are covered by a plan. If there is a discrepancy between printed materials, the official plan and program documents will prevail. Trinity Health retains the right to make changes to or terminate its benefit plans and programs at any time, including making changes to comply with and exercise its options under the Affordable Care Act and other applicable laws.</a:t>
            </a:r>
          </a:p>
          <a:p>
            <a:pPr marL="0" indent="0">
              <a:buNone/>
            </a:pPr>
            <a:r>
              <a:rPr lang="en-US" dirty="0"/>
              <a:t>To view the summary plan descriptions and certificates of coverage, visit the </a:t>
            </a:r>
            <a:r>
              <a:rPr lang="en-US" dirty="0">
                <a:highlight>
                  <a:srgbClr val="FFFF00"/>
                </a:highlight>
              </a:rPr>
              <a:t>HR4U colleague portal at </a:t>
            </a:r>
            <a:r>
              <a:rPr lang="en-US" dirty="0">
                <a:highlight>
                  <a:srgbClr val="FFFF00"/>
                </a:highlight>
                <a:hlinkClick r:id="rId3"/>
              </a:rPr>
              <a:t>https://hr4u.trinity-health.org</a:t>
            </a:r>
            <a:r>
              <a:rPr lang="en-US" dirty="0"/>
              <a:t>. For any plan or program in which you participate, you also have the right to request a full printed copy of the summary plan description or certificate of coverage and other official plan or program documents from the colleague’s employer or Trinity Health Total Rewards Benefits &amp; Well- Being, 20555 Victor Parkway, Livonia, MI 48152. There will be no charge for the printed copies.</a:t>
            </a:r>
          </a:p>
          <a:p>
            <a:pPr marL="0" indent="0">
              <a:buNone/>
            </a:pPr>
            <a:r>
              <a:rPr lang="en-US" dirty="0"/>
              <a:t>All Trinity Health group health plans provide care coordination, care management, utilization review and referral services to help manage the healthcare provided to covered members. By enrolling in a Trinity Health group health plan you understand that the plan will provide services to manage each covered member’s care. These services may be provided through independent third-party administrators, a clinically integrated network of hospitals, physicians and other health care providers and professionals and other healthcare providers. Your participation in a Trinity Health group health plan means that the persons contracted to provide these services will have access to your personal health information, including health information you disclose through wellness programs and well-being activities. Trinity Health facilities and healthcare providers and professionals affiliated with Trinity Health facilities participate in certain clinically integrated networks. You may be contacted about your health care by a clinically integrated network, including by individuals at a Trinity Health facility or provider who are performing services for the clinically integrated network or directly for the group health plan. Information about your medical treatment at any facility and from any healthcare provider or professional may be accessed and used by individuals who work at a Trinity Health facility or provider (including your employer) participating in a clinically integrated network or the group health plan not only for treatment but also to manage and coordinate your healthcare. Any access to, use or disclosure of protected health information will comply with the privacy and security regulations under the Health Insurance Portability and Accountability Act and any applicable state privacy and security laws.</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n-US" dirty="0"/>
              <a:t>Important Information</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12</a:t>
            </a:fld>
            <a:endParaRPr lang="en-US" dirty="0"/>
          </a:p>
        </p:txBody>
      </p:sp>
    </p:spTree>
    <p:extLst>
      <p:ext uri="{BB962C8B-B14F-4D97-AF65-F5344CB8AC3E}">
        <p14:creationId xmlns:p14="http://schemas.microsoft.com/office/powerpoint/2010/main" val="3200801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DF395F-A6C4-4FDA-812D-0D6AF1433895}"/>
              </a:ext>
            </a:extLst>
          </p:cNvPr>
          <p:cNvSpPr>
            <a:spLocks noGrp="1"/>
          </p:cNvSpPr>
          <p:nvPr>
            <p:ph type="title"/>
          </p:nvPr>
        </p:nvSpPr>
        <p:spPr/>
        <p:txBody>
          <a:bodyPr/>
          <a:lstStyle/>
          <a:p>
            <a:r>
              <a:rPr lang="en-US" dirty="0"/>
              <a:t>Time Away from Work*</a:t>
            </a:r>
            <a:br>
              <a:rPr lang="en-US" dirty="0"/>
            </a:br>
            <a:r>
              <a:rPr lang="en-US" dirty="0"/>
              <a:t>- </a:t>
            </a:r>
            <a:r>
              <a:rPr lang="en-US" sz="2000" dirty="0"/>
              <a:t>Paid Time Off (PTO)</a:t>
            </a:r>
            <a:br>
              <a:rPr lang="en-US" sz="2000" dirty="0"/>
            </a:br>
            <a:r>
              <a:rPr lang="en-US" sz="2000" dirty="0"/>
              <a:t>-  Holidays</a:t>
            </a:r>
            <a:br>
              <a:rPr lang="en-US" sz="2000" dirty="0"/>
            </a:br>
            <a:r>
              <a:rPr lang="en-US" sz="2000" dirty="0"/>
              <a:t>-  Short-term disability</a:t>
            </a:r>
            <a:br>
              <a:rPr lang="en-US" sz="2000" dirty="0"/>
            </a:br>
            <a:r>
              <a:rPr lang="en-US" sz="2000" dirty="0"/>
              <a:t>-  Long-term disability</a:t>
            </a:r>
            <a:br>
              <a:rPr lang="en-US" dirty="0"/>
            </a:br>
            <a:endParaRPr lang="en-US" dirty="0"/>
          </a:p>
        </p:txBody>
      </p:sp>
      <p:sp>
        <p:nvSpPr>
          <p:cNvPr id="2" name="Footer Placeholder 1">
            <a:extLst>
              <a:ext uri="{FF2B5EF4-FFF2-40B4-BE49-F238E27FC236}">
                <a16:creationId xmlns:a16="http://schemas.microsoft.com/office/drawing/2014/main" id="{086F7691-A44F-4A07-9412-52E12143B8DE}"/>
              </a:ext>
            </a:extLst>
          </p:cNvPr>
          <p:cNvSpPr>
            <a:spLocks noGrp="1"/>
          </p:cNvSpPr>
          <p:nvPr>
            <p:ph type="ftr" sz="quarter" idx="3"/>
          </p:nvPr>
        </p:nvSpPr>
        <p:spPr/>
        <p:txBody>
          <a:bodyPr/>
          <a:lstStyle/>
          <a:p>
            <a:r>
              <a:rPr lang="en-US" dirty="0"/>
              <a:t>©2020 Trinity Health</a:t>
            </a:r>
          </a:p>
        </p:txBody>
      </p:sp>
      <p:sp>
        <p:nvSpPr>
          <p:cNvPr id="3" name="Slide Number Placeholder 2">
            <a:extLst>
              <a:ext uri="{FF2B5EF4-FFF2-40B4-BE49-F238E27FC236}">
                <a16:creationId xmlns:a16="http://schemas.microsoft.com/office/drawing/2014/main" id="{7223E082-632F-4795-A072-7CBD86846B23}"/>
              </a:ext>
            </a:extLst>
          </p:cNvPr>
          <p:cNvSpPr>
            <a:spLocks noGrp="1"/>
          </p:cNvSpPr>
          <p:nvPr>
            <p:ph type="sldNum" sz="quarter" idx="4"/>
          </p:nvPr>
        </p:nvSpPr>
        <p:spPr/>
        <p:txBody>
          <a:bodyPr/>
          <a:lstStyle/>
          <a:p>
            <a:fld id="{489F9553-C816-6842-8939-EE75ECF7EB2B}" type="slidenum">
              <a:rPr lang="en-US" smtClean="0"/>
              <a:pPr/>
              <a:t>2</a:t>
            </a:fld>
            <a:endParaRPr lang="en-US" dirty="0"/>
          </a:p>
        </p:txBody>
      </p:sp>
      <p:sp>
        <p:nvSpPr>
          <p:cNvPr id="5" name="Rectangle 4">
            <a:extLst>
              <a:ext uri="{FF2B5EF4-FFF2-40B4-BE49-F238E27FC236}">
                <a16:creationId xmlns:a16="http://schemas.microsoft.com/office/drawing/2014/main" id="{FAB490FB-139C-4E51-A905-414B619B29C2}"/>
              </a:ext>
            </a:extLst>
          </p:cNvPr>
          <p:cNvSpPr/>
          <p:nvPr/>
        </p:nvSpPr>
        <p:spPr>
          <a:xfrm>
            <a:off x="589175" y="3281563"/>
            <a:ext cx="5123468" cy="1169551"/>
          </a:xfrm>
          <a:prstGeom prst="rect">
            <a:avLst/>
          </a:prstGeom>
        </p:spPr>
        <p:txBody>
          <a:bodyPr wrap="square">
            <a:spAutoFit/>
          </a:bodyPr>
          <a:lstStyle/>
          <a:p>
            <a:r>
              <a:rPr lang="en-US" sz="1400" b="1" dirty="0"/>
              <a:t>* IMPORTANT NOTE: </a:t>
            </a:r>
            <a:r>
              <a:rPr lang="en-US" sz="1400" dirty="0"/>
              <a:t>Time Away From Work plans may vary from what is described in this video based on specific state and local leave laws, collective bargaining agreements, and for physicians/ Advanced Practice Clinicians or others with employment contracts. </a:t>
            </a:r>
          </a:p>
        </p:txBody>
      </p:sp>
    </p:spTree>
    <p:extLst>
      <p:ext uri="{BB962C8B-B14F-4D97-AF65-F5344CB8AC3E}">
        <p14:creationId xmlns:p14="http://schemas.microsoft.com/office/powerpoint/2010/main" val="15125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489F9553-C816-6842-8939-EE75ECF7EB2B}" type="slidenum">
              <a:rPr lang="en-US" smtClean="0"/>
              <a:pPr/>
              <a:t>3</a:t>
            </a:fld>
            <a:endParaRPr lang="en-US" dirty="0"/>
          </a:p>
        </p:txBody>
      </p:sp>
      <p:sp>
        <p:nvSpPr>
          <p:cNvPr id="5" name="Title 4"/>
          <p:cNvSpPr>
            <a:spLocks noGrp="1"/>
          </p:cNvSpPr>
          <p:nvPr>
            <p:ph type="title"/>
          </p:nvPr>
        </p:nvSpPr>
        <p:spPr/>
        <p:txBody>
          <a:bodyPr>
            <a:noAutofit/>
          </a:bodyPr>
          <a:lstStyle/>
          <a:p>
            <a:r>
              <a:rPr lang="en-US" dirty="0"/>
              <a:t>Summary of Time Away from Work program*</a:t>
            </a:r>
          </a:p>
        </p:txBody>
      </p:sp>
      <p:grpSp>
        <p:nvGrpSpPr>
          <p:cNvPr id="6" name="Group 5"/>
          <p:cNvGrpSpPr/>
          <p:nvPr/>
        </p:nvGrpSpPr>
        <p:grpSpPr>
          <a:xfrm>
            <a:off x="1428750" y="865753"/>
            <a:ext cx="2948598" cy="2096108"/>
            <a:chOff x="381000" y="1154336"/>
            <a:chExt cx="3931464" cy="2794811"/>
          </a:xfrm>
        </p:grpSpPr>
        <p:sp>
          <p:nvSpPr>
            <p:cNvPr id="20" name="Rectangle 19"/>
            <p:cNvSpPr/>
            <p:nvPr/>
          </p:nvSpPr>
          <p:spPr>
            <a:xfrm>
              <a:off x="381002" y="1154336"/>
              <a:ext cx="3931462" cy="42692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350" b="1" dirty="0">
                  <a:solidFill>
                    <a:schemeClr val="bg1"/>
                  </a:solidFill>
                </a:rPr>
                <a:t>Paid Time Off (PTO)</a:t>
              </a:r>
            </a:p>
          </p:txBody>
        </p:sp>
        <p:sp>
          <p:nvSpPr>
            <p:cNvPr id="33" name="TextBox 2"/>
            <p:cNvSpPr txBox="1">
              <a:spLocks noChangeArrowheads="1"/>
            </p:cNvSpPr>
            <p:nvPr/>
          </p:nvSpPr>
          <p:spPr bwMode="auto">
            <a:xfrm>
              <a:off x="381000" y="1584653"/>
              <a:ext cx="3931462" cy="2364494"/>
            </a:xfrm>
            <a:prstGeom prst="rect">
              <a:avLst/>
            </a:prstGeom>
            <a:solidFill>
              <a:schemeClr val="tx2">
                <a:lumMod val="20000"/>
                <a:lumOff val="80000"/>
                <a:alpha val="54117"/>
              </a:schemeClr>
            </a:solidFill>
            <a:ln>
              <a:noFill/>
            </a:ln>
          </p:spPr>
          <p:txBody>
            <a:bodyPr/>
            <a:lstStyle>
              <a:lvl1pPr marL="285750" indent="-285750">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marL="169069" indent="-169069">
                <a:spcBef>
                  <a:spcPct val="0"/>
                </a:spcBef>
                <a:spcAft>
                  <a:spcPts val="450"/>
                </a:spcAft>
                <a:buClr>
                  <a:schemeClr val="tx1"/>
                </a:buClr>
                <a:buSzPct val="100000"/>
                <a:buFontTx/>
                <a:buChar char="•"/>
              </a:pPr>
              <a:r>
                <a:rPr lang="en-US" altLang="en-US" sz="1125" dirty="0">
                  <a:solidFill>
                    <a:schemeClr val="tx1"/>
                  </a:solidFill>
                  <a:latin typeface="+mn-lt"/>
                </a:rPr>
                <a:t>Vacation</a:t>
              </a:r>
            </a:p>
            <a:p>
              <a:pPr marL="169069" indent="-169069">
                <a:spcBef>
                  <a:spcPct val="0"/>
                </a:spcBef>
                <a:spcAft>
                  <a:spcPts val="450"/>
                </a:spcAft>
                <a:buClr>
                  <a:schemeClr val="tx1"/>
                </a:buClr>
                <a:buSzPct val="100000"/>
                <a:buFontTx/>
                <a:buChar char="•"/>
              </a:pPr>
              <a:r>
                <a:rPr lang="en-US" altLang="en-US" sz="1125" dirty="0">
                  <a:solidFill>
                    <a:schemeClr val="tx1"/>
                  </a:solidFill>
                  <a:latin typeface="+mn-lt"/>
                </a:rPr>
                <a:t>Personal</a:t>
              </a:r>
            </a:p>
            <a:p>
              <a:pPr marL="169069" indent="-169069">
                <a:spcBef>
                  <a:spcPct val="0"/>
                </a:spcBef>
                <a:spcAft>
                  <a:spcPts val="450"/>
                </a:spcAft>
                <a:buClr>
                  <a:schemeClr val="tx1"/>
                </a:buClr>
                <a:buSzPct val="100000"/>
                <a:buFontTx/>
                <a:buChar char="•"/>
              </a:pPr>
              <a:r>
                <a:rPr lang="en-US" altLang="en-US" sz="1125" dirty="0">
                  <a:solidFill>
                    <a:schemeClr val="tx1"/>
                  </a:solidFill>
                  <a:latin typeface="+mn-lt"/>
                </a:rPr>
                <a:t>Sick Time Not Covered by Disability</a:t>
              </a:r>
            </a:p>
            <a:p>
              <a:pPr marL="169069" indent="-169069">
                <a:spcBef>
                  <a:spcPct val="0"/>
                </a:spcBef>
                <a:spcAft>
                  <a:spcPts val="450"/>
                </a:spcAft>
                <a:buClr>
                  <a:schemeClr val="tx1"/>
                </a:buClr>
                <a:buSzPct val="100000"/>
                <a:buFontTx/>
                <a:buChar char="•"/>
              </a:pPr>
              <a:r>
                <a:rPr lang="en-US" altLang="en-US" sz="1125" dirty="0">
                  <a:solidFill>
                    <a:schemeClr val="tx1"/>
                  </a:solidFill>
                  <a:latin typeface="+mn-lt"/>
                </a:rPr>
                <a:t>Accrued or Drop-In </a:t>
              </a:r>
              <a:br>
                <a:rPr lang="en-US" altLang="en-US" sz="1125" dirty="0">
                  <a:solidFill>
                    <a:schemeClr val="tx1"/>
                  </a:solidFill>
                  <a:latin typeface="+mn-lt"/>
                </a:rPr>
              </a:br>
              <a:r>
                <a:rPr lang="en-US" altLang="en-US" sz="1125" dirty="0">
                  <a:solidFill>
                    <a:schemeClr val="tx1"/>
                  </a:solidFill>
                  <a:latin typeface="+mn-lt"/>
                </a:rPr>
                <a:t>(based on role)</a:t>
              </a:r>
            </a:p>
          </p:txBody>
        </p:sp>
      </p:grpSp>
      <p:grpSp>
        <p:nvGrpSpPr>
          <p:cNvPr id="4" name="Group 3"/>
          <p:cNvGrpSpPr/>
          <p:nvPr/>
        </p:nvGrpSpPr>
        <p:grpSpPr>
          <a:xfrm>
            <a:off x="4910184" y="865753"/>
            <a:ext cx="2914178" cy="2096108"/>
            <a:chOff x="5022912" y="1154336"/>
            <a:chExt cx="3885570" cy="2794811"/>
          </a:xfrm>
        </p:grpSpPr>
        <p:sp>
          <p:nvSpPr>
            <p:cNvPr id="35" name="Rectangle 34"/>
            <p:cNvSpPr/>
            <p:nvPr/>
          </p:nvSpPr>
          <p:spPr>
            <a:xfrm>
              <a:off x="5022912" y="1154336"/>
              <a:ext cx="3885570" cy="42692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350" b="1" dirty="0">
                  <a:solidFill>
                    <a:schemeClr val="bg1"/>
                  </a:solidFill>
                </a:rPr>
                <a:t>Holidays</a:t>
              </a:r>
            </a:p>
          </p:txBody>
        </p:sp>
        <p:sp>
          <p:nvSpPr>
            <p:cNvPr id="36" name="TextBox 35"/>
            <p:cNvSpPr txBox="1"/>
            <p:nvPr/>
          </p:nvSpPr>
          <p:spPr>
            <a:xfrm>
              <a:off x="5022912" y="1581259"/>
              <a:ext cx="3885570" cy="2367888"/>
            </a:xfrm>
            <a:prstGeom prst="rect">
              <a:avLst/>
            </a:prstGeom>
            <a:solidFill>
              <a:schemeClr val="accent5">
                <a:lumMod val="20000"/>
                <a:lumOff val="80000"/>
              </a:schemeClr>
            </a:solidFill>
            <a:ln>
              <a:noFill/>
            </a:ln>
          </p:spPr>
          <p:txBody>
            <a:bodyPr/>
            <a:lstStyle/>
            <a:p>
              <a:pPr marL="169069" indent="-169069">
                <a:spcAft>
                  <a:spcPts val="450"/>
                </a:spcAft>
                <a:buClr>
                  <a:schemeClr val="tx1"/>
                </a:buClr>
                <a:buFont typeface="Arial" panose="020B0604020202020204" pitchFamily="34" charset="0"/>
                <a:buChar char="•"/>
                <a:defRPr/>
              </a:pPr>
              <a:r>
                <a:rPr lang="en-US" sz="1125" dirty="0"/>
                <a:t>Six Core Holidays:</a:t>
              </a:r>
            </a:p>
            <a:p>
              <a:pPr marL="383381" lvl="1" indent="-169069">
                <a:spcAft>
                  <a:spcPts val="450"/>
                </a:spcAft>
                <a:buClr>
                  <a:schemeClr val="tx1"/>
                </a:buClr>
                <a:buFont typeface="Arial" panose="020B0604020202020204" pitchFamily="34" charset="0"/>
                <a:buChar char="‒"/>
                <a:defRPr/>
              </a:pPr>
              <a:r>
                <a:rPr lang="en-US" sz="900" dirty="0"/>
                <a:t>New Year’s Day</a:t>
              </a:r>
            </a:p>
            <a:p>
              <a:pPr marL="383381" lvl="1" indent="-169069">
                <a:spcAft>
                  <a:spcPts val="450"/>
                </a:spcAft>
                <a:buClr>
                  <a:schemeClr val="tx1"/>
                </a:buClr>
                <a:buFont typeface="Arial" panose="020B0604020202020204" pitchFamily="34" charset="0"/>
                <a:buChar char="‒"/>
                <a:defRPr/>
              </a:pPr>
              <a:r>
                <a:rPr lang="en-US" sz="900" dirty="0"/>
                <a:t>Memorial Day</a:t>
              </a:r>
            </a:p>
            <a:p>
              <a:pPr marL="383381" lvl="1" indent="-169069">
                <a:spcAft>
                  <a:spcPts val="450"/>
                </a:spcAft>
                <a:buClr>
                  <a:schemeClr val="tx1"/>
                </a:buClr>
                <a:buFont typeface="Arial" panose="020B0604020202020204" pitchFamily="34" charset="0"/>
                <a:buChar char="‒"/>
                <a:defRPr/>
              </a:pPr>
              <a:r>
                <a:rPr lang="en-US" sz="900" dirty="0"/>
                <a:t>Independence Day</a:t>
              </a:r>
            </a:p>
            <a:p>
              <a:pPr marL="383381" lvl="1" indent="-169069">
                <a:spcAft>
                  <a:spcPts val="450"/>
                </a:spcAft>
                <a:buClr>
                  <a:schemeClr val="tx1"/>
                </a:buClr>
                <a:buFont typeface="Arial" panose="020B0604020202020204" pitchFamily="34" charset="0"/>
                <a:buChar char="‒"/>
                <a:defRPr/>
              </a:pPr>
              <a:r>
                <a:rPr lang="en-US" sz="900" dirty="0"/>
                <a:t>Labor Day</a:t>
              </a:r>
            </a:p>
            <a:p>
              <a:pPr marL="383381" lvl="1" indent="-169069">
                <a:spcAft>
                  <a:spcPts val="450"/>
                </a:spcAft>
                <a:buClr>
                  <a:schemeClr val="tx1"/>
                </a:buClr>
                <a:buFont typeface="Arial" panose="020B0604020202020204" pitchFamily="34" charset="0"/>
                <a:buChar char="‒"/>
                <a:defRPr/>
              </a:pPr>
              <a:r>
                <a:rPr lang="en-US" sz="900" dirty="0"/>
                <a:t>Thanksgiving Day</a:t>
              </a:r>
            </a:p>
            <a:p>
              <a:pPr marL="383381" lvl="1" indent="-169069">
                <a:spcAft>
                  <a:spcPts val="450"/>
                </a:spcAft>
                <a:buClr>
                  <a:schemeClr val="tx1"/>
                </a:buClr>
                <a:buFont typeface="Arial" panose="020B0604020202020204" pitchFamily="34" charset="0"/>
                <a:buChar char="‒"/>
                <a:defRPr/>
              </a:pPr>
              <a:r>
                <a:rPr lang="en-US" sz="900" dirty="0"/>
                <a:t>Christmas Day</a:t>
              </a:r>
            </a:p>
            <a:p>
              <a:pPr marL="169069" indent="-169069">
                <a:spcAft>
                  <a:spcPts val="450"/>
                </a:spcAft>
                <a:buClr>
                  <a:schemeClr val="tx1"/>
                </a:buClr>
                <a:buFont typeface="Arial" panose="020B0604020202020204" pitchFamily="34" charset="0"/>
                <a:buChar char="•"/>
                <a:defRPr/>
              </a:pPr>
              <a:r>
                <a:rPr lang="en-US" sz="1125" dirty="0"/>
                <a:t>One Floating Day </a:t>
              </a:r>
            </a:p>
          </p:txBody>
        </p:sp>
      </p:grpSp>
      <p:grpSp>
        <p:nvGrpSpPr>
          <p:cNvPr id="2" name="Group 1"/>
          <p:cNvGrpSpPr/>
          <p:nvPr/>
        </p:nvGrpSpPr>
        <p:grpSpPr>
          <a:xfrm>
            <a:off x="4911969" y="3070868"/>
            <a:ext cx="2912393" cy="1643502"/>
            <a:chOff x="5025291" y="4094491"/>
            <a:chExt cx="3883191" cy="2191336"/>
          </a:xfrm>
        </p:grpSpPr>
        <p:sp>
          <p:nvSpPr>
            <p:cNvPr id="38" name="Rectangle 37"/>
            <p:cNvSpPr/>
            <p:nvPr/>
          </p:nvSpPr>
          <p:spPr>
            <a:xfrm>
              <a:off x="5025291" y="4094491"/>
              <a:ext cx="3883191" cy="4297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350" b="1" dirty="0">
                  <a:solidFill>
                    <a:schemeClr val="bg1"/>
                  </a:solidFill>
                </a:rPr>
                <a:t>Long-Term Disability (LTD)</a:t>
              </a:r>
              <a:endParaRPr lang="en-US" sz="1200" dirty="0">
                <a:solidFill>
                  <a:schemeClr val="bg1"/>
                </a:solidFill>
              </a:endParaRPr>
            </a:p>
          </p:txBody>
        </p:sp>
        <p:sp>
          <p:nvSpPr>
            <p:cNvPr id="39" name="TextBox 38"/>
            <p:cNvSpPr txBox="1"/>
            <p:nvPr/>
          </p:nvSpPr>
          <p:spPr>
            <a:xfrm>
              <a:off x="5025291" y="4523390"/>
              <a:ext cx="3883191" cy="1762437"/>
            </a:xfrm>
            <a:prstGeom prst="rect">
              <a:avLst/>
            </a:prstGeom>
            <a:solidFill>
              <a:schemeClr val="accent4">
                <a:lumMod val="20000"/>
                <a:lumOff val="80000"/>
              </a:schemeClr>
            </a:solidFill>
            <a:ln>
              <a:noFill/>
            </a:ln>
          </p:spPr>
          <p:txBody>
            <a:bodyPr/>
            <a:lstStyle/>
            <a:p>
              <a:pPr marL="169069" indent="-169069">
                <a:spcAft>
                  <a:spcPts val="450"/>
                </a:spcAft>
                <a:buClr>
                  <a:schemeClr val="tx1"/>
                </a:buClr>
                <a:buFont typeface="Arial" panose="020B0604020202020204" pitchFamily="34" charset="0"/>
                <a:buChar char="•"/>
                <a:defRPr/>
              </a:pPr>
              <a:r>
                <a:rPr lang="en-US" sz="1125" dirty="0"/>
                <a:t>Employer-Paid Income Replacement </a:t>
              </a:r>
              <a:r>
                <a:rPr lang="en-US" sz="1125" i="1" dirty="0"/>
                <a:t>(available after STD is exhausted)</a:t>
              </a:r>
              <a:endParaRPr lang="en-US" sz="825" i="1" dirty="0"/>
            </a:p>
            <a:p>
              <a:pPr marL="169069" indent="-169069">
                <a:spcAft>
                  <a:spcPts val="450"/>
                </a:spcAft>
                <a:buClr>
                  <a:schemeClr val="tx1"/>
                </a:buClr>
                <a:buFont typeface="Arial" panose="020B0604020202020204" pitchFamily="34" charset="0"/>
                <a:buChar char="•"/>
                <a:defRPr/>
              </a:pPr>
              <a:r>
                <a:rPr lang="en-US" sz="1125" dirty="0"/>
                <a:t>Benefit Duration: Up to Social Security Normal Retirement Age</a:t>
              </a:r>
            </a:p>
          </p:txBody>
        </p:sp>
      </p:grpSp>
      <p:grpSp>
        <p:nvGrpSpPr>
          <p:cNvPr id="7" name="Group 6"/>
          <p:cNvGrpSpPr/>
          <p:nvPr/>
        </p:nvGrpSpPr>
        <p:grpSpPr>
          <a:xfrm>
            <a:off x="1438056" y="3070868"/>
            <a:ext cx="2939292" cy="1650877"/>
            <a:chOff x="393408" y="4094490"/>
            <a:chExt cx="3919056" cy="2201169"/>
          </a:xfrm>
        </p:grpSpPr>
        <p:sp>
          <p:nvSpPr>
            <p:cNvPr id="42" name="Rectangle 41"/>
            <p:cNvSpPr/>
            <p:nvPr/>
          </p:nvSpPr>
          <p:spPr>
            <a:xfrm>
              <a:off x="393408" y="4094490"/>
              <a:ext cx="3919056" cy="4297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350" b="1" dirty="0">
                  <a:solidFill>
                    <a:schemeClr val="bg1"/>
                  </a:solidFill>
                </a:rPr>
                <a:t>Short-Term Disability (STD)</a:t>
              </a:r>
            </a:p>
          </p:txBody>
        </p:sp>
        <p:sp>
          <p:nvSpPr>
            <p:cNvPr id="43" name="TextBox 42"/>
            <p:cNvSpPr txBox="1"/>
            <p:nvPr/>
          </p:nvSpPr>
          <p:spPr>
            <a:xfrm>
              <a:off x="393408" y="4533580"/>
              <a:ext cx="3919056" cy="1762079"/>
            </a:xfrm>
            <a:prstGeom prst="rect">
              <a:avLst/>
            </a:prstGeom>
            <a:solidFill>
              <a:schemeClr val="accent3">
                <a:lumMod val="20000"/>
                <a:lumOff val="80000"/>
              </a:schemeClr>
            </a:solidFill>
            <a:ln>
              <a:noFill/>
            </a:ln>
          </p:spPr>
          <p:txBody>
            <a:bodyPr/>
            <a:lstStyle/>
            <a:p>
              <a:pPr marL="169069" indent="-169069">
                <a:spcAft>
                  <a:spcPts val="450"/>
                </a:spcAft>
                <a:buClr>
                  <a:schemeClr val="tx1"/>
                </a:buClr>
                <a:buFont typeface="Arial" panose="020B0604020202020204" pitchFamily="34" charset="0"/>
                <a:buChar char="•"/>
                <a:defRPr/>
              </a:pPr>
              <a:r>
                <a:rPr lang="en-US" sz="1125" dirty="0"/>
                <a:t>Employer-Paid Income Replacement</a:t>
              </a:r>
            </a:p>
            <a:p>
              <a:pPr marL="169069" indent="-169069">
                <a:spcAft>
                  <a:spcPts val="450"/>
                </a:spcAft>
                <a:buClr>
                  <a:schemeClr val="tx1"/>
                </a:buClr>
                <a:buFont typeface="Arial" panose="020B0604020202020204" pitchFamily="34" charset="0"/>
                <a:buChar char="•"/>
                <a:defRPr/>
              </a:pPr>
              <a:r>
                <a:rPr lang="en-US" sz="1125" dirty="0"/>
                <a:t>Benefit Duration: Up to six months </a:t>
              </a:r>
            </a:p>
          </p:txBody>
        </p:sp>
      </p:grpSp>
      <p:sp>
        <p:nvSpPr>
          <p:cNvPr id="21" name="Cross 20"/>
          <p:cNvSpPr/>
          <p:nvPr/>
        </p:nvSpPr>
        <p:spPr>
          <a:xfrm>
            <a:off x="4459758" y="2345573"/>
            <a:ext cx="342900" cy="332184"/>
          </a:xfrm>
          <a:prstGeom prst="plus">
            <a:avLst>
              <a:gd name="adj" fmla="val 34108"/>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350" dirty="0"/>
          </a:p>
        </p:txBody>
      </p:sp>
      <p:sp>
        <p:nvSpPr>
          <p:cNvPr id="26" name="Footer Placeholder 3"/>
          <p:cNvSpPr>
            <a:spLocks noGrp="1"/>
          </p:cNvSpPr>
          <p:nvPr>
            <p:ph type="ftr" sz="quarter" idx="3"/>
          </p:nvPr>
        </p:nvSpPr>
        <p:spPr>
          <a:xfrm>
            <a:off x="5812433" y="4853618"/>
            <a:ext cx="2876540" cy="186901"/>
          </a:xfrm>
        </p:spPr>
        <p:txBody>
          <a:bodyPr anchor="t" anchorCtr="0"/>
          <a:lstStyle/>
          <a:p>
            <a:pPr algn="r"/>
            <a:r>
              <a:rPr lang="en-US" sz="450" dirty="0">
                <a:solidFill>
                  <a:srgbClr val="666666"/>
                </a:solidFill>
              </a:rPr>
              <a:t>©2020 Trinity Health</a:t>
            </a:r>
          </a:p>
        </p:txBody>
      </p:sp>
      <p:sp>
        <p:nvSpPr>
          <p:cNvPr id="8" name="TextBox 7">
            <a:extLst>
              <a:ext uri="{FF2B5EF4-FFF2-40B4-BE49-F238E27FC236}">
                <a16:creationId xmlns:a16="http://schemas.microsoft.com/office/drawing/2014/main" id="{C10C181C-BB44-468A-9B49-95C1F3CCF36F}"/>
              </a:ext>
            </a:extLst>
          </p:cNvPr>
          <p:cNvSpPr txBox="1"/>
          <p:nvPr/>
        </p:nvSpPr>
        <p:spPr>
          <a:xfrm>
            <a:off x="294052" y="865753"/>
            <a:ext cx="950286" cy="3477875"/>
          </a:xfrm>
          <a:prstGeom prst="rect">
            <a:avLst/>
          </a:prstGeom>
          <a:noFill/>
          <a:ln>
            <a:solidFill>
              <a:schemeClr val="accent1"/>
            </a:solidFill>
          </a:ln>
        </p:spPr>
        <p:txBody>
          <a:bodyPr wrap="square" rtlCol="0">
            <a:spAutoFit/>
          </a:bodyPr>
          <a:lstStyle/>
          <a:p>
            <a:pPr lvl="0"/>
            <a:r>
              <a:rPr lang="en-US" sz="1000" b="1" dirty="0"/>
              <a:t>Note: </a:t>
            </a:r>
            <a:r>
              <a:rPr lang="en-US" sz="1000" dirty="0"/>
              <a:t>Time Away From Work plans may vary from what is described in this video based on specific state and local leave laws, collective bargaining agreements, and for physicians/ Advanced Practice Clinicians or others with employment contracts. </a:t>
            </a:r>
          </a:p>
        </p:txBody>
      </p:sp>
    </p:spTree>
    <p:extLst>
      <p:ext uri="{BB962C8B-B14F-4D97-AF65-F5344CB8AC3E}">
        <p14:creationId xmlns:p14="http://schemas.microsoft.com/office/powerpoint/2010/main" val="1293120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bwMode="auto">
          <a:xfrm>
            <a:off x="1457325" y="902634"/>
            <a:ext cx="2171700" cy="784737"/>
          </a:xfrm>
          <a:prstGeom prst="homePlate">
            <a:avLst>
              <a:gd name="adj" fmla="val 32856"/>
            </a:avLst>
          </a:prstGeom>
          <a:solidFill>
            <a:schemeClr val="tx2"/>
          </a:solidFill>
          <a:ln w="9525" cap="flat" cmpd="sng"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defTabSz="685800" fontAlgn="base">
              <a:spcBef>
                <a:spcPct val="0"/>
              </a:spcBef>
              <a:spcAft>
                <a:spcPct val="0"/>
              </a:spcAft>
            </a:pPr>
            <a:endParaRPr lang="en-US" sz="2100" b="1" dirty="0">
              <a:latin typeface="Arial" charset="0"/>
            </a:endParaRPr>
          </a:p>
        </p:txBody>
      </p:sp>
      <p:sp>
        <p:nvSpPr>
          <p:cNvPr id="8" name="Pentagon 7"/>
          <p:cNvSpPr/>
          <p:nvPr/>
        </p:nvSpPr>
        <p:spPr bwMode="auto">
          <a:xfrm>
            <a:off x="1457325" y="1869063"/>
            <a:ext cx="2171700" cy="784737"/>
          </a:xfrm>
          <a:prstGeom prst="homePlate">
            <a:avLst>
              <a:gd name="adj" fmla="val 32856"/>
            </a:avLst>
          </a:prstGeom>
          <a:solidFill>
            <a:schemeClr val="tx2"/>
          </a:solidFill>
          <a:ln w="9525" cap="flat" cmpd="sng"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defTabSz="685800" fontAlgn="base">
              <a:spcBef>
                <a:spcPct val="0"/>
              </a:spcBef>
              <a:spcAft>
                <a:spcPct val="0"/>
              </a:spcAft>
            </a:pPr>
            <a:endParaRPr lang="en-US" sz="2100" b="1" dirty="0">
              <a:latin typeface="Arial" charset="0"/>
            </a:endParaRPr>
          </a:p>
        </p:txBody>
      </p:sp>
      <p:sp>
        <p:nvSpPr>
          <p:cNvPr id="9" name="Pentagon 8"/>
          <p:cNvSpPr/>
          <p:nvPr/>
        </p:nvSpPr>
        <p:spPr bwMode="auto">
          <a:xfrm>
            <a:off x="1457325" y="2835492"/>
            <a:ext cx="2171700" cy="784737"/>
          </a:xfrm>
          <a:prstGeom prst="homePlate">
            <a:avLst>
              <a:gd name="adj" fmla="val 32856"/>
            </a:avLst>
          </a:prstGeom>
          <a:solidFill>
            <a:schemeClr val="tx2"/>
          </a:solidFill>
          <a:ln w="9525" cap="flat" cmpd="sng"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defTabSz="685800" fontAlgn="base">
              <a:spcBef>
                <a:spcPct val="0"/>
              </a:spcBef>
              <a:spcAft>
                <a:spcPct val="0"/>
              </a:spcAft>
            </a:pPr>
            <a:endParaRPr lang="en-US" sz="2100" b="1" dirty="0">
              <a:latin typeface="Arial" charset="0"/>
            </a:endParaRPr>
          </a:p>
        </p:txBody>
      </p:sp>
      <p:cxnSp>
        <p:nvCxnSpPr>
          <p:cNvPr id="10" name="Straight Connector 9"/>
          <p:cNvCxnSpPr/>
          <p:nvPr/>
        </p:nvCxnSpPr>
        <p:spPr bwMode="auto">
          <a:xfrm>
            <a:off x="1143000" y="2725005"/>
            <a:ext cx="6858000" cy="1"/>
          </a:xfrm>
          <a:prstGeom prst="line">
            <a:avLst/>
          </a:prstGeom>
          <a:solidFill>
            <a:schemeClr val="accent1"/>
          </a:solidFill>
          <a:ln w="3175" cap="flat" cmpd="sng" algn="ctr">
            <a:solidFill>
              <a:schemeClr val="bg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1143000" y="3714747"/>
            <a:ext cx="6858000" cy="0"/>
          </a:xfrm>
          <a:prstGeom prst="line">
            <a:avLst/>
          </a:prstGeom>
          <a:solidFill>
            <a:schemeClr val="accent1"/>
          </a:solidFill>
          <a:ln w="3175" cap="flat" cmpd="sng" algn="ctr">
            <a:solidFill>
              <a:schemeClr val="bg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1143000" y="1755092"/>
            <a:ext cx="6858000" cy="0"/>
          </a:xfrm>
          <a:prstGeom prst="line">
            <a:avLst/>
          </a:prstGeom>
          <a:solidFill>
            <a:schemeClr val="accent1"/>
          </a:solidFill>
          <a:ln w="3175" cap="flat" cmpd="sng" algn="ctr">
            <a:solidFill>
              <a:schemeClr val="bg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a:off x="1143000" y="821108"/>
            <a:ext cx="6858000" cy="1"/>
          </a:xfrm>
          <a:prstGeom prst="line">
            <a:avLst/>
          </a:prstGeom>
          <a:solidFill>
            <a:schemeClr val="accent1"/>
          </a:solidFill>
          <a:ln w="3175" cap="flat" cmpd="sng" algn="ctr">
            <a:solidFill>
              <a:schemeClr val="bg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p:cNvSpPr txBox="1"/>
          <p:nvPr/>
        </p:nvSpPr>
        <p:spPr>
          <a:xfrm>
            <a:off x="1465768" y="1156503"/>
            <a:ext cx="2085338" cy="300082"/>
          </a:xfrm>
          <a:prstGeom prst="rect">
            <a:avLst/>
          </a:prstGeom>
          <a:noFill/>
        </p:spPr>
        <p:txBody>
          <a:bodyPr wrap="square" rtlCol="0">
            <a:spAutoFit/>
          </a:bodyPr>
          <a:lstStyle/>
          <a:p>
            <a:r>
              <a:rPr lang="en-US" sz="1350" dirty="0">
                <a:solidFill>
                  <a:schemeClr val="bg1"/>
                </a:solidFill>
              </a:rPr>
              <a:t>Program A</a:t>
            </a:r>
          </a:p>
        </p:txBody>
      </p:sp>
      <p:sp>
        <p:nvSpPr>
          <p:cNvPr id="5" name="TextBox 4"/>
          <p:cNvSpPr txBox="1"/>
          <p:nvPr/>
        </p:nvSpPr>
        <p:spPr>
          <a:xfrm>
            <a:off x="3716822" y="971149"/>
            <a:ext cx="3958691" cy="715581"/>
          </a:xfrm>
          <a:prstGeom prst="rect">
            <a:avLst/>
          </a:prstGeom>
          <a:noFill/>
        </p:spPr>
        <p:txBody>
          <a:bodyPr wrap="square" rtlCol="0">
            <a:spAutoFit/>
          </a:bodyPr>
          <a:lstStyle/>
          <a:p>
            <a:pPr marL="172641" indent="-172641">
              <a:buFont typeface="Arial" panose="020B0604020202020204" pitchFamily="34" charset="0"/>
              <a:buChar char="•"/>
            </a:pPr>
            <a:r>
              <a:rPr lang="en-US" sz="1350" dirty="0"/>
              <a:t>Supervisors</a:t>
            </a:r>
          </a:p>
          <a:p>
            <a:pPr marL="172641" indent="-172641">
              <a:buFont typeface="Arial" panose="020B0604020202020204" pitchFamily="34" charset="0"/>
              <a:buChar char="•"/>
            </a:pPr>
            <a:r>
              <a:rPr lang="en-US" sz="1350" dirty="0"/>
              <a:t>Coordinators</a:t>
            </a:r>
          </a:p>
          <a:p>
            <a:pPr marL="172641" indent="-172641">
              <a:buFont typeface="Arial" panose="020B0604020202020204" pitchFamily="34" charset="0"/>
              <a:buChar char="•"/>
            </a:pPr>
            <a:r>
              <a:rPr lang="en-US" sz="1350" dirty="0"/>
              <a:t>All other positions (clinical and non-clinical) </a:t>
            </a:r>
            <a:endParaRPr lang="en-US" sz="1350" i="1" dirty="0"/>
          </a:p>
        </p:txBody>
      </p:sp>
      <p:sp>
        <p:nvSpPr>
          <p:cNvPr id="17" name="TextBox 16"/>
          <p:cNvSpPr txBox="1"/>
          <p:nvPr/>
        </p:nvSpPr>
        <p:spPr>
          <a:xfrm>
            <a:off x="1465767" y="2100730"/>
            <a:ext cx="2495443" cy="300082"/>
          </a:xfrm>
          <a:prstGeom prst="rect">
            <a:avLst/>
          </a:prstGeom>
          <a:noFill/>
        </p:spPr>
        <p:txBody>
          <a:bodyPr wrap="square" rtlCol="0">
            <a:spAutoFit/>
          </a:bodyPr>
          <a:lstStyle/>
          <a:p>
            <a:r>
              <a:rPr lang="en-US" sz="1350" dirty="0">
                <a:solidFill>
                  <a:schemeClr val="bg1"/>
                </a:solidFill>
              </a:rPr>
              <a:t>Program B</a:t>
            </a:r>
          </a:p>
        </p:txBody>
      </p:sp>
      <p:sp>
        <p:nvSpPr>
          <p:cNvPr id="18" name="TextBox 17"/>
          <p:cNvSpPr txBox="1"/>
          <p:nvPr/>
        </p:nvSpPr>
        <p:spPr>
          <a:xfrm>
            <a:off x="2983491" y="1686949"/>
            <a:ext cx="5200650" cy="300082"/>
          </a:xfrm>
          <a:prstGeom prst="rect">
            <a:avLst/>
          </a:prstGeom>
          <a:noFill/>
        </p:spPr>
        <p:txBody>
          <a:bodyPr wrap="square" rtlCol="0">
            <a:spAutoFit/>
          </a:bodyPr>
          <a:lstStyle/>
          <a:p>
            <a:pPr marL="214313" indent="-214313">
              <a:buFont typeface="Arial" panose="020B0604020202020204" pitchFamily="34" charset="0"/>
              <a:buChar char="•"/>
            </a:pPr>
            <a:endParaRPr lang="en-US" sz="1350" dirty="0"/>
          </a:p>
        </p:txBody>
      </p:sp>
      <p:sp>
        <p:nvSpPr>
          <p:cNvPr id="20" name="TextBox 19"/>
          <p:cNvSpPr txBox="1"/>
          <p:nvPr/>
        </p:nvSpPr>
        <p:spPr>
          <a:xfrm>
            <a:off x="3716822" y="1790579"/>
            <a:ext cx="2084879" cy="715581"/>
          </a:xfrm>
          <a:prstGeom prst="rect">
            <a:avLst/>
          </a:prstGeom>
          <a:noFill/>
        </p:spPr>
        <p:txBody>
          <a:bodyPr wrap="square" rtlCol="0">
            <a:spAutoFit/>
          </a:bodyPr>
          <a:lstStyle/>
          <a:p>
            <a:pPr marL="172641" indent="-172641">
              <a:buFont typeface="Arial" panose="020B0604020202020204" pitchFamily="34" charset="0"/>
              <a:buChar char="•"/>
            </a:pPr>
            <a:r>
              <a:rPr lang="en-US" sz="1350" dirty="0"/>
              <a:t>Senior officers</a:t>
            </a:r>
          </a:p>
          <a:p>
            <a:pPr marL="172641" indent="-172641">
              <a:buFont typeface="Arial" panose="020B0604020202020204" pitchFamily="34" charset="0"/>
              <a:buChar char="•"/>
            </a:pPr>
            <a:r>
              <a:rPr lang="en-US" sz="1350" dirty="0"/>
              <a:t>Vice presidents</a:t>
            </a:r>
          </a:p>
          <a:p>
            <a:pPr marL="172641" indent="-172641">
              <a:buFont typeface="Arial" panose="020B0604020202020204" pitchFamily="34" charset="0"/>
              <a:buChar char="•"/>
            </a:pPr>
            <a:r>
              <a:rPr lang="en-US" sz="1350" dirty="0"/>
              <a:t>Directors</a:t>
            </a:r>
          </a:p>
        </p:txBody>
      </p:sp>
      <p:sp>
        <p:nvSpPr>
          <p:cNvPr id="24" name="TextBox 23"/>
          <p:cNvSpPr txBox="1"/>
          <p:nvPr/>
        </p:nvSpPr>
        <p:spPr>
          <a:xfrm>
            <a:off x="1514660" y="3101802"/>
            <a:ext cx="1938120" cy="300082"/>
          </a:xfrm>
          <a:prstGeom prst="rect">
            <a:avLst/>
          </a:prstGeom>
          <a:noFill/>
        </p:spPr>
        <p:txBody>
          <a:bodyPr wrap="square" rtlCol="0">
            <a:spAutoFit/>
          </a:bodyPr>
          <a:lstStyle/>
          <a:p>
            <a:r>
              <a:rPr lang="en-US" sz="1350" dirty="0">
                <a:solidFill>
                  <a:schemeClr val="bg1"/>
                </a:solidFill>
              </a:rPr>
              <a:t>Program C</a:t>
            </a:r>
            <a:endParaRPr lang="en-US" sz="900" dirty="0">
              <a:solidFill>
                <a:schemeClr val="bg1"/>
              </a:solidFill>
            </a:endParaRPr>
          </a:p>
        </p:txBody>
      </p:sp>
      <p:sp>
        <p:nvSpPr>
          <p:cNvPr id="25" name="TextBox 24"/>
          <p:cNvSpPr txBox="1"/>
          <p:nvPr/>
        </p:nvSpPr>
        <p:spPr>
          <a:xfrm>
            <a:off x="3627398" y="3023432"/>
            <a:ext cx="4125125" cy="300082"/>
          </a:xfrm>
          <a:prstGeom prst="rect">
            <a:avLst/>
          </a:prstGeom>
          <a:noFill/>
        </p:spPr>
        <p:txBody>
          <a:bodyPr wrap="square" rtlCol="0">
            <a:spAutoFit/>
          </a:bodyPr>
          <a:lstStyle/>
          <a:p>
            <a:pPr marL="172641" indent="-172641">
              <a:buFont typeface="Arial" panose="020B0604020202020204" pitchFamily="34" charset="0"/>
              <a:buChar char="•"/>
            </a:pPr>
            <a:r>
              <a:rPr lang="en-US" sz="1350" dirty="0"/>
              <a:t>Physicians</a:t>
            </a:r>
          </a:p>
        </p:txBody>
      </p:sp>
      <p:sp>
        <p:nvSpPr>
          <p:cNvPr id="33" name="Title 32"/>
          <p:cNvSpPr>
            <a:spLocks noGrp="1"/>
          </p:cNvSpPr>
          <p:nvPr>
            <p:ph type="title"/>
          </p:nvPr>
        </p:nvSpPr>
        <p:spPr/>
        <p:txBody>
          <a:bodyPr/>
          <a:lstStyle/>
          <a:p>
            <a:r>
              <a:rPr lang="en-US" dirty="0"/>
              <a:t>Time Away from Work programs by group</a:t>
            </a:r>
          </a:p>
        </p:txBody>
      </p:sp>
      <p:sp>
        <p:nvSpPr>
          <p:cNvPr id="19" name="Slide Number Placeholder 2"/>
          <p:cNvSpPr txBox="1">
            <a:spLocks/>
          </p:cNvSpPr>
          <p:nvPr/>
        </p:nvSpPr>
        <p:spPr>
          <a:xfrm>
            <a:off x="7573044" y="4832328"/>
            <a:ext cx="305019" cy="273844"/>
          </a:xfrm>
          <a:prstGeom prst="rect">
            <a:avLst/>
          </a:prstGeom>
        </p:spPr>
        <p:txBody>
          <a:bodyPr vert="horz" lIns="68580" tIns="34290" rIns="0" bIns="34290" rtlCol="0" anchor="ctr"/>
          <a:lstStyle>
            <a:defPPr>
              <a:defRPr lang="en-US"/>
            </a:defPPr>
            <a:lvl1pPr algn="r">
              <a:defRPr sz="700">
                <a:solidFill>
                  <a:schemeClr val="tx1">
                    <a:lumMod val="60000"/>
                    <a:lumOff val="40000"/>
                  </a:schemeClr>
                </a:solidFill>
              </a:defRPr>
            </a:lvl1pPr>
          </a:lstStyle>
          <a:p>
            <a:r>
              <a:rPr lang="en-US" sz="525" dirty="0"/>
              <a:t>8</a:t>
            </a:r>
          </a:p>
        </p:txBody>
      </p:sp>
      <p:sp>
        <p:nvSpPr>
          <p:cNvPr id="21" name="Footer Placeholder 3"/>
          <p:cNvSpPr>
            <a:spLocks noGrp="1"/>
          </p:cNvSpPr>
          <p:nvPr>
            <p:ph type="ftr" sz="quarter" idx="11"/>
          </p:nvPr>
        </p:nvSpPr>
        <p:spPr>
          <a:xfrm>
            <a:off x="5801701" y="4807605"/>
            <a:ext cx="2876540" cy="186901"/>
          </a:xfrm>
          <a:prstGeom prst="rect">
            <a:avLst/>
          </a:prstGeom>
        </p:spPr>
        <p:txBody>
          <a:bodyPr anchor="t" anchorCtr="0"/>
          <a:lstStyle/>
          <a:p>
            <a:pPr algn="r"/>
            <a:r>
              <a:rPr lang="en-US" sz="450" dirty="0">
                <a:solidFill>
                  <a:srgbClr val="666666"/>
                </a:solidFill>
              </a:rPr>
              <a:t>©2020 Trinity Health</a:t>
            </a:r>
          </a:p>
        </p:txBody>
      </p:sp>
      <p:sp>
        <p:nvSpPr>
          <p:cNvPr id="29" name="Pentagon 28"/>
          <p:cNvSpPr/>
          <p:nvPr/>
        </p:nvSpPr>
        <p:spPr bwMode="auto">
          <a:xfrm>
            <a:off x="1461406" y="3807045"/>
            <a:ext cx="2167619" cy="784737"/>
          </a:xfrm>
          <a:prstGeom prst="homePlate">
            <a:avLst>
              <a:gd name="adj" fmla="val 32856"/>
            </a:avLst>
          </a:prstGeom>
          <a:solidFill>
            <a:schemeClr val="tx2"/>
          </a:solidFill>
          <a:ln w="9525" cap="flat" cmpd="sng"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defTabSz="685800" fontAlgn="base">
              <a:spcBef>
                <a:spcPct val="0"/>
              </a:spcBef>
              <a:spcAft>
                <a:spcPct val="0"/>
              </a:spcAft>
            </a:pPr>
            <a:endParaRPr lang="en-US" sz="2100" b="1" dirty="0">
              <a:latin typeface="Arial" charset="0"/>
            </a:endParaRPr>
          </a:p>
        </p:txBody>
      </p:sp>
      <p:cxnSp>
        <p:nvCxnSpPr>
          <p:cNvPr id="30" name="Straight Connector 29"/>
          <p:cNvCxnSpPr/>
          <p:nvPr/>
        </p:nvCxnSpPr>
        <p:spPr bwMode="auto">
          <a:xfrm>
            <a:off x="1147082" y="4686300"/>
            <a:ext cx="6858000" cy="0"/>
          </a:xfrm>
          <a:prstGeom prst="line">
            <a:avLst/>
          </a:prstGeom>
          <a:solidFill>
            <a:schemeClr val="accent1"/>
          </a:solidFill>
          <a:ln w="3175" cap="flat" cmpd="sng" algn="ctr">
            <a:solidFill>
              <a:schemeClr val="bg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Box 30"/>
          <p:cNvSpPr txBox="1"/>
          <p:nvPr/>
        </p:nvSpPr>
        <p:spPr>
          <a:xfrm>
            <a:off x="1513440" y="4037784"/>
            <a:ext cx="1755443" cy="300082"/>
          </a:xfrm>
          <a:prstGeom prst="rect">
            <a:avLst/>
          </a:prstGeom>
          <a:noFill/>
        </p:spPr>
        <p:txBody>
          <a:bodyPr wrap="square" rtlCol="0">
            <a:spAutoFit/>
          </a:bodyPr>
          <a:lstStyle/>
          <a:p>
            <a:r>
              <a:rPr lang="en-US" sz="1350" dirty="0">
                <a:solidFill>
                  <a:schemeClr val="bg1"/>
                </a:solidFill>
              </a:rPr>
              <a:t>Program D</a:t>
            </a:r>
          </a:p>
        </p:txBody>
      </p:sp>
      <p:sp>
        <p:nvSpPr>
          <p:cNvPr id="32" name="TextBox 31"/>
          <p:cNvSpPr txBox="1"/>
          <p:nvPr/>
        </p:nvSpPr>
        <p:spPr>
          <a:xfrm>
            <a:off x="3716822" y="4037784"/>
            <a:ext cx="4035701" cy="300082"/>
          </a:xfrm>
          <a:prstGeom prst="rect">
            <a:avLst/>
          </a:prstGeom>
          <a:noFill/>
        </p:spPr>
        <p:txBody>
          <a:bodyPr wrap="square" rtlCol="0">
            <a:spAutoFit/>
          </a:bodyPr>
          <a:lstStyle/>
          <a:p>
            <a:pPr marL="172641" indent="-172641">
              <a:buFont typeface="Arial" panose="020B0604020202020204" pitchFamily="34" charset="0"/>
              <a:buChar char="•"/>
            </a:pPr>
            <a:r>
              <a:rPr lang="en-US" sz="1350" dirty="0"/>
              <a:t>Residents</a:t>
            </a:r>
          </a:p>
        </p:txBody>
      </p:sp>
      <p:sp>
        <p:nvSpPr>
          <p:cNvPr id="26" name="TextBox 25"/>
          <p:cNvSpPr txBox="1"/>
          <p:nvPr/>
        </p:nvSpPr>
        <p:spPr>
          <a:xfrm>
            <a:off x="5130529" y="1796596"/>
            <a:ext cx="2544984" cy="507831"/>
          </a:xfrm>
          <a:prstGeom prst="rect">
            <a:avLst/>
          </a:prstGeom>
          <a:noFill/>
        </p:spPr>
        <p:txBody>
          <a:bodyPr wrap="square" rtlCol="0">
            <a:spAutoFit/>
          </a:bodyPr>
          <a:lstStyle/>
          <a:p>
            <a:pPr marL="172641" indent="-172641">
              <a:buFont typeface="Arial" panose="020B0604020202020204" pitchFamily="34" charset="0"/>
              <a:buChar char="•"/>
            </a:pPr>
            <a:r>
              <a:rPr lang="en-US" sz="1350" dirty="0"/>
              <a:t>Management</a:t>
            </a:r>
          </a:p>
          <a:p>
            <a:pPr marL="172641" indent="-172641">
              <a:buFont typeface="Arial" panose="020B0604020202020204" pitchFamily="34" charset="0"/>
              <a:buChar char="•"/>
            </a:pPr>
            <a:r>
              <a:rPr lang="en-US" sz="1350" dirty="0"/>
              <a:t>Advanced practice clinicians</a:t>
            </a:r>
          </a:p>
        </p:txBody>
      </p:sp>
    </p:spTree>
    <p:extLst>
      <p:ext uri="{BB962C8B-B14F-4D97-AF65-F5344CB8AC3E}">
        <p14:creationId xmlns:p14="http://schemas.microsoft.com/office/powerpoint/2010/main" val="929018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Holidays and PTO are prorated based on </a:t>
            </a:r>
            <a:br>
              <a:rPr lang="en-US" dirty="0"/>
            </a:br>
            <a:r>
              <a:rPr lang="en-US" dirty="0"/>
              <a:t>Full-time Equivalent (FTE) status</a:t>
            </a:r>
          </a:p>
        </p:txBody>
      </p:sp>
      <p:sp>
        <p:nvSpPr>
          <p:cNvPr id="5" name="Footer Placeholder 4"/>
          <p:cNvSpPr>
            <a:spLocks noGrp="1"/>
          </p:cNvSpPr>
          <p:nvPr>
            <p:ph type="ftr" sz="quarter" idx="11"/>
          </p:nvPr>
        </p:nvSpPr>
        <p:spPr/>
        <p:txBody>
          <a:bodyPr/>
          <a:lstStyle/>
          <a:p>
            <a:r>
              <a:rPr lang="en-US" dirty="0">
                <a:solidFill>
                  <a:srgbClr val="000000">
                    <a:lumMod val="60000"/>
                    <a:lumOff val="40000"/>
                  </a:srgbClr>
                </a:solidFill>
              </a:rPr>
              <a:t>©2020 Trinity Health</a:t>
            </a:r>
          </a:p>
        </p:txBody>
      </p:sp>
      <p:sp>
        <p:nvSpPr>
          <p:cNvPr id="8" name="Slide Number Placeholder 7"/>
          <p:cNvSpPr>
            <a:spLocks noGrp="1"/>
          </p:cNvSpPr>
          <p:nvPr>
            <p:ph type="sldNum" sz="quarter" idx="12"/>
          </p:nvPr>
        </p:nvSpPr>
        <p:spPr/>
        <p:txBody>
          <a:bodyPr/>
          <a:lstStyle/>
          <a:p>
            <a:fld id="{63624FC7-04B0-40CB-9B32-74058F5AC2C2}" type="slidenum">
              <a:rPr lang="en-US" smtClean="0">
                <a:solidFill>
                  <a:srgbClr val="000000">
                    <a:lumMod val="60000"/>
                    <a:lumOff val="40000"/>
                  </a:srgbClr>
                </a:solidFill>
              </a:rPr>
              <a:pPr/>
              <a:t>5</a:t>
            </a:fld>
            <a:endParaRPr lang="en-US" dirty="0">
              <a:solidFill>
                <a:srgbClr val="000000">
                  <a:lumMod val="60000"/>
                  <a:lumOff val="40000"/>
                </a:srgb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906553143"/>
              </p:ext>
            </p:extLst>
          </p:nvPr>
        </p:nvGraphicFramePr>
        <p:xfrm>
          <a:off x="870034" y="1343024"/>
          <a:ext cx="7002379" cy="3317853"/>
        </p:xfrm>
        <a:graphic>
          <a:graphicData uri="http://schemas.openxmlformats.org/drawingml/2006/table">
            <a:tbl>
              <a:tblPr firstRow="1" bandRow="1">
                <a:tableStyleId>{5C22544A-7EE6-4342-B048-85BDC9FD1C3A}</a:tableStyleId>
              </a:tblPr>
              <a:tblGrid>
                <a:gridCol w="2874728">
                  <a:extLst>
                    <a:ext uri="{9D8B030D-6E8A-4147-A177-3AD203B41FA5}">
                      <a16:colId xmlns:a16="http://schemas.microsoft.com/office/drawing/2014/main" val="2262250629"/>
                    </a:ext>
                  </a:extLst>
                </a:gridCol>
                <a:gridCol w="941283">
                  <a:extLst>
                    <a:ext uri="{9D8B030D-6E8A-4147-A177-3AD203B41FA5}">
                      <a16:colId xmlns:a16="http://schemas.microsoft.com/office/drawing/2014/main" val="1298549804"/>
                    </a:ext>
                  </a:extLst>
                </a:gridCol>
                <a:gridCol w="3186368">
                  <a:extLst>
                    <a:ext uri="{9D8B030D-6E8A-4147-A177-3AD203B41FA5}">
                      <a16:colId xmlns:a16="http://schemas.microsoft.com/office/drawing/2014/main" val="2289549472"/>
                    </a:ext>
                  </a:extLst>
                </a:gridCol>
              </a:tblGrid>
              <a:tr h="471573">
                <a:tc>
                  <a:txBody>
                    <a:bodyPr/>
                    <a:lstStyle/>
                    <a:p>
                      <a:pPr algn="ctr" rtl="0" fontAlgn="ctr"/>
                      <a:r>
                        <a:rPr lang="en-US" sz="1200" u="none" strike="noStrike" dirty="0">
                          <a:effectLst/>
                        </a:rPr>
                        <a:t>Weekly Scheduled Hours</a:t>
                      </a:r>
                      <a:endParaRPr lang="en-US" sz="1200" b="1" i="0" u="none" strike="noStrike" dirty="0">
                        <a:solidFill>
                          <a:srgbClr val="FFFFFF"/>
                        </a:solidFill>
                        <a:effectLst/>
                        <a:latin typeface="Arial" panose="020B0604020202020204" pitchFamily="34" charset="0"/>
                      </a:endParaRPr>
                    </a:p>
                  </a:txBody>
                  <a:tcPr marL="7144" marR="7144" marT="7144" marB="0" anchor="ctr"/>
                </a:tc>
                <a:tc>
                  <a:txBody>
                    <a:bodyPr/>
                    <a:lstStyle/>
                    <a:p>
                      <a:pPr algn="ctr" rtl="0" fontAlgn="ctr"/>
                      <a:r>
                        <a:rPr lang="en-US" sz="1200" u="none" strike="noStrike">
                          <a:effectLst/>
                        </a:rPr>
                        <a:t>FTE</a:t>
                      </a:r>
                      <a:endParaRPr lang="en-US" sz="1200" b="1" i="0" u="none" strike="noStrike">
                        <a:solidFill>
                          <a:srgbClr val="FFFFFF"/>
                        </a:solidFill>
                        <a:effectLst/>
                        <a:latin typeface="Arial" panose="020B0604020202020204" pitchFamily="34" charset="0"/>
                      </a:endParaRPr>
                    </a:p>
                  </a:txBody>
                  <a:tcPr marL="7144" marR="7144" marT="7144" marB="0" anchor="ctr"/>
                </a:tc>
                <a:tc>
                  <a:txBody>
                    <a:bodyPr/>
                    <a:lstStyle/>
                    <a:p>
                      <a:pPr algn="ctr" rtl="0" fontAlgn="ctr"/>
                      <a:r>
                        <a:rPr lang="en-US" sz="1200" u="none" strike="noStrike" dirty="0">
                          <a:effectLst/>
                        </a:rPr>
                        <a:t>FTE Daily Value</a:t>
                      </a:r>
                      <a:endParaRPr lang="en-US" sz="1200" b="1" i="0" u="none" strike="noStrike" dirty="0">
                        <a:solidFill>
                          <a:srgbClr val="FFFFFF"/>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1871889227"/>
                  </a:ext>
                </a:extLst>
              </a:tr>
              <a:tr h="488415">
                <a:tc>
                  <a:txBody>
                    <a:bodyPr/>
                    <a:lstStyle/>
                    <a:p>
                      <a:pPr algn="ctr" rtl="0" fontAlgn="ctr"/>
                      <a:r>
                        <a:rPr lang="en-US" sz="1200" u="none" strike="noStrike" dirty="0">
                          <a:effectLst/>
                        </a:rPr>
                        <a:t>40 hours</a:t>
                      </a:r>
                      <a:endParaRPr lang="en-US" sz="1200" b="0" i="0" u="none" strike="noStrike" dirty="0">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dirty="0">
                          <a:effectLst/>
                        </a:rPr>
                        <a:t>1.0</a:t>
                      </a:r>
                      <a:endParaRPr lang="en-US" sz="1200" b="0" i="0" u="none" strike="noStrike" dirty="0">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a:effectLst/>
                        </a:rPr>
                        <a:t>8 hours</a:t>
                      </a:r>
                      <a:endParaRPr lang="en-US" sz="1200" b="0" i="0" u="none" strike="noStrike">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2704303607"/>
                  </a:ext>
                </a:extLst>
              </a:tr>
              <a:tr h="471573">
                <a:tc>
                  <a:txBody>
                    <a:bodyPr/>
                    <a:lstStyle/>
                    <a:p>
                      <a:pPr algn="ctr" rtl="0" fontAlgn="ctr"/>
                      <a:r>
                        <a:rPr lang="en-US" sz="1200" u="none" strike="noStrike" dirty="0">
                          <a:effectLst/>
                        </a:rPr>
                        <a:t>36 hours</a:t>
                      </a:r>
                      <a:endParaRPr lang="en-US" sz="1200" b="0" i="0" u="none" strike="noStrike" dirty="0">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dirty="0">
                          <a:effectLst/>
                        </a:rPr>
                        <a:t>0.9</a:t>
                      </a:r>
                      <a:endParaRPr lang="en-US" sz="1200" b="0" i="0" u="none" strike="noStrike" dirty="0">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dirty="0">
                          <a:effectLst/>
                        </a:rPr>
                        <a:t>7.2 hours</a:t>
                      </a:r>
                      <a:endParaRPr lang="en-US" sz="12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3786427973"/>
                  </a:ext>
                </a:extLst>
              </a:tr>
              <a:tr h="471573">
                <a:tc>
                  <a:txBody>
                    <a:bodyPr/>
                    <a:lstStyle/>
                    <a:p>
                      <a:pPr algn="ctr" rtl="0" fontAlgn="ctr"/>
                      <a:r>
                        <a:rPr lang="en-US" sz="1200" u="none" strike="noStrike">
                          <a:effectLst/>
                        </a:rPr>
                        <a:t>32 hours</a:t>
                      </a:r>
                      <a:endParaRPr lang="en-US" sz="1200" b="0" i="0" u="none" strike="noStrike">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a:effectLst/>
                        </a:rPr>
                        <a:t>0.8</a:t>
                      </a:r>
                      <a:endParaRPr lang="en-US" sz="1200" b="0" i="0" u="none" strike="noStrike">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dirty="0">
                          <a:effectLst/>
                        </a:rPr>
                        <a:t>6.4 hours</a:t>
                      </a:r>
                      <a:endParaRPr lang="en-US" sz="12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3937148"/>
                  </a:ext>
                </a:extLst>
              </a:tr>
              <a:tr h="471573">
                <a:tc>
                  <a:txBody>
                    <a:bodyPr/>
                    <a:lstStyle/>
                    <a:p>
                      <a:pPr algn="ctr" rtl="0" fontAlgn="ctr"/>
                      <a:r>
                        <a:rPr lang="en-US" sz="1200" u="none" strike="noStrike">
                          <a:effectLst/>
                        </a:rPr>
                        <a:t>24 hours</a:t>
                      </a:r>
                      <a:endParaRPr lang="en-US" sz="1200" b="0" i="0" u="none" strike="noStrike">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a:effectLst/>
                        </a:rPr>
                        <a:t>0.6</a:t>
                      </a:r>
                      <a:endParaRPr lang="en-US" sz="1200" b="0" i="0" u="none" strike="noStrike">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dirty="0">
                          <a:effectLst/>
                        </a:rPr>
                        <a:t>4.8 hours</a:t>
                      </a:r>
                      <a:endParaRPr lang="en-US" sz="12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2669122120"/>
                  </a:ext>
                </a:extLst>
              </a:tr>
              <a:tr h="471573">
                <a:tc>
                  <a:txBody>
                    <a:bodyPr/>
                    <a:lstStyle/>
                    <a:p>
                      <a:pPr algn="ctr" rtl="0" fontAlgn="ctr"/>
                      <a:r>
                        <a:rPr lang="en-US" sz="1200" u="none" strike="noStrike">
                          <a:effectLst/>
                        </a:rPr>
                        <a:t>20 hours</a:t>
                      </a:r>
                      <a:endParaRPr lang="en-US" sz="1200" b="0" i="0" u="none" strike="noStrike">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a:effectLst/>
                        </a:rPr>
                        <a:t>0.5</a:t>
                      </a:r>
                      <a:endParaRPr lang="en-US" sz="1200" b="0" i="0" u="none" strike="noStrike">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dirty="0">
                          <a:effectLst/>
                        </a:rPr>
                        <a:t>4 hours</a:t>
                      </a:r>
                      <a:endParaRPr lang="en-US" sz="12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2565368776"/>
                  </a:ext>
                </a:extLst>
              </a:tr>
              <a:tr h="471573">
                <a:tc>
                  <a:txBody>
                    <a:bodyPr/>
                    <a:lstStyle/>
                    <a:p>
                      <a:pPr algn="ctr" rtl="0" fontAlgn="ctr"/>
                      <a:r>
                        <a:rPr lang="en-US" sz="1200" u="none" strike="noStrike">
                          <a:effectLst/>
                        </a:rPr>
                        <a:t>16 hours</a:t>
                      </a:r>
                      <a:endParaRPr lang="en-US" sz="1200" b="0" i="0" u="none" strike="noStrike">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a:effectLst/>
                        </a:rPr>
                        <a:t>0.4</a:t>
                      </a:r>
                      <a:endParaRPr lang="en-US" sz="1200" b="0" i="0" u="none" strike="noStrike">
                        <a:solidFill>
                          <a:srgbClr val="000000"/>
                        </a:solidFill>
                        <a:effectLst/>
                        <a:latin typeface="Arial" panose="020B0604020202020204" pitchFamily="34" charset="0"/>
                      </a:endParaRPr>
                    </a:p>
                  </a:txBody>
                  <a:tcPr marL="7144" marR="7144" marT="7144" marB="0" anchor="ctr"/>
                </a:tc>
                <a:tc>
                  <a:txBody>
                    <a:bodyPr/>
                    <a:lstStyle/>
                    <a:p>
                      <a:pPr algn="ctr" rtl="0" fontAlgn="ctr"/>
                      <a:r>
                        <a:rPr lang="en-US" sz="1200" u="none" strike="noStrike" dirty="0">
                          <a:effectLst/>
                        </a:rPr>
                        <a:t>3.2 hours</a:t>
                      </a:r>
                      <a:endParaRPr lang="en-US" sz="1200" b="0" i="0" u="none" strike="noStrike" dirty="0">
                        <a:solidFill>
                          <a:srgbClr val="000000"/>
                        </a:solidFill>
                        <a:effectLst/>
                        <a:latin typeface="Arial" panose="020B0604020202020204" pitchFamily="34" charset="0"/>
                      </a:endParaRPr>
                    </a:p>
                  </a:txBody>
                  <a:tcPr marL="7144" marR="7144" marT="7144" marB="0" anchor="ctr"/>
                </a:tc>
                <a:extLst>
                  <a:ext uri="{0D108BD9-81ED-4DB2-BD59-A6C34878D82A}">
                    <a16:rowId xmlns:a16="http://schemas.microsoft.com/office/drawing/2014/main" val="2400789954"/>
                  </a:ext>
                </a:extLst>
              </a:tr>
            </a:tbl>
          </a:graphicData>
        </a:graphic>
      </p:graphicFrame>
    </p:spTree>
    <p:extLst>
      <p:ext uri="{BB962C8B-B14F-4D97-AF65-F5344CB8AC3E}">
        <p14:creationId xmlns:p14="http://schemas.microsoft.com/office/powerpoint/2010/main" val="1851234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1438056" y="989530"/>
            <a:ext cx="6177516" cy="1013729"/>
          </a:xfrm>
        </p:spPr>
        <p:txBody>
          <a:bodyPr>
            <a:normAutofit fontScale="92500" lnSpcReduction="10000"/>
          </a:bodyPr>
          <a:lstStyle/>
          <a:p>
            <a:r>
              <a:rPr lang="en-US" sz="1800" dirty="0"/>
              <a:t>PTO is for vacation, personal and sick time</a:t>
            </a:r>
          </a:p>
          <a:p>
            <a:r>
              <a:rPr lang="en-US" sz="1800" dirty="0">
                <a:solidFill>
                  <a:schemeClr val="dk1"/>
                </a:solidFill>
              </a:rPr>
              <a:t>Available to all exempt/non-exempt, benefit-eligible </a:t>
            </a:r>
            <a:br>
              <a:rPr lang="en-US" sz="1800" dirty="0">
                <a:solidFill>
                  <a:schemeClr val="dk1"/>
                </a:solidFill>
              </a:rPr>
            </a:br>
            <a:r>
              <a:rPr lang="en-US" sz="1800" dirty="0">
                <a:solidFill>
                  <a:schemeClr val="dk1"/>
                </a:solidFill>
              </a:rPr>
              <a:t>colleagues at date of hire </a:t>
            </a:r>
          </a:p>
          <a:p>
            <a:endParaRPr lang="en-US" dirty="0"/>
          </a:p>
          <a:p>
            <a:endParaRPr lang="en-US" dirty="0"/>
          </a:p>
        </p:txBody>
      </p:sp>
      <p:sp>
        <p:nvSpPr>
          <p:cNvPr id="3" name="Slide Number Placeholder 2"/>
          <p:cNvSpPr>
            <a:spLocks noGrp="1"/>
          </p:cNvSpPr>
          <p:nvPr>
            <p:ph type="sldNum" sz="quarter" idx="4"/>
          </p:nvPr>
        </p:nvSpPr>
        <p:spPr/>
        <p:txBody>
          <a:bodyPr/>
          <a:lstStyle/>
          <a:p>
            <a:fld id="{489F9553-C816-6842-8939-EE75ECF7EB2B}" type="slidenum">
              <a:rPr lang="en-US" smtClean="0">
                <a:solidFill>
                  <a:srgbClr val="000000">
                    <a:lumMod val="60000"/>
                    <a:lumOff val="40000"/>
                  </a:srgbClr>
                </a:solidFill>
              </a:rPr>
              <a:pPr/>
              <a:t>6</a:t>
            </a:fld>
            <a:endParaRPr lang="en-US" dirty="0">
              <a:solidFill>
                <a:srgbClr val="000000">
                  <a:lumMod val="60000"/>
                  <a:lumOff val="40000"/>
                </a:srgbClr>
              </a:solidFill>
            </a:endParaRPr>
          </a:p>
        </p:txBody>
      </p:sp>
      <p:sp>
        <p:nvSpPr>
          <p:cNvPr id="4" name="Footer Placeholder 3"/>
          <p:cNvSpPr>
            <a:spLocks noGrp="1"/>
          </p:cNvSpPr>
          <p:nvPr>
            <p:ph type="ftr" sz="quarter" idx="3"/>
          </p:nvPr>
        </p:nvSpPr>
        <p:spPr/>
        <p:txBody>
          <a:bodyPr/>
          <a:lstStyle/>
          <a:p>
            <a:r>
              <a:rPr lang="en-US" dirty="0">
                <a:solidFill>
                  <a:srgbClr val="000000">
                    <a:lumMod val="60000"/>
                    <a:lumOff val="40000"/>
                  </a:srgbClr>
                </a:solidFill>
              </a:rPr>
              <a:t>©2020 Trinity Health</a:t>
            </a:r>
          </a:p>
        </p:txBody>
      </p:sp>
      <p:sp>
        <p:nvSpPr>
          <p:cNvPr id="5" name="Title 4"/>
          <p:cNvSpPr>
            <a:spLocks noGrp="1"/>
          </p:cNvSpPr>
          <p:nvPr>
            <p:ph type="title"/>
          </p:nvPr>
        </p:nvSpPr>
        <p:spPr/>
        <p:txBody>
          <a:bodyPr/>
          <a:lstStyle/>
          <a:p>
            <a:r>
              <a:rPr lang="en-US" dirty="0"/>
              <a:t>Paid Time Off (PTO): Program A</a:t>
            </a:r>
          </a:p>
        </p:txBody>
      </p:sp>
      <p:graphicFrame>
        <p:nvGraphicFramePr>
          <p:cNvPr id="6" name="Table 5"/>
          <p:cNvGraphicFramePr>
            <a:graphicFrameLocks noGrp="1"/>
          </p:cNvGraphicFramePr>
          <p:nvPr>
            <p:extLst>
              <p:ext uri="{D42A27DB-BD31-4B8C-83A1-F6EECF244321}">
                <p14:modId xmlns:p14="http://schemas.microsoft.com/office/powerpoint/2010/main" val="3614283944"/>
              </p:ext>
            </p:extLst>
          </p:nvPr>
        </p:nvGraphicFramePr>
        <p:xfrm>
          <a:off x="1479105" y="1898171"/>
          <a:ext cx="5636072" cy="2761092"/>
        </p:xfrm>
        <a:graphic>
          <a:graphicData uri="http://schemas.openxmlformats.org/drawingml/2006/table">
            <a:tbl>
              <a:tblPr firstRow="1" bandRow="1">
                <a:tableStyleId>{5C22544A-7EE6-4342-B048-85BDC9FD1C3A}</a:tableStyleId>
              </a:tblPr>
              <a:tblGrid>
                <a:gridCol w="1302317">
                  <a:extLst>
                    <a:ext uri="{9D8B030D-6E8A-4147-A177-3AD203B41FA5}">
                      <a16:colId xmlns:a16="http://schemas.microsoft.com/office/drawing/2014/main" val="20000"/>
                    </a:ext>
                  </a:extLst>
                </a:gridCol>
                <a:gridCol w="1444585">
                  <a:extLst>
                    <a:ext uri="{9D8B030D-6E8A-4147-A177-3AD203B41FA5}">
                      <a16:colId xmlns:a16="http://schemas.microsoft.com/office/drawing/2014/main" val="20001"/>
                    </a:ext>
                  </a:extLst>
                </a:gridCol>
                <a:gridCol w="1444585">
                  <a:extLst>
                    <a:ext uri="{9D8B030D-6E8A-4147-A177-3AD203B41FA5}">
                      <a16:colId xmlns:a16="http://schemas.microsoft.com/office/drawing/2014/main" val="20002"/>
                    </a:ext>
                  </a:extLst>
                </a:gridCol>
                <a:gridCol w="1444585">
                  <a:extLst>
                    <a:ext uri="{9D8B030D-6E8A-4147-A177-3AD203B41FA5}">
                      <a16:colId xmlns:a16="http://schemas.microsoft.com/office/drawing/2014/main" val="20003"/>
                    </a:ext>
                  </a:extLst>
                </a:gridCol>
              </a:tblGrid>
              <a:tr h="600075">
                <a:tc>
                  <a:txBody>
                    <a:bodyPr/>
                    <a:lstStyle/>
                    <a:p>
                      <a:pPr algn="ctr"/>
                      <a:r>
                        <a:rPr lang="en-US" sz="1200" dirty="0"/>
                        <a:t>Years of</a:t>
                      </a:r>
                      <a:r>
                        <a:rPr lang="en-US" sz="1200" baseline="0" dirty="0"/>
                        <a:t> Service</a:t>
                      </a:r>
                      <a:endParaRPr lang="en-US" sz="1200" b="0" dirty="0">
                        <a:solidFill>
                          <a:schemeClr val="tx1"/>
                        </a:solidFill>
                      </a:endParaRPr>
                    </a:p>
                  </a:txBody>
                  <a:tcPr marL="68580" marR="68580" marT="25718" marB="25718" anchor="ctr"/>
                </a:tc>
                <a:tc>
                  <a:txBody>
                    <a:bodyPr/>
                    <a:lstStyle/>
                    <a:p>
                      <a:pPr algn="ctr"/>
                      <a:r>
                        <a:rPr lang="en-US" sz="1200" dirty="0"/>
                        <a:t>Annual</a:t>
                      </a:r>
                      <a:r>
                        <a:rPr lang="en-US" sz="1200" baseline="0" dirty="0"/>
                        <a:t> Accrual*</a:t>
                      </a:r>
                      <a:endParaRPr lang="en-US" sz="1200" b="0" dirty="0">
                        <a:solidFill>
                          <a:schemeClr val="tx1"/>
                        </a:solidFill>
                      </a:endParaRPr>
                    </a:p>
                  </a:txBody>
                  <a:tcPr marL="68580" marR="68580" marT="25718" marB="25718" anchor="ctr"/>
                </a:tc>
                <a:tc>
                  <a:txBody>
                    <a:bodyPr/>
                    <a:lstStyle/>
                    <a:p>
                      <a:pPr algn="ctr"/>
                      <a:r>
                        <a:rPr lang="en-US" sz="1200" b="1" dirty="0">
                          <a:solidFill>
                            <a:schemeClr val="bg1"/>
                          </a:solidFill>
                        </a:rPr>
                        <a:t>Maximum</a:t>
                      </a:r>
                      <a:r>
                        <a:rPr lang="en-US" sz="1200" b="1" baseline="0" dirty="0">
                          <a:solidFill>
                            <a:schemeClr val="bg1"/>
                          </a:solidFill>
                        </a:rPr>
                        <a:t> Bank* </a:t>
                      </a:r>
                    </a:p>
                    <a:p>
                      <a:pPr algn="ctr"/>
                      <a:r>
                        <a:rPr lang="en-US" sz="900" b="1" baseline="0" dirty="0">
                          <a:solidFill>
                            <a:schemeClr val="bg1"/>
                          </a:solidFill>
                        </a:rPr>
                        <a:t>(Annual accrual x 1.5)</a:t>
                      </a:r>
                      <a:endParaRPr lang="en-US" sz="900" b="1" dirty="0">
                        <a:solidFill>
                          <a:schemeClr val="bg1"/>
                        </a:solidFill>
                      </a:endParaRPr>
                    </a:p>
                  </a:txBody>
                  <a:tcPr marL="68580" marR="68580" marT="25718" marB="25718" anchor="ctr"/>
                </a:tc>
                <a:tc>
                  <a:txBody>
                    <a:bodyPr/>
                    <a:lstStyle/>
                    <a:p>
                      <a:pPr algn="ctr"/>
                      <a:r>
                        <a:rPr lang="en-US" sz="1200" baseline="0" dirty="0"/>
                        <a:t>Biweekly Accrual (based on </a:t>
                      </a:r>
                      <a:br>
                        <a:rPr lang="en-US" sz="1200" baseline="0" dirty="0"/>
                      </a:br>
                      <a:r>
                        <a:rPr lang="en-US" sz="1200" baseline="0" dirty="0"/>
                        <a:t>80 hours paid)</a:t>
                      </a:r>
                      <a:endParaRPr lang="en-US" sz="900" b="0" dirty="0">
                        <a:solidFill>
                          <a:schemeClr val="tx1"/>
                        </a:solidFill>
                      </a:endParaRPr>
                    </a:p>
                  </a:txBody>
                  <a:tcPr marL="68580" marR="68580" marT="25718" marB="25718" anchor="ctr"/>
                </a:tc>
                <a:extLst>
                  <a:ext uri="{0D108BD9-81ED-4DB2-BD59-A6C34878D82A}">
                    <a16:rowId xmlns:a16="http://schemas.microsoft.com/office/drawing/2014/main" val="10005"/>
                  </a:ext>
                </a:extLst>
              </a:tr>
              <a:tr h="348764">
                <a:tc>
                  <a:txBody>
                    <a:bodyPr/>
                    <a:lstStyle/>
                    <a:p>
                      <a:pPr algn="ctr"/>
                      <a:r>
                        <a:rPr lang="en-US" sz="1200" dirty="0"/>
                        <a:t>&lt; 1 year</a:t>
                      </a:r>
                      <a:endParaRPr lang="en-US" sz="1200" b="0" dirty="0">
                        <a:solidFill>
                          <a:schemeClr val="tx1"/>
                        </a:solidFill>
                      </a:endParaRPr>
                    </a:p>
                  </a:txBody>
                  <a:tcPr marL="68580" marR="68580" marT="25718" marB="25718" anchor="ctr"/>
                </a:tc>
                <a:tc>
                  <a:txBody>
                    <a:bodyPr/>
                    <a:lstStyle/>
                    <a:p>
                      <a:pPr algn="ctr"/>
                      <a:r>
                        <a:rPr lang="en-US" sz="1200" dirty="0"/>
                        <a:t>Up to 18 days**</a:t>
                      </a:r>
                      <a:endParaRPr lang="en-US" sz="1200" b="0" dirty="0">
                        <a:solidFill>
                          <a:schemeClr val="tx1"/>
                        </a:solidFill>
                      </a:endParaRPr>
                    </a:p>
                  </a:txBody>
                  <a:tcPr marL="68580" marR="68580" marT="25718" marB="25718" anchor="ctr"/>
                </a:tc>
                <a:tc>
                  <a:txBody>
                    <a:bodyPr/>
                    <a:lstStyle/>
                    <a:p>
                      <a:pPr algn="ctr"/>
                      <a:r>
                        <a:rPr lang="en-US" sz="1200" b="0" dirty="0">
                          <a:solidFill>
                            <a:schemeClr val="tx1"/>
                          </a:solidFill>
                        </a:rPr>
                        <a:t>Up to 27 days</a:t>
                      </a:r>
                    </a:p>
                  </a:txBody>
                  <a:tcPr marL="68580" marR="68580" marT="25718" marB="25718" anchor="ctr"/>
                </a:tc>
                <a:tc>
                  <a:txBody>
                    <a:bodyPr/>
                    <a:lstStyle/>
                    <a:p>
                      <a:pPr algn="ctr"/>
                      <a:r>
                        <a:rPr lang="en-US" sz="1200" dirty="0"/>
                        <a:t>5.538</a:t>
                      </a:r>
                      <a:endParaRPr lang="en-US" sz="1200" b="0" dirty="0">
                        <a:solidFill>
                          <a:schemeClr val="tx1"/>
                        </a:solidFill>
                      </a:endParaRPr>
                    </a:p>
                  </a:txBody>
                  <a:tcPr marL="68580" marR="68580" marT="25718" marB="25718" anchor="ctr"/>
                </a:tc>
                <a:extLst>
                  <a:ext uri="{0D108BD9-81ED-4DB2-BD59-A6C34878D82A}">
                    <a16:rowId xmlns:a16="http://schemas.microsoft.com/office/drawing/2014/main" val="10000"/>
                  </a:ext>
                </a:extLst>
              </a:tr>
              <a:tr h="348764">
                <a:tc>
                  <a:txBody>
                    <a:bodyPr/>
                    <a:lstStyle/>
                    <a:p>
                      <a:pPr marL="0" algn="ctr" defTabSz="457200" rtl="0" eaLnBrk="1" latinLnBrk="0" hangingPunct="1"/>
                      <a:r>
                        <a:rPr lang="en-US" sz="1200" kern="1200" dirty="0"/>
                        <a:t>1-4</a:t>
                      </a:r>
                      <a:endParaRPr lang="en-US" sz="1200" kern="1200" dirty="0">
                        <a:solidFill>
                          <a:schemeClr val="dk1"/>
                        </a:solidFill>
                        <a:latin typeface="+mn-lt"/>
                        <a:ea typeface="+mn-ea"/>
                        <a:cs typeface="+mn-cs"/>
                      </a:endParaRPr>
                    </a:p>
                  </a:txBody>
                  <a:tcPr marL="68580" marR="68580" marT="25718" marB="25718" anchor="ctr"/>
                </a:tc>
                <a:tc>
                  <a:txBody>
                    <a:bodyPr/>
                    <a:lstStyle/>
                    <a:p>
                      <a:pPr algn="ctr"/>
                      <a:r>
                        <a:rPr lang="en-US" sz="1200" dirty="0"/>
                        <a:t>21 days</a:t>
                      </a:r>
                    </a:p>
                  </a:txBody>
                  <a:tcPr marL="68580" marR="68580" marT="25718" marB="25718" anchor="ctr"/>
                </a:tc>
                <a:tc>
                  <a:txBody>
                    <a:bodyPr/>
                    <a:lstStyle/>
                    <a:p>
                      <a:pPr algn="ctr"/>
                      <a:r>
                        <a:rPr lang="en-US" sz="1200" dirty="0"/>
                        <a:t>31.5 days</a:t>
                      </a:r>
                    </a:p>
                  </a:txBody>
                  <a:tcPr marL="68580" marR="68580" marT="25718" marB="25718" anchor="ctr"/>
                </a:tc>
                <a:tc>
                  <a:txBody>
                    <a:bodyPr/>
                    <a:lstStyle/>
                    <a:p>
                      <a:pPr algn="ctr"/>
                      <a:r>
                        <a:rPr lang="en-US" sz="1200" dirty="0"/>
                        <a:t>6.462</a:t>
                      </a:r>
                    </a:p>
                  </a:txBody>
                  <a:tcPr marL="68580" marR="68580" marT="25718" marB="25718" anchor="ctr"/>
                </a:tc>
                <a:extLst>
                  <a:ext uri="{0D108BD9-81ED-4DB2-BD59-A6C34878D82A}">
                    <a16:rowId xmlns:a16="http://schemas.microsoft.com/office/drawing/2014/main" val="10001"/>
                  </a:ext>
                </a:extLst>
              </a:tr>
              <a:tr h="348764">
                <a:tc>
                  <a:txBody>
                    <a:bodyPr/>
                    <a:lstStyle/>
                    <a:p>
                      <a:pPr algn="ctr"/>
                      <a:r>
                        <a:rPr lang="en-US" sz="1200" dirty="0"/>
                        <a:t>5-9</a:t>
                      </a:r>
                    </a:p>
                  </a:txBody>
                  <a:tcPr marL="68580" marR="68580" marT="25718" marB="25718" anchor="ctr"/>
                </a:tc>
                <a:tc>
                  <a:txBody>
                    <a:bodyPr/>
                    <a:lstStyle/>
                    <a:p>
                      <a:pPr algn="ctr"/>
                      <a:r>
                        <a:rPr lang="en-US" sz="1200" dirty="0"/>
                        <a:t>24 days</a:t>
                      </a:r>
                    </a:p>
                  </a:txBody>
                  <a:tcPr marL="68580" marR="68580" marT="25718" marB="25718" anchor="ctr"/>
                </a:tc>
                <a:tc>
                  <a:txBody>
                    <a:bodyPr/>
                    <a:lstStyle/>
                    <a:p>
                      <a:pPr algn="ctr"/>
                      <a:r>
                        <a:rPr lang="en-US" sz="1200" dirty="0"/>
                        <a:t>36 days</a:t>
                      </a:r>
                    </a:p>
                  </a:txBody>
                  <a:tcPr marL="68580" marR="68580" marT="25718" marB="25718" anchor="ctr"/>
                </a:tc>
                <a:tc>
                  <a:txBody>
                    <a:bodyPr/>
                    <a:lstStyle/>
                    <a:p>
                      <a:pPr algn="ctr"/>
                      <a:r>
                        <a:rPr lang="en-US" sz="1200" dirty="0"/>
                        <a:t>7.385</a:t>
                      </a:r>
                    </a:p>
                  </a:txBody>
                  <a:tcPr marL="68580" marR="68580" marT="25718" marB="25718" anchor="ctr"/>
                </a:tc>
                <a:extLst>
                  <a:ext uri="{0D108BD9-81ED-4DB2-BD59-A6C34878D82A}">
                    <a16:rowId xmlns:a16="http://schemas.microsoft.com/office/drawing/2014/main" val="10002"/>
                  </a:ext>
                </a:extLst>
              </a:tr>
              <a:tr h="348764">
                <a:tc>
                  <a:txBody>
                    <a:bodyPr/>
                    <a:lstStyle/>
                    <a:p>
                      <a:pPr algn="ctr"/>
                      <a:r>
                        <a:rPr lang="en-US" sz="1200" dirty="0"/>
                        <a:t>10-14 </a:t>
                      </a:r>
                    </a:p>
                  </a:txBody>
                  <a:tcPr marL="68580" marR="68580" marT="25718" marB="25718" anchor="ctr"/>
                </a:tc>
                <a:tc>
                  <a:txBody>
                    <a:bodyPr/>
                    <a:lstStyle/>
                    <a:p>
                      <a:pPr algn="ctr"/>
                      <a:r>
                        <a:rPr lang="en-US" sz="1200" dirty="0"/>
                        <a:t>27 days</a:t>
                      </a:r>
                    </a:p>
                  </a:txBody>
                  <a:tcPr marL="68580" marR="68580" marT="25718" marB="25718" anchor="ctr"/>
                </a:tc>
                <a:tc>
                  <a:txBody>
                    <a:bodyPr/>
                    <a:lstStyle/>
                    <a:p>
                      <a:pPr algn="ctr"/>
                      <a:r>
                        <a:rPr lang="en-US" sz="1200" dirty="0"/>
                        <a:t>40.5 days</a:t>
                      </a:r>
                    </a:p>
                  </a:txBody>
                  <a:tcPr marL="68580" marR="68580" marT="25718" marB="25718" anchor="ctr"/>
                </a:tc>
                <a:tc>
                  <a:txBody>
                    <a:bodyPr/>
                    <a:lstStyle/>
                    <a:p>
                      <a:pPr algn="ctr"/>
                      <a:r>
                        <a:rPr lang="en-US" sz="1200" dirty="0"/>
                        <a:t>8.308</a:t>
                      </a:r>
                    </a:p>
                  </a:txBody>
                  <a:tcPr marL="68580" marR="68580" marT="25718" marB="25718" anchor="ctr"/>
                </a:tc>
                <a:extLst>
                  <a:ext uri="{0D108BD9-81ED-4DB2-BD59-A6C34878D82A}">
                    <a16:rowId xmlns:a16="http://schemas.microsoft.com/office/drawing/2014/main" val="10003"/>
                  </a:ext>
                </a:extLst>
              </a:tr>
              <a:tr h="348764">
                <a:tc>
                  <a:txBody>
                    <a:bodyPr/>
                    <a:lstStyle/>
                    <a:p>
                      <a:pPr algn="ctr"/>
                      <a:r>
                        <a:rPr lang="en-US" sz="1200" dirty="0"/>
                        <a:t>15+</a:t>
                      </a:r>
                    </a:p>
                  </a:txBody>
                  <a:tcPr marL="68580" marR="68580" marT="25718" marB="25718" anchor="ctr"/>
                </a:tc>
                <a:tc>
                  <a:txBody>
                    <a:bodyPr/>
                    <a:lstStyle/>
                    <a:p>
                      <a:pPr algn="ctr"/>
                      <a:r>
                        <a:rPr lang="en-US" sz="1200" dirty="0"/>
                        <a:t>30 days</a:t>
                      </a:r>
                    </a:p>
                  </a:txBody>
                  <a:tcPr marL="68580" marR="68580" marT="25718" marB="25718" anchor="ctr"/>
                </a:tc>
                <a:tc>
                  <a:txBody>
                    <a:bodyPr/>
                    <a:lstStyle/>
                    <a:p>
                      <a:pPr algn="ctr"/>
                      <a:r>
                        <a:rPr lang="en-US" sz="1200" dirty="0"/>
                        <a:t>45 days</a:t>
                      </a:r>
                    </a:p>
                  </a:txBody>
                  <a:tcPr marL="68580" marR="68580" marT="25718" marB="25718" anchor="ctr"/>
                </a:tc>
                <a:tc>
                  <a:txBody>
                    <a:bodyPr/>
                    <a:lstStyle/>
                    <a:p>
                      <a:pPr algn="ctr"/>
                      <a:r>
                        <a:rPr lang="en-US" sz="1200"/>
                        <a:t>9.231</a:t>
                      </a:r>
                      <a:endParaRPr lang="en-US" sz="1200" dirty="0"/>
                    </a:p>
                  </a:txBody>
                  <a:tcPr marL="68580" marR="68580" marT="25718" marB="25718" anchor="ctr"/>
                </a:tc>
                <a:extLst>
                  <a:ext uri="{0D108BD9-81ED-4DB2-BD59-A6C34878D82A}">
                    <a16:rowId xmlns:a16="http://schemas.microsoft.com/office/drawing/2014/main" val="10004"/>
                  </a:ext>
                </a:extLst>
              </a:tr>
              <a:tr h="417195">
                <a:tc gridSpan="4">
                  <a:txBody>
                    <a:bodyPr/>
                    <a:lstStyle/>
                    <a:p>
                      <a:pPr algn="l"/>
                      <a:r>
                        <a:rPr lang="en-US" sz="1200" i="1" dirty="0"/>
                        <a:t>*In 8-hour days</a:t>
                      </a:r>
                    </a:p>
                    <a:p>
                      <a:pPr algn="l"/>
                      <a:r>
                        <a:rPr lang="en-US" sz="1200" i="1" dirty="0"/>
                        <a:t>** Accrual</a:t>
                      </a:r>
                      <a:r>
                        <a:rPr lang="en-US" sz="1200" i="1" baseline="0" dirty="0"/>
                        <a:t> prorated based on actual hours paid up to 80/pay period.</a:t>
                      </a:r>
                      <a:endParaRPr lang="en-US" sz="1200" i="1" dirty="0"/>
                    </a:p>
                  </a:txBody>
                  <a:tcPr marL="68580" marR="68580" marT="25718" marB="25718" anchor="ctr">
                    <a:noFill/>
                  </a:tcPr>
                </a:tc>
                <a:tc hMerge="1">
                  <a:txBody>
                    <a:bodyPr/>
                    <a:lstStyle/>
                    <a:p>
                      <a:pPr algn="ctr"/>
                      <a:endParaRPr lang="en-US" sz="1600" dirty="0"/>
                    </a:p>
                  </a:txBody>
                  <a:tcPr marT="34290" marB="34290" anchor="ctr">
                    <a:noFill/>
                  </a:tcPr>
                </a:tc>
                <a:tc hMerge="1">
                  <a:txBody>
                    <a:bodyPr/>
                    <a:lstStyle/>
                    <a:p>
                      <a:pPr algn="ctr"/>
                      <a:endParaRPr lang="en-US" sz="1600" dirty="0"/>
                    </a:p>
                  </a:txBody>
                  <a:tcPr marT="34290" marB="34290" anchor="ctr">
                    <a:noFill/>
                  </a:tcPr>
                </a:tc>
                <a:tc hMerge="1">
                  <a:txBody>
                    <a:bodyPr/>
                    <a:lstStyle/>
                    <a:p>
                      <a:pPr algn="ctr"/>
                      <a:endParaRPr lang="en-US" sz="1600" dirty="0"/>
                    </a:p>
                  </a:txBody>
                  <a:tcPr marT="34290" marB="34290" anchor="ctr">
                    <a:noFill/>
                  </a:tcPr>
                </a:tc>
                <a:extLst>
                  <a:ext uri="{0D108BD9-81ED-4DB2-BD59-A6C34878D82A}">
                    <a16:rowId xmlns:a16="http://schemas.microsoft.com/office/drawing/2014/main" val="10006"/>
                  </a:ext>
                </a:extLst>
              </a:tr>
            </a:tbl>
          </a:graphicData>
        </a:graphic>
      </p:graphicFrame>
      <p:sp>
        <p:nvSpPr>
          <p:cNvPr id="8" name="TextBox 7"/>
          <p:cNvSpPr txBox="1"/>
          <p:nvPr/>
        </p:nvSpPr>
        <p:spPr>
          <a:xfrm>
            <a:off x="254049" y="807091"/>
            <a:ext cx="5703839" cy="297517"/>
          </a:xfrm>
          <a:prstGeom prst="rect">
            <a:avLst/>
          </a:prstGeom>
          <a:noFill/>
        </p:spPr>
        <p:txBody>
          <a:bodyPr wrap="square" rtlCol="0">
            <a:spAutoFit/>
          </a:bodyPr>
          <a:lstStyle/>
          <a:p>
            <a:pPr>
              <a:lnSpc>
                <a:spcPts val="1575"/>
              </a:lnSpc>
              <a:spcAft>
                <a:spcPts val="450"/>
              </a:spcAft>
            </a:pPr>
            <a:r>
              <a:rPr lang="en-US" sz="1500" i="1" dirty="0">
                <a:solidFill>
                  <a:srgbClr val="443D3E"/>
                </a:solidFill>
              </a:rPr>
              <a:t> For </a:t>
            </a:r>
            <a:r>
              <a:rPr lang="en-US" sz="1500" i="1" dirty="0"/>
              <a:t>supervisors, coordinators and all other positions </a:t>
            </a:r>
          </a:p>
        </p:txBody>
      </p:sp>
    </p:spTree>
    <p:extLst>
      <p:ext uri="{BB962C8B-B14F-4D97-AF65-F5344CB8AC3E}">
        <p14:creationId xmlns:p14="http://schemas.microsoft.com/office/powerpoint/2010/main" val="2334238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a:xfrm>
            <a:off x="393408" y="999054"/>
            <a:ext cx="8236688" cy="3601521"/>
          </a:xfrm>
        </p:spPr>
        <p:txBody>
          <a:bodyPr>
            <a:normAutofit fontScale="92500" lnSpcReduction="20000"/>
          </a:bodyPr>
          <a:lstStyle/>
          <a:p>
            <a:pPr marL="0" indent="0">
              <a:buNone/>
            </a:pPr>
            <a:r>
              <a:rPr lang="en-US" sz="1650" b="1" i="1" dirty="0"/>
              <a:t>For Advance Practice Clinicians and Management and Higher-Level Colleagues (including Managers, Directors, Vice Presidents and Senior Officers)</a:t>
            </a:r>
          </a:p>
          <a:p>
            <a:pPr marL="0" indent="0">
              <a:buNone/>
            </a:pPr>
            <a:endParaRPr lang="en-US" sz="1350" dirty="0"/>
          </a:p>
          <a:p>
            <a:r>
              <a:rPr lang="en-US" sz="2200" dirty="0"/>
              <a:t>Colleagues will get a front-loaded drop-in amount of 27 days of PTO at the beginning of the year. This is prorated based on FTE status of position. </a:t>
            </a:r>
          </a:p>
          <a:p>
            <a:r>
              <a:rPr lang="en-US" sz="2200" dirty="0"/>
              <a:t>Sick time is covered under salary continuation and separate from PTO.</a:t>
            </a:r>
          </a:p>
          <a:p>
            <a:r>
              <a:rPr lang="en-US" sz="2200" dirty="0"/>
              <a:t>New hires who start after the first pay period get prorated amount of PTO</a:t>
            </a:r>
          </a:p>
          <a:p>
            <a:r>
              <a:rPr lang="en-US" sz="2200" dirty="0"/>
              <a:t>This is a use-it-or-lose-it PTO plan (drop-in plan). </a:t>
            </a:r>
          </a:p>
          <a:p>
            <a:r>
              <a:rPr lang="en-US" sz="2200" dirty="0"/>
              <a:t>At the end of the calendar year, colleagues will be able to carry over up to 5 days of PTO into the next calendar year. </a:t>
            </a:r>
            <a:r>
              <a:rPr lang="en-US" sz="1350" dirty="0"/>
              <a:t>	</a:t>
            </a:r>
            <a:endParaRPr lang="en-US" dirty="0"/>
          </a:p>
        </p:txBody>
      </p:sp>
      <p:sp>
        <p:nvSpPr>
          <p:cNvPr id="4" name="Slide Number Placeholder 3"/>
          <p:cNvSpPr>
            <a:spLocks noGrp="1"/>
          </p:cNvSpPr>
          <p:nvPr>
            <p:ph type="sldNum" sz="quarter" idx="4"/>
          </p:nvPr>
        </p:nvSpPr>
        <p:spPr/>
        <p:txBody>
          <a:bodyPr/>
          <a:lstStyle/>
          <a:p>
            <a:fld id="{489F9553-C816-6842-8939-EE75ECF7EB2B}" type="slidenum">
              <a:rPr lang="en-US" smtClean="0"/>
              <a:pPr/>
              <a:t>7</a:t>
            </a:fld>
            <a:endParaRPr lang="en-US" dirty="0"/>
          </a:p>
        </p:txBody>
      </p:sp>
      <p:sp>
        <p:nvSpPr>
          <p:cNvPr id="3" name="Footer Placeholder 2"/>
          <p:cNvSpPr>
            <a:spLocks noGrp="1"/>
          </p:cNvSpPr>
          <p:nvPr>
            <p:ph type="ftr" sz="quarter" idx="3"/>
          </p:nvPr>
        </p:nvSpPr>
        <p:spPr/>
        <p:txBody>
          <a:bodyPr/>
          <a:lstStyle/>
          <a:p>
            <a:r>
              <a:rPr lang="en-US" dirty="0"/>
              <a:t>©2020 Trinity Health</a:t>
            </a:r>
          </a:p>
        </p:txBody>
      </p:sp>
      <p:sp>
        <p:nvSpPr>
          <p:cNvPr id="2" name="Title 1"/>
          <p:cNvSpPr>
            <a:spLocks noGrp="1"/>
          </p:cNvSpPr>
          <p:nvPr>
            <p:ph type="title"/>
          </p:nvPr>
        </p:nvSpPr>
        <p:spPr/>
        <p:txBody>
          <a:bodyPr/>
          <a:lstStyle/>
          <a:p>
            <a:r>
              <a:rPr lang="en-US" dirty="0"/>
              <a:t>Paid Time Off (PTO) – Program B</a:t>
            </a:r>
          </a:p>
        </p:txBody>
      </p:sp>
    </p:spTree>
    <p:extLst>
      <p:ext uri="{BB962C8B-B14F-4D97-AF65-F5344CB8AC3E}">
        <p14:creationId xmlns:p14="http://schemas.microsoft.com/office/powerpoint/2010/main" val="1212694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p:txBody>
          <a:bodyPr>
            <a:normAutofit fontScale="25000" lnSpcReduction="20000"/>
          </a:bodyPr>
          <a:lstStyle/>
          <a:p>
            <a:r>
              <a:rPr lang="en-US" sz="8000" dirty="0">
                <a:latin typeface="+mn-lt"/>
              </a:rPr>
              <a:t>Holidays are separate from PTO and are prorated based on your FTE status*</a:t>
            </a:r>
          </a:p>
          <a:p>
            <a:r>
              <a:rPr lang="en-US" sz="8000" dirty="0">
                <a:latin typeface="+mn-lt"/>
              </a:rPr>
              <a:t>All full- and part-time colleagues regularly scheduled to work at least 20 hours per week are eligible for the following paid holidays:</a:t>
            </a:r>
          </a:p>
          <a:p>
            <a:pPr lvl="2"/>
            <a:r>
              <a:rPr lang="en-US" sz="6400" dirty="0">
                <a:latin typeface="+mn-lt"/>
              </a:rPr>
              <a:t>Christmas Day</a:t>
            </a:r>
          </a:p>
          <a:p>
            <a:pPr lvl="2"/>
            <a:r>
              <a:rPr lang="en-US" sz="6400" dirty="0">
                <a:latin typeface="+mn-lt"/>
              </a:rPr>
              <a:t>New Year's Day</a:t>
            </a:r>
          </a:p>
          <a:p>
            <a:pPr lvl="2"/>
            <a:r>
              <a:rPr lang="en-US" sz="6400" dirty="0">
                <a:latin typeface="+mn-lt"/>
              </a:rPr>
              <a:t>Memorial Day </a:t>
            </a:r>
          </a:p>
          <a:p>
            <a:pPr lvl="2"/>
            <a:r>
              <a:rPr lang="en-US" sz="6400" dirty="0">
                <a:latin typeface="+mn-lt"/>
              </a:rPr>
              <a:t>July 4th</a:t>
            </a:r>
          </a:p>
          <a:p>
            <a:pPr lvl="2"/>
            <a:r>
              <a:rPr lang="en-US" sz="6400" dirty="0">
                <a:latin typeface="+mn-lt"/>
              </a:rPr>
              <a:t>Labor Day</a:t>
            </a:r>
          </a:p>
          <a:p>
            <a:pPr lvl="2"/>
            <a:r>
              <a:rPr lang="en-US" sz="6400" dirty="0">
                <a:latin typeface="+mn-lt"/>
              </a:rPr>
              <a:t>Thanksgiving Day</a:t>
            </a:r>
          </a:p>
          <a:p>
            <a:pPr lvl="2"/>
            <a:r>
              <a:rPr lang="en-US" sz="6400" dirty="0">
                <a:latin typeface="+mn-lt"/>
              </a:rPr>
              <a:t>Floating holiday**</a:t>
            </a:r>
            <a:endParaRPr lang="en-US" sz="2600" dirty="0">
              <a:latin typeface="+mn-lt"/>
            </a:endParaRPr>
          </a:p>
          <a:p>
            <a:pPr marL="0" indent="0">
              <a:buNone/>
            </a:pPr>
            <a:endParaRPr lang="en-US" sz="2600" dirty="0">
              <a:latin typeface="+mn-lt"/>
            </a:endParaRPr>
          </a:p>
          <a:p>
            <a:pPr marL="0" indent="0">
              <a:buNone/>
            </a:pPr>
            <a:r>
              <a:rPr lang="en-US" sz="2600" dirty="0">
                <a:latin typeface="+mn-lt"/>
              </a:rPr>
              <a:t>* Holiday pay includes base pay only and is a maximum of eight hours per holiday, prorated for FTE.</a:t>
            </a:r>
          </a:p>
          <a:p>
            <a:pPr marL="0" indent="0">
              <a:buNone/>
            </a:pPr>
            <a:r>
              <a:rPr lang="en-US" sz="2600" dirty="0">
                <a:latin typeface="+mn-lt"/>
              </a:rPr>
              <a:t>** Floating Holiday can be used any day during calendar year. It does not carry over into the new year; if you do not use it you lose it.</a:t>
            </a:r>
          </a:p>
        </p:txBody>
      </p:sp>
      <p:sp>
        <p:nvSpPr>
          <p:cNvPr id="2" name="Title 1"/>
          <p:cNvSpPr>
            <a:spLocks noGrp="1"/>
          </p:cNvSpPr>
          <p:nvPr>
            <p:ph type="title"/>
          </p:nvPr>
        </p:nvSpPr>
        <p:spPr/>
        <p:txBody>
          <a:bodyPr/>
          <a:lstStyle/>
          <a:p>
            <a:r>
              <a:rPr lang="en-US"/>
              <a:t>Time Away - Paid Holidays</a:t>
            </a:r>
            <a:endParaRPr lang="en-US" dirty="0"/>
          </a:p>
        </p:txBody>
      </p:sp>
      <p:sp>
        <p:nvSpPr>
          <p:cNvPr id="3" name="Footer Placeholder 2"/>
          <p:cNvSpPr>
            <a:spLocks noGrp="1"/>
          </p:cNvSpPr>
          <p:nvPr>
            <p:ph type="ftr" sz="quarter" idx="3"/>
          </p:nvPr>
        </p:nvSpPr>
        <p:spPr/>
        <p:txBody>
          <a:bodyPr/>
          <a:lstStyle/>
          <a:p>
            <a:r>
              <a:rPr lang="en-US" dirty="0"/>
              <a:t>©2020 Trinity Health </a:t>
            </a:r>
          </a:p>
        </p:txBody>
      </p:sp>
      <p:sp>
        <p:nvSpPr>
          <p:cNvPr id="4" name="Slide Number Placeholder 3"/>
          <p:cNvSpPr>
            <a:spLocks noGrp="1"/>
          </p:cNvSpPr>
          <p:nvPr>
            <p:ph type="sldNum" sz="quarter" idx="4"/>
          </p:nvPr>
        </p:nvSpPr>
        <p:spPr/>
        <p:txBody>
          <a:bodyPr/>
          <a:lstStyle/>
          <a:p>
            <a:fld id="{489F9553-C816-6842-8939-EE75ECF7EB2B}" type="slidenum">
              <a:rPr lang="en-US" smtClean="0"/>
              <a:pPr/>
              <a:t>8</a:t>
            </a:fld>
            <a:endParaRPr lang="en-US" dirty="0"/>
          </a:p>
        </p:txBody>
      </p:sp>
    </p:spTree>
    <p:extLst>
      <p:ext uri="{BB962C8B-B14F-4D97-AF65-F5344CB8AC3E}">
        <p14:creationId xmlns:p14="http://schemas.microsoft.com/office/powerpoint/2010/main" val="2707951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2"/>
            <p:extLst>
              <p:ext uri="{D42A27DB-BD31-4B8C-83A1-F6EECF244321}">
                <p14:modId xmlns:p14="http://schemas.microsoft.com/office/powerpoint/2010/main" val="3913011315"/>
              </p:ext>
            </p:extLst>
          </p:nvPr>
        </p:nvGraphicFramePr>
        <p:xfrm>
          <a:off x="1411336" y="1628921"/>
          <a:ext cx="6237457" cy="2839720"/>
        </p:xfrm>
        <a:graphic>
          <a:graphicData uri="http://schemas.openxmlformats.org/drawingml/2006/table">
            <a:tbl>
              <a:tblPr firstRow="1" bandRow="1">
                <a:tableStyleId>{F5AB1C69-6EDB-4FF4-983F-18BD219EF322}</a:tableStyleId>
              </a:tblPr>
              <a:tblGrid>
                <a:gridCol w="3019645">
                  <a:extLst>
                    <a:ext uri="{9D8B030D-6E8A-4147-A177-3AD203B41FA5}">
                      <a16:colId xmlns:a16="http://schemas.microsoft.com/office/drawing/2014/main" val="20001"/>
                    </a:ext>
                  </a:extLst>
                </a:gridCol>
                <a:gridCol w="238727">
                  <a:extLst>
                    <a:ext uri="{9D8B030D-6E8A-4147-A177-3AD203B41FA5}">
                      <a16:colId xmlns:a16="http://schemas.microsoft.com/office/drawing/2014/main" val="20003"/>
                    </a:ext>
                  </a:extLst>
                </a:gridCol>
                <a:gridCol w="2979085">
                  <a:extLst>
                    <a:ext uri="{9D8B030D-6E8A-4147-A177-3AD203B41FA5}">
                      <a16:colId xmlns:a16="http://schemas.microsoft.com/office/drawing/2014/main" val="20002"/>
                    </a:ext>
                  </a:extLst>
                </a:gridCol>
              </a:tblGrid>
              <a:tr h="320040">
                <a:tc>
                  <a:txBody>
                    <a:bodyPr/>
                    <a:lstStyle/>
                    <a:p>
                      <a:pPr algn="ctr">
                        <a:spcBef>
                          <a:spcPts val="200"/>
                        </a:spcBef>
                        <a:spcAft>
                          <a:spcPts val="200"/>
                        </a:spcAft>
                      </a:pPr>
                      <a:r>
                        <a:rPr lang="en-US" sz="1200" dirty="0"/>
                        <a:t>Short-Term </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spcBef>
                          <a:spcPts val="200"/>
                        </a:spcBef>
                        <a:spcAft>
                          <a:spcPts val="200"/>
                        </a:spcAft>
                      </a:pPr>
                      <a:endParaRPr lang="en-US" sz="1200" dirty="0"/>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algn="ctr">
                        <a:spcBef>
                          <a:spcPts val="200"/>
                        </a:spcBef>
                        <a:spcAft>
                          <a:spcPts val="200"/>
                        </a:spcAft>
                      </a:pPr>
                      <a:r>
                        <a:rPr lang="en-US" sz="1200" dirty="0"/>
                        <a:t>Long-Term</a:t>
                      </a:r>
                      <a:r>
                        <a:rPr lang="en-US" sz="1200" baseline="0" dirty="0"/>
                        <a:t> </a:t>
                      </a:r>
                      <a:endParaRPr lang="en-US" sz="1200" dirty="0"/>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0000"/>
                  </a:ext>
                </a:extLst>
              </a:tr>
              <a:tr h="320040">
                <a:tc>
                  <a:txBody>
                    <a:bodyPr/>
                    <a:lstStyle/>
                    <a:p>
                      <a:pPr marL="91440" algn="l" fontAlgn="b">
                        <a:spcBef>
                          <a:spcPts val="200"/>
                        </a:spcBef>
                        <a:spcAft>
                          <a:spcPts val="200"/>
                        </a:spcAft>
                      </a:pPr>
                      <a:r>
                        <a:rPr lang="en-US" sz="1200" b="0" i="0" u="none" strike="noStrike" dirty="0">
                          <a:solidFill>
                            <a:schemeClr val="tx1"/>
                          </a:solidFill>
                          <a:effectLst/>
                          <a:latin typeface="+mj-lt"/>
                        </a:rPr>
                        <a:t>Employer paid</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fontAlgn="b">
                        <a:spcBef>
                          <a:spcPts val="200"/>
                        </a:spcBef>
                        <a:spcAft>
                          <a:spcPts val="200"/>
                        </a:spcAft>
                      </a:pPr>
                      <a:endParaRPr lang="en-US" sz="1200" b="0" i="0" u="none" strike="noStrike" dirty="0">
                        <a:solidFill>
                          <a:schemeClr val="tx1"/>
                        </a:solidFill>
                        <a:effectLst/>
                        <a:latin typeface="+mj-lt"/>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fontAlgn="b">
                        <a:spcBef>
                          <a:spcPts val="200"/>
                        </a:spcBef>
                        <a:spcAft>
                          <a:spcPts val="200"/>
                        </a:spcAft>
                      </a:pPr>
                      <a:r>
                        <a:rPr lang="en-US" sz="1200" b="0" i="0" u="none" strike="noStrike" dirty="0">
                          <a:solidFill>
                            <a:schemeClr val="tx1"/>
                          </a:solidFill>
                          <a:effectLst/>
                          <a:latin typeface="+mj-lt"/>
                        </a:rPr>
                        <a:t>Employer paid</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1"/>
                  </a:ext>
                </a:extLst>
              </a:tr>
              <a:tr h="723900">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Eligible</a:t>
                      </a:r>
                      <a:r>
                        <a:rPr lang="en-US" sz="1200" b="0" i="0" u="none" strike="noStrike" kern="1200" baseline="0" dirty="0">
                          <a:solidFill>
                            <a:schemeClr val="tx1"/>
                          </a:solidFill>
                          <a:effectLst/>
                          <a:latin typeface="+mj-lt"/>
                          <a:ea typeface="+mn-ea"/>
                          <a:cs typeface="+mn-cs"/>
                        </a:rPr>
                        <a:t> the f</a:t>
                      </a:r>
                      <a:r>
                        <a:rPr lang="en-US" sz="1200" b="0" i="0" u="none" strike="noStrike" kern="1200" dirty="0">
                          <a:solidFill>
                            <a:schemeClr val="tx1"/>
                          </a:solidFill>
                          <a:effectLst/>
                          <a:latin typeface="+mj-lt"/>
                          <a:ea typeface="+mn-ea"/>
                          <a:cs typeface="+mn-cs"/>
                        </a:rPr>
                        <a:t>irst of the month following </a:t>
                      </a:r>
                      <a:br>
                        <a:rPr lang="en-US" sz="1200" b="0" i="0" u="none" strike="noStrike" kern="1200" dirty="0">
                          <a:solidFill>
                            <a:schemeClr val="tx1"/>
                          </a:solidFill>
                          <a:effectLst/>
                          <a:latin typeface="+mj-lt"/>
                          <a:ea typeface="+mn-ea"/>
                          <a:cs typeface="+mn-cs"/>
                        </a:rPr>
                      </a:br>
                      <a:r>
                        <a:rPr lang="en-US" sz="1200" b="0" i="0" u="none" strike="noStrike" kern="1200" dirty="0">
                          <a:solidFill>
                            <a:schemeClr val="tx1"/>
                          </a:solidFill>
                          <a:effectLst/>
                          <a:latin typeface="+mj-lt"/>
                          <a:ea typeface="+mn-ea"/>
                          <a:cs typeface="+mn-cs"/>
                        </a:rPr>
                        <a:t>30 days of employment</a:t>
                      </a:r>
                    </a:p>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Budgeted 48+ hours/pay</a:t>
                      </a:r>
                      <a:r>
                        <a:rPr lang="en-US" sz="1200" b="0" i="0" u="none" strike="noStrike" kern="1200" baseline="0" dirty="0">
                          <a:solidFill>
                            <a:schemeClr val="tx1"/>
                          </a:solidFill>
                          <a:effectLst/>
                          <a:latin typeface="+mj-lt"/>
                          <a:ea typeface="+mn-ea"/>
                          <a:cs typeface="+mn-cs"/>
                        </a:rPr>
                        <a:t> period</a:t>
                      </a: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marR="0" indent="0" algn="l" defTabSz="457200" rtl="0" eaLnBrk="1" fontAlgn="b" latinLnBrk="0" hangingPunct="1">
                        <a:lnSpc>
                          <a:spcPct val="100000"/>
                        </a:lnSpc>
                        <a:spcBef>
                          <a:spcPts val="200"/>
                        </a:spcBef>
                        <a:spcAft>
                          <a:spcPts val="200"/>
                        </a:spcAft>
                        <a:buClrTx/>
                        <a:buSzTx/>
                        <a:buFontTx/>
                        <a:buNone/>
                        <a:tabLst/>
                        <a:defRPr/>
                      </a:pPr>
                      <a:r>
                        <a:rPr lang="en-US" sz="1200" b="0" i="0" u="none" strike="noStrike" kern="1200" dirty="0">
                          <a:solidFill>
                            <a:schemeClr val="tx1"/>
                          </a:solidFill>
                          <a:effectLst/>
                          <a:latin typeface="+mn-lt"/>
                          <a:ea typeface="+mn-ea"/>
                          <a:cs typeface="+mn-cs"/>
                        </a:rPr>
                        <a:t>Eligible the first of the month following </a:t>
                      </a:r>
                      <a:br>
                        <a:rPr lang="en-US" sz="1200" b="0" i="0" u="none" strike="noStrike"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rPr>
                        <a:t>30 days of employment</a:t>
                      </a:r>
                    </a:p>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n-lt"/>
                          <a:ea typeface="+mn-ea"/>
                          <a:cs typeface="+mn-cs"/>
                        </a:rPr>
                        <a:t>Budgeted 48+ hours/pay</a:t>
                      </a:r>
                      <a:r>
                        <a:rPr lang="en-US" sz="1200" b="0" i="0" u="none" strike="noStrike" kern="1200" baseline="0" dirty="0">
                          <a:solidFill>
                            <a:schemeClr val="tx1"/>
                          </a:solidFill>
                          <a:effectLst/>
                          <a:latin typeface="+mn-lt"/>
                          <a:ea typeface="+mn-ea"/>
                          <a:cs typeface="+mn-cs"/>
                        </a:rPr>
                        <a:t> period</a:t>
                      </a:r>
                      <a:endParaRPr lang="en-US" sz="1200" b="0" i="0" u="none" strike="noStrike" kern="1200" dirty="0">
                        <a:solidFill>
                          <a:schemeClr val="tx1"/>
                        </a:solidFill>
                        <a:effectLst/>
                        <a:latin typeface="+mn-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2"/>
                  </a:ext>
                </a:extLst>
              </a:tr>
              <a:tr h="320040">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60% of base pay</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marR="0" indent="0" algn="l" defTabSz="457200" rtl="0" eaLnBrk="1" fontAlgn="b" latinLnBrk="0" hangingPunct="1">
                        <a:lnSpc>
                          <a:spcPct val="100000"/>
                        </a:lnSpc>
                        <a:spcBef>
                          <a:spcPts val="200"/>
                        </a:spcBef>
                        <a:spcAft>
                          <a:spcPts val="200"/>
                        </a:spcAft>
                        <a:buClrTx/>
                        <a:buSzTx/>
                        <a:buFontTx/>
                        <a:buNone/>
                        <a:tabLst/>
                        <a:defRPr/>
                      </a:pPr>
                      <a:r>
                        <a:rPr lang="en-US" sz="1200" b="0" i="0" u="none" strike="noStrike" kern="1200" dirty="0">
                          <a:solidFill>
                            <a:schemeClr val="tx1"/>
                          </a:solidFill>
                          <a:effectLst/>
                          <a:latin typeface="+mn-lt"/>
                          <a:ea typeface="+mn-ea"/>
                          <a:cs typeface="+mn-cs"/>
                        </a:rPr>
                        <a:t>60% of base pay</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3"/>
                  </a:ext>
                </a:extLst>
              </a:tr>
              <a:tr h="320040">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No monthly maximum</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$10,000 per month maximum</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4"/>
                  </a:ext>
                </a:extLst>
              </a:tr>
              <a:tr h="320040">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7</a:t>
                      </a:r>
                      <a:r>
                        <a:rPr lang="en-US" sz="1200" b="0" i="0" u="none" strike="noStrike" kern="1200" baseline="0" dirty="0">
                          <a:solidFill>
                            <a:schemeClr val="tx1"/>
                          </a:solidFill>
                          <a:effectLst/>
                          <a:latin typeface="+mj-lt"/>
                          <a:ea typeface="+mn-ea"/>
                          <a:cs typeface="+mn-cs"/>
                        </a:rPr>
                        <a:t>-day elimination period</a:t>
                      </a: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6-month</a:t>
                      </a:r>
                      <a:r>
                        <a:rPr lang="en-US" sz="1200" b="0" i="0" u="none" strike="noStrike" kern="1200" baseline="0" dirty="0">
                          <a:solidFill>
                            <a:schemeClr val="tx1"/>
                          </a:solidFill>
                          <a:effectLst/>
                          <a:latin typeface="+mj-lt"/>
                          <a:ea typeface="+mn-ea"/>
                          <a:cs typeface="+mn-cs"/>
                        </a:rPr>
                        <a:t> elimination period</a:t>
                      </a: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5"/>
                  </a:ext>
                </a:extLst>
              </a:tr>
              <a:tr h="502920">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Benefits available for up to six months</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n-US" sz="1200" b="0" i="0" u="none" strike="noStrike" kern="1200" dirty="0">
                          <a:solidFill>
                            <a:schemeClr val="tx1"/>
                          </a:solidFill>
                          <a:effectLst/>
                          <a:latin typeface="+mj-lt"/>
                          <a:ea typeface="+mn-ea"/>
                          <a:cs typeface="+mn-cs"/>
                        </a:rPr>
                        <a:t>Benefits available up to Social Security</a:t>
                      </a:r>
                      <a:r>
                        <a:rPr lang="en-US" sz="1200" b="0" i="0" u="none" strike="noStrike" kern="1200" baseline="0" dirty="0">
                          <a:solidFill>
                            <a:schemeClr val="tx1"/>
                          </a:solidFill>
                          <a:effectLst/>
                          <a:latin typeface="+mj-lt"/>
                          <a:ea typeface="+mn-ea"/>
                          <a:cs typeface="+mn-cs"/>
                        </a:rPr>
                        <a:t> Normal Retirement Age</a:t>
                      </a: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4"/>
          </p:nvPr>
        </p:nvSpPr>
        <p:spPr/>
        <p:txBody>
          <a:bodyPr/>
          <a:lstStyle/>
          <a:p>
            <a:fld id="{489F9553-C816-6842-8939-EE75ECF7EB2B}" type="slidenum">
              <a:rPr lang="en-US" smtClean="0">
                <a:solidFill>
                  <a:srgbClr val="000000">
                    <a:lumMod val="60000"/>
                    <a:lumOff val="40000"/>
                  </a:srgbClr>
                </a:solidFill>
              </a:rPr>
              <a:pPr/>
              <a:t>9</a:t>
            </a:fld>
            <a:endParaRPr lang="en-US" dirty="0">
              <a:solidFill>
                <a:srgbClr val="000000">
                  <a:lumMod val="60000"/>
                  <a:lumOff val="40000"/>
                </a:srgbClr>
              </a:solidFill>
            </a:endParaRPr>
          </a:p>
        </p:txBody>
      </p:sp>
      <p:sp>
        <p:nvSpPr>
          <p:cNvPr id="10" name="Footer Placeholder 3"/>
          <p:cNvSpPr>
            <a:spLocks noGrp="1"/>
          </p:cNvSpPr>
          <p:nvPr>
            <p:ph type="ftr" sz="quarter" idx="3"/>
          </p:nvPr>
        </p:nvSpPr>
        <p:spPr/>
        <p:txBody>
          <a:bodyPr anchor="t" anchorCtr="0"/>
          <a:lstStyle/>
          <a:p>
            <a:pPr algn="r"/>
            <a:r>
              <a:rPr lang="en-US" dirty="0">
                <a:solidFill>
                  <a:srgbClr val="666666"/>
                </a:solidFill>
              </a:rPr>
              <a:t>©2020 Trinity Health</a:t>
            </a:r>
          </a:p>
        </p:txBody>
      </p:sp>
      <p:sp>
        <p:nvSpPr>
          <p:cNvPr id="12" name="Title 4"/>
          <p:cNvSpPr>
            <a:spLocks noGrp="1"/>
          </p:cNvSpPr>
          <p:nvPr>
            <p:ph type="title"/>
          </p:nvPr>
        </p:nvSpPr>
        <p:spPr/>
        <p:txBody>
          <a:bodyPr>
            <a:normAutofit/>
          </a:bodyPr>
          <a:lstStyle/>
          <a:p>
            <a:r>
              <a:rPr lang="en-US" dirty="0">
                <a:latin typeface="+mn-lt"/>
              </a:rPr>
              <a:t>Short- and long-term disability: Program A</a:t>
            </a:r>
          </a:p>
        </p:txBody>
      </p:sp>
      <p:sp>
        <p:nvSpPr>
          <p:cNvPr id="8" name="TextBox 7"/>
          <p:cNvSpPr txBox="1"/>
          <p:nvPr/>
        </p:nvSpPr>
        <p:spPr>
          <a:xfrm>
            <a:off x="1411336" y="875777"/>
            <a:ext cx="5703839" cy="502702"/>
          </a:xfrm>
          <a:prstGeom prst="rect">
            <a:avLst/>
          </a:prstGeom>
          <a:noFill/>
        </p:spPr>
        <p:txBody>
          <a:bodyPr wrap="square" rtlCol="0">
            <a:spAutoFit/>
          </a:bodyPr>
          <a:lstStyle/>
          <a:p>
            <a:pPr>
              <a:lnSpc>
                <a:spcPts val="1575"/>
              </a:lnSpc>
              <a:spcAft>
                <a:spcPts val="450"/>
              </a:spcAft>
            </a:pPr>
            <a:r>
              <a:rPr lang="en-US" sz="1500" i="1" dirty="0">
                <a:solidFill>
                  <a:srgbClr val="443D3E"/>
                </a:solidFill>
              </a:rPr>
              <a:t>For </a:t>
            </a:r>
            <a:r>
              <a:rPr lang="en-US" sz="1500" i="1" dirty="0"/>
              <a:t>supervisors, coordinators and all other positions not in Programs B, C or D </a:t>
            </a:r>
          </a:p>
        </p:txBody>
      </p:sp>
    </p:spTree>
    <p:extLst>
      <p:ext uri="{BB962C8B-B14F-4D97-AF65-F5344CB8AC3E}">
        <p14:creationId xmlns:p14="http://schemas.microsoft.com/office/powerpoint/2010/main" val="117846227"/>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89451C-B86D-43F5-AA06-34D722258368}">
  <ds:schemaRefs>
    <ds:schemaRef ds:uri="http://schemas.microsoft.com/office/2006/documentManagement/types"/>
    <ds:schemaRef ds:uri="http://purl.org/dc/dcmitype/"/>
    <ds:schemaRef ds:uri="http://purl.org/dc/elements/1.1/"/>
    <ds:schemaRef ds:uri="http://schemas.openxmlformats.org/package/2006/metadata/core-properties"/>
    <ds:schemaRef ds:uri="http://www.w3.org/XML/1998/namespace"/>
    <ds:schemaRef ds:uri="http://schemas.microsoft.com/office/2006/metadata/properties"/>
    <ds:schemaRef ds:uri="http://schemas.microsoft.com/office/infopath/2007/PartnerControls"/>
    <ds:schemaRef ds:uri="4b91531d-a4f7-47e3-8687-1e7e838a3343"/>
    <ds:schemaRef ds:uri="http://purl.org/dc/terms/"/>
  </ds:schemaRefs>
</ds:datastoreItem>
</file>

<file path=customXml/itemProps4.xml><?xml version="1.0" encoding="utf-8"?>
<ds:datastoreItem xmlns:ds="http://schemas.openxmlformats.org/officeDocument/2006/customXml" ds:itemID="{1E2435B7-6774-4581-B2BB-770337A5A82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13848</TotalTime>
  <Words>2888</Words>
  <Application>Microsoft Office PowerPoint</Application>
  <PresentationFormat>On-screen Show (16:9)</PresentationFormat>
  <Paragraphs>327</Paragraphs>
  <Slides>13</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Ford CE Light</vt:lpstr>
      <vt:lpstr>Main Content Slide Layout</vt:lpstr>
      <vt:lpstr>1_Main Content Slide Layout</vt:lpstr>
      <vt:lpstr>Benefits Orientation</vt:lpstr>
      <vt:lpstr>Time Away from Work* - Paid Time Off (PTO) -  Holidays -  Short-term disability -  Long-term disability </vt:lpstr>
      <vt:lpstr>Summary of Time Away from Work program*</vt:lpstr>
      <vt:lpstr>Time Away from Work programs by group</vt:lpstr>
      <vt:lpstr>Holidays and PTO are prorated based on  Full-time Equivalent (FTE) status</vt:lpstr>
      <vt:lpstr>Paid Time Off (PTO): Program A</vt:lpstr>
      <vt:lpstr>Paid Time Off (PTO) – Program B</vt:lpstr>
      <vt:lpstr>Time Away - Paid Holidays</vt:lpstr>
      <vt:lpstr>Short- and long-term disability: Program A</vt:lpstr>
      <vt:lpstr>Short- and long-term disability: Program B</vt:lpstr>
      <vt:lpstr>Check out all the episodes in the video series</vt:lpstr>
      <vt:lpstr>Important Information</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Ellen M. Downey</cp:lastModifiedBy>
  <cp:revision>329</cp:revision>
  <cp:lastPrinted>2015-03-20T16:41:08Z</cp:lastPrinted>
  <dcterms:created xsi:type="dcterms:W3CDTF">2015-06-01T18:54:58Z</dcterms:created>
  <dcterms:modified xsi:type="dcterms:W3CDTF">2020-11-23T18:03:15Z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