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4/30/2020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4/30/2020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a:solidFill>
                  <a:srgbClr val="404040"/>
                </a:solidFill>
                <a:effectLst/>
                <a:latin typeface="Arial" panose="020B0604020202020204" pitchFamily="34" charset="0"/>
                <a:ea typeface="Calibri" panose="020F0502020204030204" pitchFamily="34" charset="0"/>
                <a:cs typeface="Arial" panose="020B0604020202020204" pitchFamily="34" charset="0"/>
              </a:rPr>
              <a:t>April 30, </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024881256"/>
              </p:ext>
            </p:extLst>
          </p:nvPr>
        </p:nvGraphicFramePr>
        <p:xfrm>
          <a:off x="273319" y="877825"/>
          <a:ext cx="8612230" cy="3749244"/>
        </p:xfrm>
        <a:graphic>
          <a:graphicData uri="http://schemas.openxmlformats.org/drawingml/2006/table">
            <a:tbl>
              <a:tblPr firstRow="1" firstCol="1" bandRow="1"/>
              <a:tblGrid>
                <a:gridCol w="4185774">
                  <a:extLst>
                    <a:ext uri="{9D8B030D-6E8A-4147-A177-3AD203B41FA5}">
                      <a16:colId xmlns:a16="http://schemas.microsoft.com/office/drawing/2014/main" val="2472197640"/>
                    </a:ext>
                  </a:extLst>
                </a:gridCol>
                <a:gridCol w="240682">
                  <a:extLst>
                    <a:ext uri="{9D8B030D-6E8A-4147-A177-3AD203B41FA5}">
                      <a16:colId xmlns:a16="http://schemas.microsoft.com/office/drawing/2014/main" val="1379072303"/>
                    </a:ext>
                  </a:extLst>
                </a:gridCol>
                <a:gridCol w="418577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r>
                        <a:rPr lang="en-US" sz="1000" b="0" i="0" kern="1200" dirty="0">
                          <a:solidFill>
                            <a:schemeClr val="tx1"/>
                          </a:solidFill>
                          <a:effectLst/>
                          <a:latin typeface="+mn-lt"/>
                          <a:ea typeface="+mn-ea"/>
                          <a:cs typeface="+mn-cs"/>
                        </a:rPr>
                        <a:t>In the communities Trinity Health serves across the country, some states are relaxing stay-at-home orders and opening up businesses. Trinity Health wants to avoid more spread of infection and more surges of demand from patients who need hospital care. Your CEOs and leadership teams have access to the forecasting models and are planning accordingly to prepare for potential surges. </a:t>
                      </a:r>
                    </a:p>
                    <a:p>
                      <a:pPr marL="0" marR="0" lvl="0" indent="0" algn="l" defTabSz="457200" rtl="0" eaLnBrk="1" fontAlgn="auto" latinLnBrk="0" hangingPunct="1">
                        <a:lnSpc>
                          <a:spcPct val="110000"/>
                        </a:lnSpc>
                        <a:spcBef>
                          <a:spcPts val="0"/>
                        </a:spcBef>
                        <a:spcAft>
                          <a:spcPts val="0"/>
                        </a:spcAft>
                        <a:buClrTx/>
                        <a:buSzTx/>
                        <a:buFont typeface="Arial" panose="020B0604020202020204" pitchFamily="34" charset="0"/>
                        <a:buNone/>
                        <a:tabLst/>
                        <a:defRPr/>
                      </a:pPr>
                      <a:endParaRPr lang="en-US" sz="1000" b="0" i="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15038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567336">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Due to the 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lvl="0"/>
                      <a:r>
                        <a:rPr lang="en-US" sz="1000" b="1" i="0" kern="1200" dirty="0">
                          <a:solidFill>
                            <a:schemeClr val="tx1"/>
                          </a:solidFill>
                          <a:effectLst/>
                          <a:latin typeface="+mn-lt"/>
                          <a:ea typeface="+mn-ea"/>
                          <a:cs typeface="+mn-cs"/>
                        </a:rPr>
                        <a:t>Clinical Loss Control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Ask "What is the patient's COVID-19 status?" during </a:t>
                      </a:r>
                      <a:r>
                        <a:rPr lang="en-US" sz="1000" b="0" i="0" kern="1200">
                          <a:solidFill>
                            <a:schemeClr val="tx1"/>
                          </a:solidFill>
                          <a:effectLst/>
                          <a:latin typeface="+mn-lt"/>
                          <a:ea typeface="+mn-ea"/>
                          <a:cs typeface="+mn-cs"/>
                        </a:rPr>
                        <a:t>EVERY hand off, </a:t>
                      </a:r>
                      <a:r>
                        <a:rPr lang="en-US" sz="1000" b="0" i="0" kern="1200" dirty="0">
                          <a:solidFill>
                            <a:schemeClr val="tx1"/>
                          </a:solidFill>
                          <a:effectLst/>
                          <a:latin typeface="+mn-lt"/>
                          <a:ea typeface="+mn-ea"/>
                          <a:cs typeface="+mn-cs"/>
                        </a:rPr>
                        <a:t>for </a:t>
                      </a:r>
                      <a:r>
                        <a:rPr lang="en-US" sz="1000" b="0" i="0" kern="1200">
                          <a:solidFill>
                            <a:schemeClr val="tx1"/>
                          </a:solidFill>
                          <a:effectLst/>
                          <a:latin typeface="+mn-lt"/>
                          <a:ea typeface="+mn-ea"/>
                          <a:cs typeface="+mn-cs"/>
                        </a:rPr>
                        <a:t>EVERY patient, </a:t>
                      </a:r>
                      <a:r>
                        <a:rPr lang="en-US" sz="1000" b="0" i="0" kern="1200" dirty="0">
                          <a:solidFill>
                            <a:schemeClr val="tx1"/>
                          </a:solidFill>
                          <a:effectLst/>
                          <a:latin typeface="+mn-lt"/>
                          <a:ea typeface="+mn-ea"/>
                          <a:cs typeface="+mn-cs"/>
                        </a:rPr>
                        <a:t>EVERY time. These redundancy checks are done in many areas of patient safety.</a:t>
                      </a:r>
                    </a:p>
                    <a:p>
                      <a:pPr lvl="0"/>
                      <a:endParaRPr lang="en-US" sz="1000" b="0" i="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1190AF-1FEF-4E30-9CA6-A00F82A90E96}"/>
</file>

<file path=customXml/itemProps2.xml><?xml version="1.0" encoding="utf-8"?>
<ds:datastoreItem xmlns:ds="http://schemas.openxmlformats.org/officeDocument/2006/customXml" ds:itemID="{A189451C-B86D-43F5-AA06-34D722258368}">
  <ds:schemaRefs>
    <ds:schemaRef ds:uri="http://purl.org/dc/terms/"/>
    <ds:schemaRef ds:uri="http://schemas.microsoft.com/office/2006/metadata/properties"/>
    <ds:schemaRef ds:uri="2f9963b4-3c35-4578-b1ba-a166f880c2d2"/>
    <ds:schemaRef ds:uri="http://purl.org/dc/elements/1.1/"/>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e6ab4244-9723-42db-8dd8-af501f8ebc00"/>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980</TotalTime>
  <Words>201</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78</cp:revision>
  <cp:lastPrinted>2015-03-20T16:41:08Z</cp:lastPrinted>
  <dcterms:created xsi:type="dcterms:W3CDTF">2015-06-01T18:54:58Z</dcterms:created>
  <dcterms:modified xsi:type="dcterms:W3CDTF">2020-04-30T16:25:34Z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