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7"/>
  </p:notesMasterIdLst>
  <p:handoutMasterIdLst>
    <p:handoutMasterId r:id="rId18"/>
  </p:handoutMasterIdLst>
  <p:sldIdLst>
    <p:sldId id="256" r:id="rId6"/>
    <p:sldId id="423" r:id="rId7"/>
    <p:sldId id="446" r:id="rId8"/>
    <p:sldId id="435" r:id="rId9"/>
    <p:sldId id="2145726590" r:id="rId10"/>
    <p:sldId id="2145726591" r:id="rId11"/>
    <p:sldId id="2145726589" r:id="rId12"/>
    <p:sldId id="2145726592" r:id="rId13"/>
    <p:sldId id="2145726593" r:id="rId14"/>
    <p:sldId id="2145726594" r:id="rId15"/>
    <p:sldId id="214572659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C2B"/>
    <a:srgbClr val="003479"/>
    <a:srgbClr val="249ADA"/>
    <a:srgbClr val="99D156"/>
    <a:srgbClr val="004C81"/>
    <a:srgbClr val="000000"/>
    <a:srgbClr val="003050"/>
    <a:srgbClr val="443D3E"/>
    <a:srgbClr val="6E25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95232" autoAdjust="0"/>
  </p:normalViewPr>
  <p:slideViewPr>
    <p:cSldViewPr snapToGrid="0" showGuides="1">
      <p:cViewPr varScale="1">
        <p:scale>
          <a:sx n="77" d="100"/>
          <a:sy n="77" d="100"/>
        </p:scale>
        <p:origin x="1680" y="53"/>
      </p:cViewPr>
      <p:guideLst>
        <p:guide orient="horz" pos="4319"/>
        <p:guide pos="5759"/>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30C43E-AA5E-6B46-A1F1-BB0047D6E822}" type="datetimeFigureOut">
              <a:rPr lang="en-US" smtClean="0"/>
              <a:t>12/15/2020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409768-1E2F-2A40-8D59-42AAD1285CC3}" type="slidenum">
              <a:rPr lang="en-US" smtClean="0"/>
              <a:t>‹#›</a:t>
            </a:fld>
            <a:endParaRPr lang="en-US"/>
          </a:p>
        </p:txBody>
      </p:sp>
    </p:spTree>
    <p:extLst>
      <p:ext uri="{BB962C8B-B14F-4D97-AF65-F5344CB8AC3E}">
        <p14:creationId xmlns:p14="http://schemas.microsoft.com/office/powerpoint/2010/main" val="1251485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8F235D-792C-8C4C-A812-06E713B0B218}" type="datetimeFigureOut">
              <a:rPr lang="en-US" smtClean="0"/>
              <a:t>12/15/2020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69798C-9FC1-714E-BB69-2199F60E7A3D}" type="slidenum">
              <a:rPr lang="en-US" smtClean="0"/>
              <a:t>‹#›</a:t>
            </a:fld>
            <a:endParaRPr lang="en-US"/>
          </a:p>
        </p:txBody>
      </p:sp>
    </p:spTree>
    <p:extLst>
      <p:ext uri="{BB962C8B-B14F-4D97-AF65-F5344CB8AC3E}">
        <p14:creationId xmlns:p14="http://schemas.microsoft.com/office/powerpoint/2010/main" val="359233186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00100" lvl="1" indent="-457200"/>
            <a:r>
              <a:rPr lang="en-US" dirty="0"/>
              <a:t>Doesn’t have to be epic, doesn’t have to be about </a:t>
            </a:r>
            <a:r>
              <a:rPr lang="en-US" dirty="0" err="1"/>
              <a:t>Covid</a:t>
            </a:r>
            <a:r>
              <a:rPr lang="en-US" dirty="0"/>
              <a:t>, could just be about listening to them talk about what their kids are up to.</a:t>
            </a:r>
          </a:p>
          <a:p>
            <a:pPr marL="800100" lvl="1" indent="-457200"/>
            <a:r>
              <a:rPr lang="en-US" dirty="0"/>
              <a:t>Not much time so find something to do while up there so people can come to you as they are free</a:t>
            </a:r>
          </a:p>
          <a:p>
            <a:endParaRPr lang="en-US" dirty="0"/>
          </a:p>
        </p:txBody>
      </p:sp>
      <p:sp>
        <p:nvSpPr>
          <p:cNvPr id="4" name="Slide Number Placeholder 3"/>
          <p:cNvSpPr>
            <a:spLocks noGrp="1"/>
          </p:cNvSpPr>
          <p:nvPr>
            <p:ph type="sldNum" sz="quarter" idx="5"/>
          </p:nvPr>
        </p:nvSpPr>
        <p:spPr/>
        <p:txBody>
          <a:bodyPr/>
          <a:lstStyle/>
          <a:p>
            <a:fld id="{FD69798C-9FC1-714E-BB69-2199F60E7A3D}" type="slidenum">
              <a:rPr lang="en-US" smtClean="0"/>
              <a:t>7</a:t>
            </a:fld>
            <a:endParaRPr lang="en-US"/>
          </a:p>
        </p:txBody>
      </p:sp>
    </p:spTree>
    <p:extLst>
      <p:ext uri="{BB962C8B-B14F-4D97-AF65-F5344CB8AC3E}">
        <p14:creationId xmlns:p14="http://schemas.microsoft.com/office/powerpoint/2010/main" val="23262172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SJRMC Corp Title Slide 2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userDrawn="1"/>
        </p:nvSpPr>
        <p:spPr>
          <a:xfrm>
            <a:off x="4893276" y="5865341"/>
            <a:ext cx="4168346" cy="766118"/>
          </a:xfrm>
          <a:prstGeom prst="rect">
            <a:avLst/>
          </a:prstGeom>
          <a:solidFill>
            <a:schemeClr val="bg1"/>
          </a:solid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3449" y="2281254"/>
            <a:ext cx="2361514" cy="1001077"/>
          </a:xfrm>
          <a:prstGeom prst="rect">
            <a:avLst/>
          </a:prstGeom>
        </p:spPr>
      </p:pic>
    </p:spTree>
    <p:extLst>
      <p:ext uri="{BB962C8B-B14F-4D97-AF65-F5344CB8AC3E}">
        <p14:creationId xmlns:p14="http://schemas.microsoft.com/office/powerpoint/2010/main" val="422287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er Page Green">
    <p:spTree>
      <p:nvGrpSpPr>
        <p:cNvPr id="1" name=""/>
        <p:cNvGrpSpPr/>
        <p:nvPr/>
      </p:nvGrpSpPr>
      <p:grpSpPr>
        <a:xfrm>
          <a:off x="0" y="0"/>
          <a:ext cx="0" cy="0"/>
          <a:chOff x="0" y="0"/>
          <a:chExt cx="0" cy="0"/>
        </a:xfrm>
      </p:grpSpPr>
      <p:sp>
        <p:nvSpPr>
          <p:cNvPr id="9" name="Slide Number Placeholder 6"/>
          <p:cNvSpPr txBox="1">
            <a:spLocks/>
          </p:cNvSpPr>
          <p:nvPr userDrawn="1"/>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14098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er Page Blue">
    <p:spTree>
      <p:nvGrpSpPr>
        <p:cNvPr id="1" name=""/>
        <p:cNvGrpSpPr/>
        <p:nvPr/>
      </p:nvGrpSpPr>
      <p:grpSpPr>
        <a:xfrm>
          <a:off x="0" y="0"/>
          <a:ext cx="0" cy="0"/>
          <a:chOff x="0" y="0"/>
          <a:chExt cx="0" cy="0"/>
        </a:xfrm>
      </p:grpSpPr>
      <p:sp>
        <p:nvSpPr>
          <p:cNvPr id="14" name="Slide Number Placeholder 6"/>
          <p:cNvSpPr txBox="1">
            <a:spLocks/>
          </p:cNvSpPr>
          <p:nvPr userDrawn="1"/>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solidFill>
                  <a:schemeClr val="bg1"/>
                </a:solidFill>
              </a:rPr>
              <a:pPr/>
              <a:t>‹#›</a:t>
            </a:fld>
            <a:endParaRPr lang="en-US" dirty="0">
              <a:solidFill>
                <a:schemeClr val="bg1"/>
              </a:solidFill>
            </a:endParaRPr>
          </a:p>
        </p:txBody>
      </p:sp>
      <p:sp>
        <p:nvSpPr>
          <p:cNvPr id="15" name="Title 1"/>
          <p:cNvSpPr>
            <a:spLocks noGrp="1"/>
          </p:cNvSpPr>
          <p:nvPr>
            <p:ph type="title" hasCustomPrompt="1"/>
          </p:nvPr>
        </p:nvSpPr>
        <p:spPr>
          <a:xfrm>
            <a:off x="2135450" y="1443314"/>
            <a:ext cx="4873092" cy="1794258"/>
          </a:xfrm>
          <a:prstGeom prst="rect">
            <a:avLst/>
          </a:prstGeom>
        </p:spPr>
        <p:txBody>
          <a:bodyPr>
            <a:normAutofit/>
          </a:bodyPr>
          <a:lstStyle>
            <a:lvl1pPr>
              <a:lnSpc>
                <a:spcPts val="3500"/>
              </a:lnSpc>
              <a:defRPr sz="3200" baseline="0">
                <a:solidFill>
                  <a:schemeClr val="bg1"/>
                </a:solidFill>
              </a:defRPr>
            </a:lvl1pPr>
          </a:lstStyle>
          <a:p>
            <a:r>
              <a:rPr lang="en-US" dirty="0"/>
              <a:t>Sample Section Breaker</a:t>
            </a:r>
            <a:br>
              <a:rPr lang="en-US" dirty="0"/>
            </a:br>
            <a:r>
              <a:rPr lang="en-US" dirty="0"/>
              <a:t>Title</a:t>
            </a:r>
          </a:p>
        </p:txBody>
      </p:sp>
      <p:sp>
        <p:nvSpPr>
          <p:cNvPr id="2" name="Rectangle 1"/>
          <p:cNvSpPr/>
          <p:nvPr userDrawn="1"/>
        </p:nvSpPr>
        <p:spPr>
          <a:xfrm>
            <a:off x="0" y="0"/>
            <a:ext cx="9144000" cy="6858000"/>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6006999"/>
            <a:ext cx="9144000" cy="99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0" name="Title 1"/>
          <p:cNvSpPr txBox="1">
            <a:spLocks/>
          </p:cNvSpPr>
          <p:nvPr userDrawn="1"/>
        </p:nvSpPr>
        <p:spPr>
          <a:xfrm>
            <a:off x="2135450" y="1443314"/>
            <a:ext cx="4873092" cy="1794258"/>
          </a:xfrm>
          <a:prstGeom prst="rect">
            <a:avLst/>
          </a:prstGeom>
        </p:spPr>
        <p:txBody>
          <a:bodyPr vert="horz" lIns="91440" tIns="45720" rIns="91440" bIns="45720" rtlCol="0" anchor="ctr">
            <a:normAutofit/>
          </a:bodyPr>
          <a:lstStyle>
            <a:lvl1pPr algn="l" defTabSz="457200" rtl="0" eaLnBrk="1" latinLnBrk="0" hangingPunct="1">
              <a:lnSpc>
                <a:spcPts val="3500"/>
              </a:lnSpc>
              <a:spcBef>
                <a:spcPct val="0"/>
              </a:spcBef>
              <a:buNone/>
              <a:defRPr sz="3200" b="0" i="0" kern="1200" baseline="0">
                <a:solidFill>
                  <a:schemeClr val="bg1"/>
                </a:solidFill>
                <a:latin typeface="Arial"/>
                <a:ea typeface="+mj-ea"/>
                <a:cs typeface="Arial"/>
              </a:defRPr>
            </a:lvl1pPr>
          </a:lstStyle>
          <a:p>
            <a:r>
              <a:rPr lang="en-US"/>
              <a:t>Sample Section Breaker</a:t>
            </a:r>
            <a:br>
              <a:rPr lang="en-US"/>
            </a:br>
            <a:r>
              <a:rPr lang="en-US"/>
              <a:t>Title</a:t>
            </a:r>
            <a:endParaRPr lang="en-US" dirty="0"/>
          </a:p>
        </p:txBody>
      </p:sp>
      <p:sp>
        <p:nvSpPr>
          <p:cNvPr id="11" name="Rounded Rectangle 10"/>
          <p:cNvSpPr/>
          <p:nvPr userDrawn="1"/>
        </p:nvSpPr>
        <p:spPr>
          <a:xfrm>
            <a:off x="1622854" y="716692"/>
            <a:ext cx="5939481" cy="4588476"/>
          </a:xfrm>
          <a:prstGeom prst="roundRect">
            <a:avLst/>
          </a:pr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500" y="6232163"/>
            <a:ext cx="1192526" cy="505527"/>
          </a:xfrm>
          <a:prstGeom prst="rect">
            <a:avLst/>
          </a:prstGeom>
        </p:spPr>
      </p:pic>
    </p:spTree>
    <p:extLst>
      <p:ext uri="{BB962C8B-B14F-4D97-AF65-F5344CB8AC3E}">
        <p14:creationId xmlns:p14="http://schemas.microsoft.com/office/powerpoint/2010/main" val="490779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reaker Page Blue">
    <p:spTree>
      <p:nvGrpSpPr>
        <p:cNvPr id="1" name=""/>
        <p:cNvGrpSpPr/>
        <p:nvPr/>
      </p:nvGrpSpPr>
      <p:grpSpPr>
        <a:xfrm>
          <a:off x="0" y="0"/>
          <a:ext cx="0" cy="0"/>
          <a:chOff x="0" y="0"/>
          <a:chExt cx="0" cy="0"/>
        </a:xfrm>
      </p:grpSpPr>
      <p:pic>
        <p:nvPicPr>
          <p:cNvPr id="2" name="Picture 1" descr="SJHS Corp Breaker Slide 5-15_Te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1" cy="6923549"/>
          </a:xfrm>
          <a:prstGeom prst="rect">
            <a:avLst/>
          </a:prstGeom>
        </p:spPr>
      </p:pic>
      <p:pic>
        <p:nvPicPr>
          <p:cNvPr id="22" name="Picture 21" descr="SJHS Corp Breaker Slide 5-15_Teal.jpg"/>
          <p:cNvPicPr>
            <a:picLocks noChangeAspect="1"/>
          </p:cNvPicPr>
          <p:nvPr userDrawn="1"/>
        </p:nvPicPr>
        <p:blipFill rotWithShape="1">
          <a:blip r:embed="rId2">
            <a:extLst>
              <a:ext uri="{28A0092B-C50C-407E-A947-70E740481C1C}">
                <a14:useLocalDpi xmlns:a14="http://schemas.microsoft.com/office/drawing/2010/main" val="0"/>
              </a:ext>
            </a:extLst>
          </a:blip>
          <a:srcRect t="78730" b="9167"/>
          <a:stretch/>
        </p:blipFill>
        <p:spPr>
          <a:xfrm>
            <a:off x="-1" y="6140955"/>
            <a:ext cx="9144001" cy="782594"/>
          </a:xfrm>
          <a:prstGeom prst="rect">
            <a:avLst/>
          </a:prstGeom>
        </p:spPr>
      </p:pic>
      <p:sp>
        <p:nvSpPr>
          <p:cNvPr id="23" name="Title 1"/>
          <p:cNvSpPr txBox="1">
            <a:spLocks/>
          </p:cNvSpPr>
          <p:nvPr userDrawn="1"/>
        </p:nvSpPr>
        <p:spPr>
          <a:xfrm>
            <a:off x="2135450" y="1443314"/>
            <a:ext cx="4873092" cy="1794258"/>
          </a:xfrm>
          <a:prstGeom prst="rect">
            <a:avLst/>
          </a:prstGeom>
        </p:spPr>
        <p:txBody>
          <a:bodyPr vert="horz" lIns="91440" tIns="45720" rIns="91440" bIns="45720" rtlCol="0" anchor="ctr">
            <a:normAutofit/>
          </a:bodyPr>
          <a:lstStyle>
            <a:lvl1pPr algn="l" defTabSz="457200" rtl="0" eaLnBrk="1" latinLnBrk="0" hangingPunct="1">
              <a:lnSpc>
                <a:spcPts val="3500"/>
              </a:lnSpc>
              <a:spcBef>
                <a:spcPct val="0"/>
              </a:spcBef>
              <a:buNone/>
              <a:defRPr sz="3200" b="0" i="0" kern="1200" baseline="0">
                <a:solidFill>
                  <a:schemeClr val="bg1"/>
                </a:solidFill>
                <a:latin typeface="Arial"/>
                <a:ea typeface="+mj-ea"/>
                <a:cs typeface="Arial"/>
              </a:defRPr>
            </a:lvl1pPr>
          </a:lstStyle>
          <a:p>
            <a:r>
              <a:rPr lang="en-US"/>
              <a:t>Sample Section Breaker</a:t>
            </a:r>
            <a:br>
              <a:rPr lang="en-US"/>
            </a:br>
            <a:r>
              <a:rPr lang="en-US"/>
              <a:t>Title</a:t>
            </a:r>
            <a:endParaRPr lang="en-US" dirty="0"/>
          </a:p>
        </p:txBody>
      </p:sp>
      <p:sp>
        <p:nvSpPr>
          <p:cNvPr id="24" name="Rectangle 23"/>
          <p:cNvSpPr/>
          <p:nvPr userDrawn="1"/>
        </p:nvSpPr>
        <p:spPr>
          <a:xfrm>
            <a:off x="0" y="6006999"/>
            <a:ext cx="9144000" cy="99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6875" y="6229553"/>
            <a:ext cx="1200150" cy="508759"/>
          </a:xfrm>
          <a:prstGeom prst="rect">
            <a:avLst/>
          </a:prstGeom>
        </p:spPr>
      </p:pic>
    </p:spTree>
    <p:extLst>
      <p:ext uri="{BB962C8B-B14F-4D97-AF65-F5344CB8AC3E}">
        <p14:creationId xmlns:p14="http://schemas.microsoft.com/office/powerpoint/2010/main" val="4035029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51398"/>
            <a:ext cx="8229600" cy="610765"/>
          </a:xfrm>
          <a:prstGeom prst="rect">
            <a:avLst/>
          </a:prstGeom>
        </p:spPr>
        <p:txBody>
          <a:bodyPr/>
          <a:lstStyle>
            <a:lvl1pPr>
              <a:defRPr/>
            </a:lvl1pPr>
          </a:lstStyle>
          <a:p>
            <a:r>
              <a:rPr lang="en-US"/>
              <a:t>Click to edit Master title style</a:t>
            </a:r>
            <a:endParaRPr lang="en-US" dirty="0"/>
          </a:p>
        </p:txBody>
      </p:sp>
      <p:sp>
        <p:nvSpPr>
          <p:cNvPr id="12" name="Content Placeholder 11"/>
          <p:cNvSpPr>
            <a:spLocks noGrp="1"/>
          </p:cNvSpPr>
          <p:nvPr>
            <p:ph sz="quarter" idx="12"/>
          </p:nvPr>
        </p:nvSpPr>
        <p:spPr>
          <a:xfrm>
            <a:off x="457200" y="1411517"/>
            <a:ext cx="8229600" cy="4339493"/>
          </a:xfrm>
        </p:spPr>
        <p:txBody>
          <a:bodyPr/>
          <a:lstStyle>
            <a:lvl1pPr>
              <a:defRPr sz="2800"/>
            </a:lvl1pPr>
            <a:lvl3pPr marL="569913" indent="-230188">
              <a:spcAft>
                <a:spcPts val="600"/>
              </a:spcAft>
              <a:buSzPct val="100000"/>
              <a:defRPr/>
            </a:lvl3pPr>
            <a:lvl4pPr marL="919163" indent="-230188">
              <a:spcAft>
                <a:spcPts val="600"/>
              </a:spcAft>
              <a:buClr>
                <a:schemeClr val="accent3"/>
              </a:buClr>
              <a:tabLst/>
              <a:defRPr/>
            </a:lvl4pPr>
            <a:lvl5pPr>
              <a:spcAft>
                <a:spcPts val="600"/>
              </a:spcAft>
              <a:buClr>
                <a:schemeClr val="accent4"/>
              </a:buClr>
              <a:defRPr baseline="0"/>
            </a:lvl5pPr>
            <a:lvl6pPr marL="2286000" indent="-225425">
              <a:spcAft>
                <a:spcPts val="600"/>
              </a:spcAft>
              <a:buFontTx/>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txBox="1">
            <a:spLocks/>
          </p:cNvSpPr>
          <p:nvPr userDrawn="1"/>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148537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3573"/>
            <a:ext cx="8229600" cy="6107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buClr>
                <a:schemeClr val="accent3"/>
              </a:buClr>
              <a:defRPr sz="1800"/>
            </a:lvl4pPr>
            <a:lvl5pPr>
              <a:buClr>
                <a:schemeClr val="accent4"/>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buClr>
                <a:schemeClr val="accent3"/>
              </a:buClr>
              <a:defRPr sz="1800"/>
            </a:lvl4pPr>
            <a:lvl5pPr>
              <a:buClr>
                <a:schemeClr val="accent4"/>
              </a:buCl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txBox="1">
            <a:spLocks/>
          </p:cNvSpPr>
          <p:nvPr userDrawn="1"/>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2583396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43573"/>
            <a:ext cx="8229600" cy="610765"/>
          </a:xfrm>
          <a:prstGeom prst="rect">
            <a:avLst/>
          </a:prstGeom>
        </p:spPr>
        <p:txBody>
          <a:bodyPr/>
          <a:lstStyle>
            <a:lvl1pPr>
              <a:defRPr>
                <a:solidFill>
                  <a:srgbClr val="003050"/>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buClr>
                <a:schemeClr val="accent3"/>
              </a:buClr>
              <a:defRPr sz="1600"/>
            </a:lvl4pPr>
            <a:lvl5pPr>
              <a:buClr>
                <a:schemeClr val="accent4"/>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buClr>
                <a:schemeClr val="accent3"/>
              </a:buClr>
              <a:defRPr sz="1600"/>
            </a:lvl4pPr>
            <a:lvl5pPr>
              <a:buClr>
                <a:schemeClr val="accent4"/>
              </a:buCl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6"/>
          <p:cNvSpPr txBox="1">
            <a:spLocks/>
          </p:cNvSpPr>
          <p:nvPr userDrawn="1"/>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pPr/>
              <a:t>‹#›</a:t>
            </a:fld>
            <a:endParaRPr lang="en-US" dirty="0"/>
          </a:p>
        </p:txBody>
      </p:sp>
    </p:spTree>
    <p:extLst>
      <p:ext uri="{BB962C8B-B14F-4D97-AF65-F5344CB8AC3E}">
        <p14:creationId xmlns:p14="http://schemas.microsoft.com/office/powerpoint/2010/main" val="383789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reaker Page Green">
    <p:spTree>
      <p:nvGrpSpPr>
        <p:cNvPr id="1" name=""/>
        <p:cNvGrpSpPr/>
        <p:nvPr/>
      </p:nvGrpSpPr>
      <p:grpSpPr>
        <a:xfrm>
          <a:off x="0" y="0"/>
          <a:ext cx="0" cy="0"/>
          <a:chOff x="0" y="0"/>
          <a:chExt cx="0" cy="0"/>
        </a:xfrm>
      </p:grpSpPr>
      <p:sp>
        <p:nvSpPr>
          <p:cNvPr id="9" name="Slide Number Placeholder 6"/>
          <p:cNvSpPr txBox="1">
            <a:spLocks/>
          </p:cNvSpPr>
          <p:nvPr userDrawn="1"/>
        </p:nvSpPr>
        <p:spPr>
          <a:xfrm>
            <a:off x="8404254" y="6458744"/>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tx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solidFill>
                  <a:schemeClr val="bg1"/>
                </a:solidFill>
              </a:rPr>
              <a:pPr/>
              <a:t>‹#›</a:t>
            </a:fld>
            <a:endParaRPr lang="en-US" dirty="0">
              <a:solidFill>
                <a:schemeClr val="bg1"/>
              </a:solidFill>
            </a:endParaRPr>
          </a:p>
        </p:txBody>
      </p:sp>
      <p:sp>
        <p:nvSpPr>
          <p:cNvPr id="11" name="Rectangle 10"/>
          <p:cNvSpPr/>
          <p:nvPr userDrawn="1"/>
        </p:nvSpPr>
        <p:spPr>
          <a:xfrm>
            <a:off x="0" y="6006999"/>
            <a:ext cx="9144000" cy="997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6875" y="6229553"/>
            <a:ext cx="1200150" cy="508759"/>
          </a:xfrm>
          <a:prstGeom prst="rect">
            <a:avLst/>
          </a:prstGeom>
        </p:spPr>
      </p:pic>
      <p:sp>
        <p:nvSpPr>
          <p:cNvPr id="4" name="Rectangle 3"/>
          <p:cNvSpPr/>
          <p:nvPr userDrawn="1"/>
        </p:nvSpPr>
        <p:spPr>
          <a:xfrm>
            <a:off x="-2" y="-65549"/>
            <a:ext cx="9144001" cy="6072548"/>
          </a:xfrm>
          <a:prstGeom prst="rect">
            <a:avLst/>
          </a:prstGeom>
          <a:solidFill>
            <a:srgbClr val="004C8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hasCustomPrompt="1"/>
          </p:nvPr>
        </p:nvSpPr>
        <p:spPr>
          <a:xfrm>
            <a:off x="2848290" y="1964646"/>
            <a:ext cx="3354228" cy="976832"/>
          </a:xfrm>
          <a:prstGeom prst="rect">
            <a:avLst/>
          </a:prstGeom>
        </p:spPr>
        <p:txBody>
          <a:bodyPr>
            <a:normAutofit/>
          </a:bodyPr>
          <a:lstStyle>
            <a:lvl1pPr>
              <a:lnSpc>
                <a:spcPct val="100000"/>
              </a:lnSpc>
              <a:defRPr sz="1400" baseline="0">
                <a:solidFill>
                  <a:schemeClr val="bg1"/>
                </a:solidFill>
              </a:defRPr>
            </a:lvl1pPr>
          </a:lstStyle>
          <a:p>
            <a:r>
              <a:rPr lang="en-US" dirty="0"/>
              <a:t>We, Trinity Health, serve together</a:t>
            </a:r>
            <a:br>
              <a:rPr lang="en-US" dirty="0"/>
            </a:br>
            <a:r>
              <a:rPr lang="en-US" dirty="0"/>
              <a:t>in the spirit of the Gospel</a:t>
            </a:r>
            <a:br>
              <a:rPr lang="en-US" dirty="0"/>
            </a:br>
            <a:r>
              <a:rPr lang="en-US" dirty="0"/>
              <a:t>as a compassionate and transforming</a:t>
            </a:r>
            <a:br>
              <a:rPr lang="en-US" dirty="0"/>
            </a:br>
            <a:r>
              <a:rPr lang="en-US" dirty="0"/>
              <a:t>healing presence within our communities</a:t>
            </a:r>
            <a:br>
              <a:rPr lang="en-US" dirty="0"/>
            </a:br>
            <a:endParaRPr lang="en-US" dirty="0"/>
          </a:p>
        </p:txBody>
      </p:sp>
      <p:sp>
        <p:nvSpPr>
          <p:cNvPr id="7" name="TextBox 6"/>
          <p:cNvSpPr txBox="1"/>
          <p:nvPr userDrawn="1"/>
        </p:nvSpPr>
        <p:spPr>
          <a:xfrm>
            <a:off x="2848290" y="1500302"/>
            <a:ext cx="3764658" cy="361637"/>
          </a:xfrm>
          <a:prstGeom prst="rect">
            <a:avLst/>
          </a:prstGeom>
          <a:noFill/>
        </p:spPr>
        <p:txBody>
          <a:bodyPr wrap="square" rtlCol="0">
            <a:spAutoFit/>
          </a:bodyPr>
          <a:lstStyle/>
          <a:p>
            <a:pPr algn="l">
              <a:lnSpc>
                <a:spcPts val="2100"/>
              </a:lnSpc>
              <a:spcAft>
                <a:spcPts val="600"/>
              </a:spcAft>
            </a:pPr>
            <a:r>
              <a:rPr lang="en-US" sz="1800" b="1" dirty="0">
                <a:solidFill>
                  <a:schemeClr val="bg1"/>
                </a:solidFill>
              </a:rPr>
              <a:t>Our Mission</a:t>
            </a:r>
          </a:p>
        </p:txBody>
      </p:sp>
      <p:sp>
        <p:nvSpPr>
          <p:cNvPr id="13" name="Rectangle 12"/>
          <p:cNvSpPr/>
          <p:nvPr userDrawn="1"/>
        </p:nvSpPr>
        <p:spPr>
          <a:xfrm>
            <a:off x="0" y="6185001"/>
            <a:ext cx="9144001" cy="672999"/>
          </a:xfrm>
          <a:prstGeom prst="rect">
            <a:avLst/>
          </a:prstGeom>
          <a:solidFill>
            <a:srgbClr val="004C8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576" y="6269961"/>
            <a:ext cx="1186748" cy="503078"/>
          </a:xfrm>
          <a:prstGeom prst="rect">
            <a:avLst/>
          </a:prstGeom>
        </p:spPr>
      </p:pic>
    </p:spTree>
    <p:extLst>
      <p:ext uri="{BB962C8B-B14F-4D97-AF65-F5344CB8AC3E}">
        <p14:creationId xmlns:p14="http://schemas.microsoft.com/office/powerpoint/2010/main" val="3982814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ottomBar LockupRed 5-15.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97270"/>
            <a:ext cx="9144000" cy="566928"/>
          </a:xfrm>
          <a:prstGeom prst="rect">
            <a:avLst/>
          </a:prstGeom>
        </p:spPr>
      </p:pic>
      <p:sp>
        <p:nvSpPr>
          <p:cNvPr id="8" name="Text Placeholder 7"/>
          <p:cNvSpPr>
            <a:spLocks noGrp="1"/>
          </p:cNvSpPr>
          <p:nvPr>
            <p:ph type="body" idx="1"/>
          </p:nvPr>
        </p:nvSpPr>
        <p:spPr>
          <a:xfrm>
            <a:off x="457200" y="1300678"/>
            <a:ext cx="8229600" cy="4795322"/>
          </a:xfrm>
          <a:prstGeom prst="rect">
            <a:avLst/>
          </a:prstGeom>
        </p:spPr>
        <p:txBody>
          <a:bodyPr vert="horz" lIns="0" tIns="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2"/>
          <p:cNvSpPr txBox="1">
            <a:spLocks/>
          </p:cNvSpPr>
          <p:nvPr/>
        </p:nvSpPr>
        <p:spPr>
          <a:xfrm>
            <a:off x="4819531" y="6556152"/>
            <a:ext cx="3835387" cy="254176"/>
          </a:xfrm>
          <a:prstGeom prst="rect">
            <a:avLst/>
          </a:prstGeom>
        </p:spPr>
        <p:txBody>
          <a:bodyPr/>
          <a:lstStyle>
            <a:defPPr>
              <a:defRPr lang="en-US"/>
            </a:defPPr>
            <a:lvl1pPr marL="0" algn="l" defTabSz="457200" rtl="0" eaLnBrk="1" latinLnBrk="0" hangingPunct="1">
              <a:defRPr sz="7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©2014 Trinity Health. All Rights Reserved.</a:t>
            </a:r>
          </a:p>
        </p:txBody>
      </p:sp>
      <p:sp>
        <p:nvSpPr>
          <p:cNvPr id="9" name="Slide Number Placeholder 6"/>
          <p:cNvSpPr txBox="1">
            <a:spLocks/>
          </p:cNvSpPr>
          <p:nvPr/>
        </p:nvSpPr>
        <p:spPr>
          <a:xfrm>
            <a:off x="8406402" y="6446662"/>
            <a:ext cx="518160" cy="365125"/>
          </a:xfrm>
          <a:prstGeom prst="rect">
            <a:avLst/>
          </a:prstGeom>
        </p:spPr>
        <p:txBody>
          <a:bodyPr vert="horz" lIns="91440" tIns="45720" rIns="0" bIns="45720" rtlCol="0" anchor="ctr"/>
          <a:lstStyle>
            <a:defPPr>
              <a:defRPr lang="en-US"/>
            </a:defPPr>
            <a:lvl1pPr marL="0" algn="r"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9F9553-C816-6842-8939-EE75ECF7EB2B}" type="slidenum">
              <a:rPr lang="en-US" smtClean="0">
                <a:solidFill>
                  <a:schemeClr val="bg1"/>
                </a:solidFill>
              </a:rPr>
              <a:pPr/>
              <a:t>‹#›</a:t>
            </a:fld>
            <a:endParaRPr lang="en-US" dirty="0">
              <a:solidFill>
                <a:schemeClr val="bg1"/>
              </a:solidFill>
            </a:endParaRPr>
          </a:p>
        </p:txBody>
      </p:sp>
      <p:sp>
        <p:nvSpPr>
          <p:cNvPr id="11" name="Slide Number Placeholder 6"/>
          <p:cNvSpPr>
            <a:spLocks noGrp="1"/>
          </p:cNvSpPr>
          <p:nvPr>
            <p:ph type="sldNum" sz="quarter" idx="4"/>
          </p:nvPr>
        </p:nvSpPr>
        <p:spPr>
          <a:xfrm>
            <a:off x="8404254" y="6457393"/>
            <a:ext cx="518160" cy="365125"/>
          </a:xfrm>
          <a:prstGeom prst="rect">
            <a:avLst/>
          </a:prstGeom>
        </p:spPr>
        <p:txBody>
          <a:bodyPr vert="horz" lIns="91440" tIns="45720" rIns="0" bIns="45720" rtlCol="0" anchor="ctr"/>
          <a:lstStyle>
            <a:lvl1pPr algn="r">
              <a:defRPr sz="1000">
                <a:solidFill>
                  <a:schemeClr val="tx1">
                    <a:lumMod val="50000"/>
                  </a:schemeClr>
                </a:solidFill>
              </a:defRPr>
            </a:lvl1pPr>
          </a:lstStyle>
          <a:p>
            <a:fld id="{489F9553-C816-6842-8939-EE75ECF7EB2B}" type="slidenum">
              <a:rPr lang="en-US" smtClean="0"/>
              <a:pPr/>
              <a:t>‹#›</a:t>
            </a:fld>
            <a:endParaRPr lang="en-US"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5" name="Rectangle 4"/>
          <p:cNvSpPr/>
          <p:nvPr userDrawn="1"/>
        </p:nvSpPr>
        <p:spPr>
          <a:xfrm>
            <a:off x="0" y="6006999"/>
            <a:ext cx="9144000" cy="9973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7" name="Rectangle 6"/>
          <p:cNvSpPr/>
          <p:nvPr userDrawn="1"/>
        </p:nvSpPr>
        <p:spPr>
          <a:xfrm>
            <a:off x="0" y="6106731"/>
            <a:ext cx="9144000" cy="339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074" y="6427560"/>
            <a:ext cx="8402106" cy="3399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01666" y="6232910"/>
            <a:ext cx="1202582" cy="509790"/>
          </a:xfrm>
          <a:prstGeom prst="rect">
            <a:avLst/>
          </a:prstGeom>
        </p:spPr>
      </p:pic>
    </p:spTree>
    <p:extLst>
      <p:ext uri="{BB962C8B-B14F-4D97-AF65-F5344CB8AC3E}">
        <p14:creationId xmlns:p14="http://schemas.microsoft.com/office/powerpoint/2010/main" val="39229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8" r:id="rId4"/>
    <p:sldLayoutId id="2147483653" r:id="rId5"/>
    <p:sldLayoutId id="2147483665" r:id="rId6"/>
    <p:sldLayoutId id="2147483666" r:id="rId7"/>
    <p:sldLayoutId id="2147483669" r:id="rId8"/>
  </p:sldLayoutIdLst>
  <p:hf hdr="0" dt="0"/>
  <p:txStyles>
    <p:titleStyle>
      <a:lvl1pPr algn="l" defTabSz="457200" rtl="0" eaLnBrk="1" latinLnBrk="0" hangingPunct="1">
        <a:spcBef>
          <a:spcPct val="0"/>
        </a:spcBef>
        <a:buNone/>
        <a:defRPr sz="3200" b="0" i="0" kern="1200">
          <a:solidFill>
            <a:srgbClr val="003050"/>
          </a:solidFill>
          <a:latin typeface="Arial"/>
          <a:ea typeface="+mj-ea"/>
          <a:cs typeface="Arial"/>
        </a:defRPr>
      </a:lvl1pPr>
    </p:titleStyle>
    <p:bodyStyle>
      <a:lvl1pPr marL="0" indent="0" algn="l" defTabSz="457200" rtl="0" eaLnBrk="1" latinLnBrk="0" hangingPunct="1">
        <a:lnSpc>
          <a:spcPct val="100000"/>
        </a:lnSpc>
        <a:spcBef>
          <a:spcPts val="0"/>
        </a:spcBef>
        <a:spcAft>
          <a:spcPts val="800"/>
        </a:spcAft>
        <a:buClr>
          <a:srgbClr val="249ADA"/>
        </a:buClr>
        <a:buSzPct val="80000"/>
        <a:buFont typeface="Arial" panose="020B0604020202020204" pitchFamily="34" charset="0"/>
        <a:buNone/>
        <a:defRPr sz="2800" kern="1200">
          <a:solidFill>
            <a:srgbClr val="003479"/>
          </a:solidFill>
          <a:latin typeface="Arial"/>
          <a:ea typeface="+mn-ea"/>
          <a:cs typeface="Arial"/>
        </a:defRPr>
      </a:lvl1pPr>
      <a:lvl2pPr marL="342900" indent="-342900" algn="l" defTabSz="457200" rtl="0" eaLnBrk="1" latinLnBrk="0" hangingPunct="1">
        <a:lnSpc>
          <a:spcPct val="100000"/>
        </a:lnSpc>
        <a:spcBef>
          <a:spcPts val="0"/>
        </a:spcBef>
        <a:spcAft>
          <a:spcPts val="800"/>
        </a:spcAft>
        <a:buClr>
          <a:schemeClr val="accent1"/>
        </a:buClr>
        <a:buSzPct val="105000"/>
        <a:buFont typeface="Arial" panose="020B0604020202020204" pitchFamily="34" charset="0"/>
        <a:buChar char="•"/>
        <a:defRPr sz="2400" kern="1200">
          <a:solidFill>
            <a:srgbClr val="312C2B"/>
          </a:solidFill>
          <a:latin typeface="Arial"/>
          <a:ea typeface="+mn-ea"/>
          <a:cs typeface="Arial"/>
        </a:defRPr>
      </a:lvl2pPr>
      <a:lvl3pPr marL="682625" indent="-342900" algn="l" defTabSz="457200" rtl="0" eaLnBrk="1" latinLnBrk="0" hangingPunct="1">
        <a:lnSpc>
          <a:spcPct val="100000"/>
        </a:lnSpc>
        <a:spcBef>
          <a:spcPts val="0"/>
        </a:spcBef>
        <a:spcAft>
          <a:spcPts val="800"/>
        </a:spcAft>
        <a:buClr>
          <a:schemeClr val="accent2"/>
        </a:buClr>
        <a:buSzPct val="100000"/>
        <a:buFont typeface="Arial" panose="020B0604020202020204" pitchFamily="34" charset="0"/>
        <a:buChar char="•"/>
        <a:tabLst/>
        <a:defRPr sz="2000" kern="1200">
          <a:solidFill>
            <a:srgbClr val="312C2B"/>
          </a:solidFill>
          <a:latin typeface="Arial"/>
          <a:ea typeface="+mn-ea"/>
          <a:cs typeface="Arial"/>
        </a:defRPr>
      </a:lvl3pPr>
      <a:lvl4pPr marL="974725" indent="-285750" algn="l" defTabSz="457200" rtl="0" eaLnBrk="1" latinLnBrk="0" hangingPunct="1">
        <a:lnSpc>
          <a:spcPct val="100000"/>
        </a:lnSpc>
        <a:spcBef>
          <a:spcPts val="0"/>
        </a:spcBef>
        <a:spcAft>
          <a:spcPts val="800"/>
        </a:spcAft>
        <a:buClr>
          <a:schemeClr val="accent3"/>
        </a:buClr>
        <a:buFont typeface="Arial" panose="020B0604020202020204" pitchFamily="34" charset="0"/>
        <a:buChar char="•"/>
        <a:tabLst/>
        <a:defRPr sz="1800" kern="1200">
          <a:solidFill>
            <a:srgbClr val="312C2B"/>
          </a:solidFill>
          <a:latin typeface="Arial"/>
          <a:ea typeface="+mn-ea"/>
          <a:cs typeface="Arial"/>
        </a:defRPr>
      </a:lvl4pPr>
      <a:lvl5pPr marL="1314450" indent="-285750" algn="l" defTabSz="457200" rtl="0" eaLnBrk="1" latinLnBrk="0" hangingPunct="1">
        <a:lnSpc>
          <a:spcPct val="100000"/>
        </a:lnSpc>
        <a:spcBef>
          <a:spcPts val="0"/>
        </a:spcBef>
        <a:spcAft>
          <a:spcPts val="800"/>
        </a:spcAft>
        <a:buClr>
          <a:schemeClr val="accent4"/>
        </a:buClr>
        <a:buFont typeface="Arial" panose="020B0604020202020204" pitchFamily="34" charset="0"/>
        <a:buChar char="•"/>
        <a:defRPr sz="1800" kern="1200">
          <a:solidFill>
            <a:srgbClr val="312C2B"/>
          </a:solidFill>
          <a:latin typeface="Arial"/>
          <a:ea typeface="+mn-ea"/>
          <a:cs typeface="Arial"/>
        </a:defRPr>
      </a:lvl5pPr>
      <a:lvl6pPr marL="2514600" indent="-228600" algn="l" defTabSz="457200" rtl="0" eaLnBrk="1" latinLnBrk="0" hangingPunct="1">
        <a:lnSpc>
          <a:spcPct val="100000"/>
        </a:lnSpc>
        <a:spcBef>
          <a:spcPts val="0"/>
        </a:spcBef>
        <a:spcAft>
          <a:spcPts val="800"/>
        </a:spcAft>
        <a:buFont typeface="Arial"/>
        <a:buChar char="•"/>
        <a:defRPr sz="1800" kern="1200" baseline="0">
          <a:solidFill>
            <a:schemeClr val="tx1"/>
          </a:solidFill>
          <a:latin typeface="+mn-lt"/>
          <a:ea typeface="+mn-ea"/>
          <a:cs typeface="+mn-cs"/>
        </a:defRPr>
      </a:lvl6pPr>
      <a:lvl7pPr marL="2519363" indent="0" algn="l" defTabSz="457200" rtl="0" eaLnBrk="1" latinLnBrk="0" hangingPunct="1">
        <a:lnSpc>
          <a:spcPct val="100000"/>
        </a:lnSpc>
        <a:spcBef>
          <a:spcPts val="0"/>
        </a:spcBef>
        <a:spcAft>
          <a:spcPts val="800"/>
        </a:spcAft>
        <a:buFont typeface="Arial"/>
        <a:buNone/>
        <a:defRPr sz="1800" kern="1200">
          <a:solidFill>
            <a:schemeClr val="tx1"/>
          </a:solidFill>
          <a:latin typeface="+mn-lt"/>
          <a:ea typeface="+mn-ea"/>
          <a:cs typeface="+mn-cs"/>
        </a:defRPr>
      </a:lvl7pPr>
      <a:lvl8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8pPr>
      <a:lvl9pPr marL="2519363" indent="0" algn="l" defTabSz="457200" rtl="0" eaLnBrk="1" latinLnBrk="0" hangingPunct="1">
        <a:lnSpc>
          <a:spcPct val="100000"/>
        </a:lnSpc>
        <a:spcBef>
          <a:spcPts val="0"/>
        </a:spcBef>
        <a:spcAft>
          <a:spcPts val="800"/>
        </a:spcAft>
        <a:buFontTx/>
        <a:buNone/>
        <a:defRPr sz="18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84247" y="677904"/>
            <a:ext cx="5552759" cy="1036595"/>
          </a:xfrm>
          <a:prstGeom prst="rect">
            <a:avLst/>
          </a:prstGeom>
        </p:spPr>
        <p:txBody>
          <a:bodyPr vert="horz" lIns="0" tIns="0" rIns="91440" bIns="45720" rtlCol="0" anchor="t" anchorCtr="0">
            <a:normAutofit/>
          </a:bodyPr>
          <a:lstStyle>
            <a:lvl1pPr algn="l" defTabSz="457200" rtl="0" eaLnBrk="1" latinLnBrk="0" hangingPunct="1">
              <a:lnSpc>
                <a:spcPts val="3700"/>
              </a:lnSpc>
              <a:spcBef>
                <a:spcPct val="0"/>
              </a:spcBef>
              <a:buNone/>
              <a:defRPr sz="3600" b="0" i="0" kern="1200" baseline="0">
                <a:solidFill>
                  <a:srgbClr val="003050"/>
                </a:solidFill>
                <a:latin typeface="Arial"/>
                <a:ea typeface="+mj-ea"/>
                <a:cs typeface="Arial"/>
              </a:defRPr>
            </a:lvl1pPr>
          </a:lstStyle>
          <a:p>
            <a:r>
              <a:rPr lang="en-US" dirty="0"/>
              <a:t>Rounding in COVID Areas</a:t>
            </a:r>
          </a:p>
        </p:txBody>
      </p:sp>
      <p:sp>
        <p:nvSpPr>
          <p:cNvPr id="8" name="TextBox 7"/>
          <p:cNvSpPr txBox="1"/>
          <p:nvPr/>
        </p:nvSpPr>
        <p:spPr>
          <a:xfrm>
            <a:off x="730704" y="3191917"/>
            <a:ext cx="1771196" cy="340991"/>
          </a:xfrm>
          <a:prstGeom prst="rect">
            <a:avLst/>
          </a:prstGeom>
          <a:noFill/>
        </p:spPr>
        <p:txBody>
          <a:bodyPr wrap="square" rtlCol="0">
            <a:spAutoFit/>
          </a:bodyPr>
          <a:lstStyle/>
          <a:p>
            <a:pPr algn="l">
              <a:lnSpc>
                <a:spcPts val="2100"/>
              </a:lnSpc>
              <a:spcAft>
                <a:spcPts val="600"/>
              </a:spcAft>
            </a:pPr>
            <a:r>
              <a:rPr lang="en-US" sz="1600" b="1" i="0" dirty="0">
                <a:solidFill>
                  <a:srgbClr val="443D3E"/>
                </a:solidFill>
              </a:rPr>
              <a:t>2020</a:t>
            </a:r>
          </a:p>
        </p:txBody>
      </p:sp>
      <p:pic>
        <p:nvPicPr>
          <p:cNvPr id="3" name="Picture 2">
            <a:extLst>
              <a:ext uri="{FF2B5EF4-FFF2-40B4-BE49-F238E27FC236}">
                <a16:creationId xmlns:a16="http://schemas.microsoft.com/office/drawing/2014/main" id="{31FF2AEF-0D4E-4D09-AD9C-58476D3073A2}"/>
              </a:ext>
            </a:extLst>
          </p:cNvPr>
          <p:cNvPicPr>
            <a:picLocks noChangeAspect="1"/>
          </p:cNvPicPr>
          <p:nvPr/>
        </p:nvPicPr>
        <p:blipFill>
          <a:blip r:embed="rId2"/>
          <a:stretch>
            <a:fillRect/>
          </a:stretch>
        </p:blipFill>
        <p:spPr>
          <a:xfrm>
            <a:off x="337820" y="5727977"/>
            <a:ext cx="2164080" cy="737616"/>
          </a:xfrm>
          <a:prstGeom prst="rect">
            <a:avLst/>
          </a:prstGeom>
        </p:spPr>
      </p:pic>
    </p:spTree>
    <p:extLst>
      <p:ext uri="{BB962C8B-B14F-4D97-AF65-F5344CB8AC3E}">
        <p14:creationId xmlns:p14="http://schemas.microsoft.com/office/powerpoint/2010/main" val="931976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Rounder personal experience</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a:bodyPr>
          <a:lstStyle/>
          <a:p>
            <a:pPr marL="457200" indent="-457200">
              <a:buFont typeface="Arial" panose="020B0604020202020204" pitchFamily="34" charset="0"/>
              <a:buChar char="•"/>
            </a:pPr>
            <a:r>
              <a:rPr lang="en-US" dirty="0"/>
              <a:t>Bethanne Jackson</a:t>
            </a:r>
          </a:p>
          <a:p>
            <a:pPr marL="800100" lvl="1" indent="-457200"/>
            <a:r>
              <a:rPr lang="en-US" dirty="0"/>
              <a:t>Social Worker</a:t>
            </a:r>
          </a:p>
          <a:p>
            <a:pPr marL="800100" lvl="1" indent="-457200"/>
            <a:r>
              <a:rPr lang="en-US" dirty="0"/>
              <a:t>Palliative Care</a:t>
            </a:r>
          </a:p>
          <a:p>
            <a:pPr marL="800100" lvl="1" indent="-457200"/>
            <a:r>
              <a:rPr lang="en-US" dirty="0"/>
              <a:t>Rounder in COVID Positive Unit </a:t>
            </a:r>
          </a:p>
          <a:p>
            <a:endParaRPr lang="en-US" dirty="0"/>
          </a:p>
          <a:p>
            <a:endParaRPr lang="en-US" dirty="0"/>
          </a:p>
        </p:txBody>
      </p:sp>
    </p:spTree>
    <p:extLst>
      <p:ext uri="{BB962C8B-B14F-4D97-AF65-F5344CB8AC3E}">
        <p14:creationId xmlns:p14="http://schemas.microsoft.com/office/powerpoint/2010/main" val="389843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Discussion and Q&amp;A</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a:bodyPr>
          <a:lstStyle/>
          <a:p>
            <a:endParaRPr lang="en-US" dirty="0"/>
          </a:p>
          <a:p>
            <a:endParaRPr lang="en-US" dirty="0"/>
          </a:p>
        </p:txBody>
      </p:sp>
    </p:spTree>
    <p:extLst>
      <p:ext uri="{BB962C8B-B14F-4D97-AF65-F5344CB8AC3E}">
        <p14:creationId xmlns:p14="http://schemas.microsoft.com/office/powerpoint/2010/main" val="33668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87241"/>
            <a:ext cx="8130619" cy="5271825"/>
          </a:xfrm>
        </p:spPr>
        <p:txBody>
          <a:bodyPr>
            <a:normAutofit/>
          </a:bodyPr>
          <a:lstStyle/>
          <a:p>
            <a:r>
              <a:rPr lang="en-US" sz="2400" i="1" dirty="0">
                <a:solidFill>
                  <a:schemeClr val="accent1"/>
                </a:solidFill>
              </a:rPr>
              <a:t>“Resilience is the capacity to respond to stress in a healthy way such that goals are achieved at minimal psychological and physical cost; resilient individuals "bounce back" after challenges while also growing stronger. Resilience is a key to enhancing quality of care, quality of caring, and sustainability of the health care workforce.”</a:t>
            </a:r>
          </a:p>
          <a:p>
            <a:r>
              <a:rPr lang="en-US" sz="2400" dirty="0"/>
              <a:t>Ronald M Epstein, Michael S Krasner</a:t>
            </a:r>
            <a:endParaRPr lang="en-US" sz="2400" i="1" dirty="0">
              <a:solidFill>
                <a:schemeClr val="accent1"/>
              </a:solidFill>
            </a:endParaRPr>
          </a:p>
        </p:txBody>
      </p:sp>
      <p:sp>
        <p:nvSpPr>
          <p:cNvPr id="6" name="Title 5"/>
          <p:cNvSpPr>
            <a:spLocks noGrp="1"/>
          </p:cNvSpPr>
          <p:nvPr>
            <p:ph type="title"/>
          </p:nvPr>
        </p:nvSpPr>
        <p:spPr>
          <a:xfrm>
            <a:off x="457200" y="243573"/>
            <a:ext cx="8229600" cy="610765"/>
          </a:xfrm>
          <a:solidFill>
            <a:srgbClr val="0070C0"/>
          </a:solidFill>
        </p:spPr>
        <p:txBody>
          <a:bodyPr>
            <a:normAutofit/>
          </a:bodyPr>
          <a:lstStyle/>
          <a:p>
            <a:r>
              <a:rPr lang="en-US" dirty="0">
                <a:solidFill>
                  <a:schemeClr val="bg1"/>
                </a:solidFill>
              </a:rPr>
              <a:t>Resilience </a:t>
            </a:r>
          </a:p>
        </p:txBody>
      </p:sp>
      <p:pic>
        <p:nvPicPr>
          <p:cNvPr id="4" name="Picture 3">
            <a:extLst>
              <a:ext uri="{FF2B5EF4-FFF2-40B4-BE49-F238E27FC236}">
                <a16:creationId xmlns:a16="http://schemas.microsoft.com/office/drawing/2014/main" id="{DB972AE1-B322-4526-B770-4D5491A5F9AE}"/>
              </a:ext>
            </a:extLst>
          </p:cNvPr>
          <p:cNvPicPr>
            <a:picLocks noChangeAspect="1"/>
          </p:cNvPicPr>
          <p:nvPr/>
        </p:nvPicPr>
        <p:blipFill>
          <a:blip r:embed="rId2"/>
          <a:stretch>
            <a:fillRect/>
          </a:stretch>
        </p:blipFill>
        <p:spPr>
          <a:xfrm>
            <a:off x="1726162" y="6218722"/>
            <a:ext cx="1645699" cy="560606"/>
          </a:xfrm>
          <a:prstGeom prst="rect">
            <a:avLst/>
          </a:prstGeom>
        </p:spPr>
      </p:pic>
    </p:spTree>
    <p:extLst>
      <p:ext uri="{BB962C8B-B14F-4D97-AF65-F5344CB8AC3E}">
        <p14:creationId xmlns:p14="http://schemas.microsoft.com/office/powerpoint/2010/main" val="241277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87241"/>
            <a:ext cx="8130619" cy="5271825"/>
          </a:xfrm>
        </p:spPr>
        <p:txBody>
          <a:bodyPr>
            <a:normAutofit/>
          </a:bodyPr>
          <a:lstStyle/>
          <a:p>
            <a:r>
              <a:rPr lang="en-US" sz="2400" dirty="0"/>
              <a:t>While we cannot eradicate all the stress and suffering brought on by this crisis, we are committed to doing all we can to: </a:t>
            </a:r>
          </a:p>
          <a:p>
            <a:pPr lvl="1"/>
            <a:r>
              <a:rPr lang="en-US" sz="1800" b="1" dirty="0"/>
              <a:t>Promote and model resilient behaviors/practices as part of SJHS/Trinity Health culture</a:t>
            </a:r>
          </a:p>
          <a:p>
            <a:pPr lvl="1"/>
            <a:r>
              <a:rPr lang="en-US" sz="1800" dirty="0"/>
              <a:t>Prioritize person-to-person interaction – creating a pro-active “push” or forward deployment of resources to address/support colleague well-being.</a:t>
            </a:r>
          </a:p>
          <a:p>
            <a:pPr lvl="1"/>
            <a:r>
              <a:rPr lang="en-US" sz="1800" dirty="0"/>
              <a:t>Provide and relentlessly communicate tools/resources that support the natural recovery process that occurs with time for the majority of the affected population </a:t>
            </a:r>
          </a:p>
          <a:p>
            <a:pPr lvl="1"/>
            <a:r>
              <a:rPr lang="en-US" sz="1800" dirty="0"/>
              <a:t>Mitigate the development of serious behavioral health disorders</a:t>
            </a:r>
            <a:endParaRPr lang="en-US" sz="800" dirty="0"/>
          </a:p>
          <a:p>
            <a:pPr lvl="1"/>
            <a:r>
              <a:rPr lang="en-US" sz="1800" i="1" dirty="0">
                <a:solidFill>
                  <a:schemeClr val="accent1"/>
                </a:solidFill>
              </a:rPr>
              <a:t>We view this work as a doubling-down of Trinity Health’s commitment to the health and well-being of our colleagues that will be sustained in the new normal, not just in crisis, ramp down and recovery.</a:t>
            </a:r>
          </a:p>
        </p:txBody>
      </p:sp>
      <p:sp>
        <p:nvSpPr>
          <p:cNvPr id="6" name="Title 5"/>
          <p:cNvSpPr>
            <a:spLocks noGrp="1"/>
          </p:cNvSpPr>
          <p:nvPr>
            <p:ph type="title"/>
          </p:nvPr>
        </p:nvSpPr>
        <p:spPr>
          <a:xfrm>
            <a:off x="457200" y="243573"/>
            <a:ext cx="8229600" cy="610765"/>
          </a:xfrm>
          <a:solidFill>
            <a:srgbClr val="0070C0"/>
          </a:solidFill>
        </p:spPr>
        <p:txBody>
          <a:bodyPr>
            <a:normAutofit/>
          </a:bodyPr>
          <a:lstStyle/>
          <a:p>
            <a:r>
              <a:rPr lang="en-US" dirty="0">
                <a:solidFill>
                  <a:schemeClr val="bg1"/>
                </a:solidFill>
              </a:rPr>
              <a:t>Colleague Care Team Goals </a:t>
            </a:r>
          </a:p>
        </p:txBody>
      </p:sp>
      <p:pic>
        <p:nvPicPr>
          <p:cNvPr id="4" name="Picture 3">
            <a:extLst>
              <a:ext uri="{FF2B5EF4-FFF2-40B4-BE49-F238E27FC236}">
                <a16:creationId xmlns:a16="http://schemas.microsoft.com/office/drawing/2014/main" id="{DB972AE1-B322-4526-B770-4D5491A5F9AE}"/>
              </a:ext>
            </a:extLst>
          </p:cNvPr>
          <p:cNvPicPr>
            <a:picLocks noChangeAspect="1"/>
          </p:cNvPicPr>
          <p:nvPr/>
        </p:nvPicPr>
        <p:blipFill>
          <a:blip r:embed="rId2"/>
          <a:stretch>
            <a:fillRect/>
          </a:stretch>
        </p:blipFill>
        <p:spPr>
          <a:xfrm>
            <a:off x="1726162" y="6218722"/>
            <a:ext cx="1645699" cy="560606"/>
          </a:xfrm>
          <a:prstGeom prst="rect">
            <a:avLst/>
          </a:prstGeom>
        </p:spPr>
      </p:pic>
    </p:spTree>
    <p:extLst>
      <p:ext uri="{BB962C8B-B14F-4D97-AF65-F5344CB8AC3E}">
        <p14:creationId xmlns:p14="http://schemas.microsoft.com/office/powerpoint/2010/main" val="24437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Our Why</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fontScale="85000" lnSpcReduction="20000"/>
          </a:bodyPr>
          <a:lstStyle/>
          <a:p>
            <a:pPr marL="457200" indent="-457200">
              <a:buFont typeface="Arial" panose="020B0604020202020204" pitchFamily="34" charset="0"/>
              <a:buChar char="•"/>
            </a:pPr>
            <a:r>
              <a:rPr lang="en-US" dirty="0"/>
              <a:t>Colleagues feeling left out/isolated/abandoned and lack of support</a:t>
            </a:r>
          </a:p>
          <a:p>
            <a:pPr marL="800100" lvl="1" indent="-457200"/>
            <a:r>
              <a:rPr lang="en-US" dirty="0"/>
              <a:t>Hard to shift other colleagues into the area such as float staff due to people not wanting to go into units </a:t>
            </a:r>
          </a:p>
          <a:p>
            <a:pPr marL="800100" lvl="1" indent="-457200"/>
            <a:r>
              <a:rPr lang="en-US" dirty="0"/>
              <a:t>Additional feelings of being abandoned in a time of need by their “work family” and peers</a:t>
            </a:r>
          </a:p>
          <a:p>
            <a:pPr marL="457200" indent="-457200">
              <a:buFont typeface="Arial" panose="020B0604020202020204" pitchFamily="34" charset="0"/>
              <a:buChar char="•"/>
            </a:pPr>
            <a:r>
              <a:rPr lang="en-US" dirty="0"/>
              <a:t>High Burnout and Turnover</a:t>
            </a:r>
          </a:p>
          <a:p>
            <a:pPr marL="457200" indent="-457200">
              <a:buFont typeface="Arial" panose="020B0604020202020204" pitchFamily="34" charset="0"/>
              <a:buChar char="•"/>
            </a:pPr>
            <a:r>
              <a:rPr lang="en-US" dirty="0"/>
              <a:t>COVID Positive Areas vs Critical Care</a:t>
            </a:r>
          </a:p>
          <a:p>
            <a:pPr marL="800100" lvl="1" indent="-457200"/>
            <a:r>
              <a:rPr lang="en-US" dirty="0"/>
              <a:t>“Unsung Heroes with volume and workload week after week”</a:t>
            </a:r>
          </a:p>
          <a:p>
            <a:pPr marL="800100" lvl="1" indent="-457200"/>
            <a:r>
              <a:rPr lang="en-US" dirty="0"/>
              <a:t>“I didn’t sign up for this”</a:t>
            </a:r>
          </a:p>
          <a:p>
            <a:pPr marL="800100" lvl="1" indent="-457200"/>
            <a:r>
              <a:rPr lang="en-US" dirty="0"/>
              <a:t> Back and forth “are we COVID unit or not”</a:t>
            </a:r>
          </a:p>
          <a:p>
            <a:pPr marL="457200" indent="-457200">
              <a:buFont typeface="Arial" panose="020B0604020202020204" pitchFamily="34" charset="0"/>
              <a:buChar char="•"/>
            </a:pPr>
            <a:r>
              <a:rPr lang="en-US" dirty="0"/>
              <a:t>Worries of taking COVID home</a:t>
            </a:r>
          </a:p>
          <a:p>
            <a:pPr marL="457200" indent="-457200">
              <a:buFont typeface="Arial" panose="020B0604020202020204" pitchFamily="34" charset="0"/>
              <a:buChar char="•"/>
            </a:pPr>
            <a:r>
              <a:rPr lang="en-US" dirty="0"/>
              <a:t>Normal COVID disruptions/worries at home</a:t>
            </a:r>
          </a:p>
          <a:p>
            <a:pPr marL="800100" lvl="1" indent="-457200"/>
            <a:r>
              <a:rPr lang="en-US" dirty="0"/>
              <a:t>Daycare and School age kids; caring for ill family members, etc. </a:t>
            </a:r>
          </a:p>
          <a:p>
            <a:endParaRPr lang="en-US" dirty="0"/>
          </a:p>
        </p:txBody>
      </p:sp>
    </p:spTree>
    <p:extLst>
      <p:ext uri="{BB962C8B-B14F-4D97-AF65-F5344CB8AC3E}">
        <p14:creationId xmlns:p14="http://schemas.microsoft.com/office/powerpoint/2010/main" val="95499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How to make rounding work in COVID areas </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a:bodyPr>
          <a:lstStyle/>
          <a:p>
            <a:pPr marL="457200" indent="-457200">
              <a:buFont typeface="Arial" panose="020B0604020202020204" pitchFamily="34" charset="0"/>
              <a:buChar char="•"/>
            </a:pPr>
            <a:r>
              <a:rPr lang="en-US" dirty="0"/>
              <a:t>Spending time with managers of department to understand current state and best times to round</a:t>
            </a:r>
          </a:p>
          <a:p>
            <a:pPr marL="457200" indent="-457200">
              <a:buFont typeface="Arial" panose="020B0604020202020204" pitchFamily="34" charset="0"/>
              <a:buChar char="•"/>
            </a:pPr>
            <a:r>
              <a:rPr lang="en-US" dirty="0"/>
              <a:t>Soliciting rounders who are comfortable in COVID areas</a:t>
            </a:r>
          </a:p>
          <a:p>
            <a:pPr marL="457200" indent="-457200">
              <a:buFont typeface="Arial" panose="020B0604020202020204" pitchFamily="34" charset="0"/>
              <a:buChar char="•"/>
            </a:pPr>
            <a:r>
              <a:rPr lang="en-US" dirty="0"/>
              <a:t>Coordinating initial rounding session/walk through with manager/Rounder Bios distribution to colleagues </a:t>
            </a:r>
          </a:p>
          <a:p>
            <a:endParaRPr lang="en-US" dirty="0"/>
          </a:p>
        </p:txBody>
      </p:sp>
    </p:spTree>
    <p:extLst>
      <p:ext uri="{BB962C8B-B14F-4D97-AF65-F5344CB8AC3E}">
        <p14:creationId xmlns:p14="http://schemas.microsoft.com/office/powerpoint/2010/main" val="189802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Keys to success</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a:bodyPr>
          <a:lstStyle/>
          <a:p>
            <a:pPr marL="457200" indent="-457200">
              <a:buFont typeface="Arial" panose="020B0604020202020204" pitchFamily="34" charset="0"/>
              <a:buChar char="•"/>
            </a:pPr>
            <a:r>
              <a:rPr lang="en-US" dirty="0"/>
              <a:t>Manager support and sponsorship 	</a:t>
            </a:r>
          </a:p>
          <a:p>
            <a:pPr marL="457200" indent="-457200">
              <a:buFont typeface="Arial" panose="020B0604020202020204" pitchFamily="34" charset="0"/>
              <a:buChar char="•"/>
            </a:pPr>
            <a:r>
              <a:rPr lang="en-US" dirty="0"/>
              <a:t>Matching unit personalities to Rounders</a:t>
            </a:r>
          </a:p>
          <a:p>
            <a:pPr marL="457200" indent="-457200">
              <a:buFont typeface="Arial" panose="020B0604020202020204" pitchFamily="34" charset="0"/>
              <a:buChar char="•"/>
            </a:pPr>
            <a:r>
              <a:rPr lang="en-US" dirty="0"/>
              <a:t>Consistency in rounding and Rounders</a:t>
            </a:r>
          </a:p>
          <a:p>
            <a:pPr marL="457200" indent="-457200">
              <a:buFont typeface="Arial" panose="020B0604020202020204" pitchFamily="34" charset="0"/>
              <a:buChar char="•"/>
            </a:pPr>
            <a:r>
              <a:rPr lang="en-US" dirty="0"/>
              <a:t>Rounder communication with fellow rounders and managers</a:t>
            </a:r>
          </a:p>
          <a:p>
            <a:pPr marL="457200" indent="-457200">
              <a:buFont typeface="Arial" panose="020B0604020202020204" pitchFamily="34" charset="0"/>
              <a:buChar char="•"/>
            </a:pPr>
            <a:r>
              <a:rPr lang="en-US" dirty="0"/>
              <a:t>Finding ways to physically support the team</a:t>
            </a:r>
          </a:p>
          <a:p>
            <a:pPr marL="457200" indent="-457200">
              <a:buFont typeface="Arial" panose="020B0604020202020204" pitchFamily="34" charset="0"/>
              <a:buChar char="•"/>
            </a:pPr>
            <a:r>
              <a:rPr lang="en-US" dirty="0"/>
              <a:t>Night and weekend approach</a:t>
            </a:r>
          </a:p>
          <a:p>
            <a:pPr marL="457200" indent="-457200">
              <a:buFont typeface="Arial" panose="020B0604020202020204" pitchFamily="34" charset="0"/>
              <a:buChar char="•"/>
            </a:pPr>
            <a:r>
              <a:rPr lang="en-US" dirty="0"/>
              <a:t>Supporting your Rounders-emotional support</a:t>
            </a:r>
          </a:p>
          <a:p>
            <a:endParaRPr lang="en-US" dirty="0"/>
          </a:p>
        </p:txBody>
      </p:sp>
    </p:spTree>
    <p:extLst>
      <p:ext uri="{BB962C8B-B14F-4D97-AF65-F5344CB8AC3E}">
        <p14:creationId xmlns:p14="http://schemas.microsoft.com/office/powerpoint/2010/main" val="310577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What we’ve found</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3"/>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fontScale="92500" lnSpcReduction="10000"/>
          </a:bodyPr>
          <a:lstStyle/>
          <a:p>
            <a:pPr marL="457200" indent="-457200">
              <a:buFont typeface="Arial" panose="020B0604020202020204" pitchFamily="34" charset="0"/>
              <a:buChar char="•"/>
            </a:pPr>
            <a:r>
              <a:rPr lang="en-US" dirty="0"/>
              <a:t>Not received by all but received by most</a:t>
            </a:r>
          </a:p>
          <a:p>
            <a:pPr marL="457200" indent="-457200">
              <a:buFont typeface="Arial" panose="020B0604020202020204" pitchFamily="34" charset="0"/>
              <a:buChar char="•"/>
            </a:pPr>
            <a:r>
              <a:rPr lang="en-US" dirty="0"/>
              <a:t>Group gatherings first and then transition into one on one—That’s ok</a:t>
            </a:r>
          </a:p>
          <a:p>
            <a:pPr marL="457200" indent="-457200">
              <a:buFont typeface="Arial" panose="020B0604020202020204" pitchFamily="34" charset="0"/>
              <a:buChar char="•"/>
            </a:pPr>
            <a:r>
              <a:rPr lang="en-US" dirty="0"/>
              <a:t>More about listening to the colleagues and </a:t>
            </a:r>
            <a:r>
              <a:rPr lang="en-US" b="1" i="1" dirty="0"/>
              <a:t>consistently</a:t>
            </a:r>
            <a:r>
              <a:rPr lang="en-US" dirty="0"/>
              <a:t> being there for them</a:t>
            </a:r>
          </a:p>
          <a:p>
            <a:pPr marL="457200" indent="-457200">
              <a:buFont typeface="Arial" panose="020B0604020202020204" pitchFamily="34" charset="0"/>
              <a:buChar char="•"/>
            </a:pPr>
            <a:r>
              <a:rPr lang="en-US" dirty="0"/>
              <a:t>Small acts of kindness and gratitude go a long way</a:t>
            </a:r>
          </a:p>
          <a:p>
            <a:pPr marL="457200" indent="-457200">
              <a:buFont typeface="Arial" panose="020B0604020202020204" pitchFamily="34" charset="0"/>
              <a:buChar char="•"/>
            </a:pPr>
            <a:r>
              <a:rPr lang="en-US" dirty="0"/>
              <a:t>Rounders being able to easily share self-care tips and resources at all times but really about checking in on the colleague</a:t>
            </a:r>
          </a:p>
          <a:p>
            <a:pPr marL="457200" indent="-457200">
              <a:buFont typeface="Arial" panose="020B0604020202020204" pitchFamily="34" charset="0"/>
              <a:buChar char="•"/>
            </a:pPr>
            <a:r>
              <a:rPr lang="en-US" dirty="0"/>
              <a:t>Leaders and colleagues are so thankful for these rounders</a:t>
            </a:r>
          </a:p>
          <a:p>
            <a:endParaRPr lang="en-US" dirty="0"/>
          </a:p>
          <a:p>
            <a:endParaRPr lang="en-US" dirty="0"/>
          </a:p>
        </p:txBody>
      </p:sp>
    </p:spTree>
    <p:extLst>
      <p:ext uri="{BB962C8B-B14F-4D97-AF65-F5344CB8AC3E}">
        <p14:creationId xmlns:p14="http://schemas.microsoft.com/office/powerpoint/2010/main" val="273478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Feedback </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fontScale="92500" lnSpcReduction="20000"/>
          </a:bodyPr>
          <a:lstStyle/>
          <a:p>
            <a:pPr marL="457200" indent="-457200">
              <a:buFont typeface="Arial" panose="020B0604020202020204" pitchFamily="34" charset="0"/>
              <a:buChar char="•"/>
            </a:pPr>
            <a:r>
              <a:rPr lang="en-US" dirty="0"/>
              <a:t>Manager Tammy: “The Resiliency Rounders are wonderful.  They are phenomenal, the staff has become attached to them.  They are encouraging and uplifting, and the team has really started relying on them.  They are a Godsend and so is your program.”  </a:t>
            </a:r>
          </a:p>
          <a:p>
            <a:pPr marL="457200" indent="-457200">
              <a:buFont typeface="Arial" panose="020B0604020202020204" pitchFamily="34" charset="0"/>
              <a:buChar char="•"/>
            </a:pPr>
            <a:r>
              <a:rPr lang="en-US" dirty="0"/>
              <a:t>Director Elaine:  “The team is so thankful to see the Rounders.  When COVID hit everyone scattered.  Our normal visits from other teams no longer existed.  The team has felt left behind and isolated.  The Rounders are showing them that we care about them and for them when they thought everyone had left.” </a:t>
            </a:r>
          </a:p>
          <a:p>
            <a:pPr marL="457200" indent="-457200">
              <a:buFont typeface="Arial" panose="020B0604020202020204" pitchFamily="34" charset="0"/>
              <a:buChar char="•"/>
            </a:pPr>
            <a:r>
              <a:rPr lang="en-US" dirty="0"/>
              <a:t>Colleague Feedback: Bethanne Jackson</a:t>
            </a:r>
          </a:p>
          <a:p>
            <a:endParaRPr lang="en-US" dirty="0"/>
          </a:p>
          <a:p>
            <a:endParaRPr lang="en-US" dirty="0"/>
          </a:p>
        </p:txBody>
      </p:sp>
    </p:spTree>
    <p:extLst>
      <p:ext uri="{BB962C8B-B14F-4D97-AF65-F5344CB8AC3E}">
        <p14:creationId xmlns:p14="http://schemas.microsoft.com/office/powerpoint/2010/main" val="1142091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43573"/>
            <a:ext cx="8229600" cy="878217"/>
          </a:xfrm>
          <a:solidFill>
            <a:srgbClr val="0070C0"/>
          </a:solidFill>
        </p:spPr>
        <p:txBody>
          <a:bodyPr>
            <a:normAutofit/>
          </a:bodyPr>
          <a:lstStyle/>
          <a:p>
            <a:r>
              <a:rPr lang="en-US" dirty="0">
                <a:solidFill>
                  <a:schemeClr val="bg1"/>
                </a:solidFill>
              </a:rPr>
              <a:t>Things to continue working on</a:t>
            </a:r>
          </a:p>
        </p:txBody>
      </p:sp>
      <p:pic>
        <p:nvPicPr>
          <p:cNvPr id="4" name="Picture 3">
            <a:extLst>
              <a:ext uri="{FF2B5EF4-FFF2-40B4-BE49-F238E27FC236}">
                <a16:creationId xmlns:a16="http://schemas.microsoft.com/office/drawing/2014/main" id="{90B212F4-F201-4E18-AF8F-17767090F967}"/>
              </a:ext>
            </a:extLst>
          </p:cNvPr>
          <p:cNvPicPr>
            <a:picLocks noChangeAspect="1"/>
          </p:cNvPicPr>
          <p:nvPr/>
        </p:nvPicPr>
        <p:blipFill>
          <a:blip r:embed="rId2"/>
          <a:stretch>
            <a:fillRect/>
          </a:stretch>
        </p:blipFill>
        <p:spPr>
          <a:xfrm>
            <a:off x="1726162" y="6218722"/>
            <a:ext cx="1645699" cy="560606"/>
          </a:xfrm>
          <a:prstGeom prst="rect">
            <a:avLst/>
          </a:prstGeom>
        </p:spPr>
      </p:pic>
      <p:sp>
        <p:nvSpPr>
          <p:cNvPr id="5" name="Content Placeholder 4">
            <a:extLst>
              <a:ext uri="{FF2B5EF4-FFF2-40B4-BE49-F238E27FC236}">
                <a16:creationId xmlns:a16="http://schemas.microsoft.com/office/drawing/2014/main" id="{5AD02075-213F-4CE5-898F-BEDF7262D72B}"/>
              </a:ext>
            </a:extLst>
          </p:cNvPr>
          <p:cNvSpPr>
            <a:spLocks noGrp="1"/>
          </p:cNvSpPr>
          <p:nvPr>
            <p:ph sz="half" idx="1"/>
          </p:nvPr>
        </p:nvSpPr>
        <p:spPr>
          <a:xfrm>
            <a:off x="457199" y="1212980"/>
            <a:ext cx="8229599" cy="4913183"/>
          </a:xfrm>
        </p:spPr>
        <p:txBody>
          <a:bodyPr>
            <a:normAutofit/>
          </a:bodyPr>
          <a:lstStyle/>
          <a:p>
            <a:pPr marL="457200" indent="-457200">
              <a:buFont typeface="Arial" panose="020B0604020202020204" pitchFamily="34" charset="0"/>
              <a:buChar char="•"/>
            </a:pPr>
            <a:r>
              <a:rPr lang="en-US" dirty="0"/>
              <a:t>Manager Resiliency Rounding support for these areas</a:t>
            </a:r>
          </a:p>
          <a:p>
            <a:pPr marL="457200" indent="-457200">
              <a:buFont typeface="Arial" panose="020B0604020202020204" pitchFamily="34" charset="0"/>
              <a:buChar char="•"/>
            </a:pPr>
            <a:r>
              <a:rPr lang="en-US" dirty="0"/>
              <a:t>Surprise and delight moments</a:t>
            </a:r>
          </a:p>
          <a:p>
            <a:pPr marL="457200" indent="-457200">
              <a:buFont typeface="Arial" panose="020B0604020202020204" pitchFamily="34" charset="0"/>
              <a:buChar char="•"/>
            </a:pPr>
            <a:r>
              <a:rPr lang="en-US" dirty="0"/>
              <a:t>Continuing to build the team</a:t>
            </a:r>
          </a:p>
          <a:p>
            <a:pPr marL="457200" indent="-457200">
              <a:buFont typeface="Arial" panose="020B0604020202020204" pitchFamily="34" charset="0"/>
              <a:buChar char="•"/>
            </a:pPr>
            <a:r>
              <a:rPr lang="en-US" dirty="0"/>
              <a:t>New COVID Units</a:t>
            </a:r>
          </a:p>
          <a:p>
            <a:pPr marL="457200" indent="-457200">
              <a:buFont typeface="Arial" panose="020B0604020202020204" pitchFamily="34" charset="0"/>
              <a:buChar char="•"/>
            </a:pPr>
            <a:r>
              <a:rPr lang="en-US" dirty="0"/>
              <a:t>Support Groups</a:t>
            </a:r>
          </a:p>
          <a:p>
            <a:endParaRPr lang="en-US" dirty="0"/>
          </a:p>
          <a:p>
            <a:endParaRPr lang="en-US" dirty="0"/>
          </a:p>
        </p:txBody>
      </p:sp>
    </p:spTree>
    <p:extLst>
      <p:ext uri="{BB962C8B-B14F-4D97-AF65-F5344CB8AC3E}">
        <p14:creationId xmlns:p14="http://schemas.microsoft.com/office/powerpoint/2010/main" val="3514348646"/>
      </p:ext>
    </p:extLst>
  </p:cSld>
  <p:clrMapOvr>
    <a:masterClrMapping/>
  </p:clrMapOvr>
</p:sld>
</file>

<file path=ppt/theme/theme1.xml><?xml version="1.0" encoding="utf-8"?>
<a:theme xmlns:a="http://schemas.openxmlformats.org/drawingml/2006/main" name="2015 SJRMC_PPTtemplate 2_4_15">
  <a:themeElements>
    <a:clrScheme name="2015 SJRMC Corp">
      <a:dk1>
        <a:srgbClr val="003479"/>
      </a:dk1>
      <a:lt1>
        <a:sysClr val="window" lastClr="FFFFFF"/>
      </a:lt1>
      <a:dk2>
        <a:srgbClr val="00759B"/>
      </a:dk2>
      <a:lt2>
        <a:srgbClr val="F5CF47"/>
      </a:lt2>
      <a:accent1>
        <a:srgbClr val="003479"/>
      </a:accent1>
      <a:accent2>
        <a:srgbClr val="00759B"/>
      </a:accent2>
      <a:accent3>
        <a:srgbClr val="A2AD00"/>
      </a:accent3>
      <a:accent4>
        <a:srgbClr val="F5CF47"/>
      </a:accent4>
      <a:accent5>
        <a:srgbClr val="003050"/>
      </a:accent5>
      <a:accent6>
        <a:srgbClr val="D6492A"/>
      </a:accent6>
      <a:hlink>
        <a:srgbClr val="00759B"/>
      </a:hlink>
      <a:folHlink>
        <a:srgbClr val="D649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9" ma:contentTypeDescription="Create a new document." ma:contentTypeScope="" ma:versionID="a0bb82db7e6600b2c7f39b9cb9b37bdc">
  <xsd:schema xmlns:xsd="http://www.w3.org/2001/XMLSchema" xmlns:xs="http://www.w3.org/2001/XMLSchema" xmlns:p="http://schemas.microsoft.com/office/2006/metadata/properties" xmlns:ns2="f560143e-da0a-427f-855e-dadb269e570d" targetNamespace="http://schemas.microsoft.com/office/2006/metadata/properties" ma:root="true" ma:fieldsID="ff041a11b070fcef1d68eb34a8fadb66" ns2:_="">
    <xsd:import namespace="f560143e-da0a-427f-855e-dadb269e57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AF53AA-0622-4B53-B1E4-F8E59A08A8D0}">
  <ds:schemaRefs>
    <ds:schemaRef ds:uri="http://schemas.microsoft.com/sharepoint/events"/>
  </ds:schemaRefs>
</ds:datastoreItem>
</file>

<file path=customXml/itemProps2.xml><?xml version="1.0" encoding="utf-8"?>
<ds:datastoreItem xmlns:ds="http://schemas.openxmlformats.org/officeDocument/2006/customXml" ds:itemID="{A07C5D7B-6325-4075-9683-353D58B45AC8}"/>
</file>

<file path=customXml/itemProps3.xml><?xml version="1.0" encoding="utf-8"?>
<ds:datastoreItem xmlns:ds="http://schemas.openxmlformats.org/officeDocument/2006/customXml" ds:itemID="{AA61B366-D5A4-4890-84FB-4A9C204D8854}">
  <ds:schemaRefs>
    <ds:schemaRef ds:uri="http://schemas.openxmlformats.org/package/2006/metadata/core-properties"/>
    <ds:schemaRef ds:uri="http://purl.org/dc/elements/1.1/"/>
    <ds:schemaRef ds:uri="http://purl.org/dc/dcmitype/"/>
    <ds:schemaRef ds:uri="http://schemas.microsoft.com/office/2006/documentManagement/types"/>
    <ds:schemaRef ds:uri="http://schemas.microsoft.com/sharepoint/v3"/>
    <ds:schemaRef ds:uri="http://www.w3.org/XML/1998/namespace"/>
    <ds:schemaRef ds:uri="http://schemas.microsoft.com/office/infopath/2007/PartnerControls"/>
    <ds:schemaRef ds:uri="4b91531d-a4f7-47e3-8687-1e7e838a3343"/>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EB46FB27-A33E-48E8-8FE9-0C633C4EAF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2015 SJRMC_PPTtemplate 2_4_15.potx</Template>
  <TotalTime>3966</TotalTime>
  <Words>700</Words>
  <Application>Microsoft Office PowerPoint</Application>
  <PresentationFormat>On-screen Show (4:3)</PresentationFormat>
  <Paragraphs>62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2015 SJRMC_PPTtemplate 2_4_15</vt:lpstr>
      <vt:lpstr>PowerPoint Presentation</vt:lpstr>
      <vt:lpstr>Resilience </vt:lpstr>
      <vt:lpstr>Colleague Care Team Goals </vt:lpstr>
      <vt:lpstr>Our Why</vt:lpstr>
      <vt:lpstr>How to make rounding work in COVID areas </vt:lpstr>
      <vt:lpstr>Keys to success</vt:lpstr>
      <vt:lpstr>What we’ve found</vt:lpstr>
      <vt:lpstr>Feedback </vt:lpstr>
      <vt:lpstr>Things to continue working on</vt:lpstr>
      <vt:lpstr>Rounder personal experience</vt:lpstr>
      <vt:lpstr>Discussion and Q&amp;A</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Document Title</dc:title>
  <dc:creator>Michael Cottone</dc:creator>
  <cp:lastModifiedBy>Kelly Putnam</cp:lastModifiedBy>
  <cp:revision>137</cp:revision>
  <dcterms:created xsi:type="dcterms:W3CDTF">2015-01-16T20:21:04Z</dcterms:created>
  <dcterms:modified xsi:type="dcterms:W3CDTF">2020-12-15T17:28:20Z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y fmtid="{D5CDD505-2E9C-101B-9397-08002B2CF9AE}" pid="3" name="_dlc_DocIdItemGuid">
    <vt:lpwstr>8d1a968b-007a-49a4-9a43-4041dd423268</vt:lpwstr>
  </property>
</Properties>
</file>