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19"/>
  </p:notesMasterIdLst>
  <p:handoutMasterIdLst>
    <p:handoutMasterId r:id="rId20"/>
  </p:handoutMasterIdLst>
  <p:sldIdLst>
    <p:sldId id="306" r:id="rId6"/>
    <p:sldId id="320" r:id="rId7"/>
    <p:sldId id="290" r:id="rId8"/>
    <p:sldId id="321" r:id="rId9"/>
    <p:sldId id="328" r:id="rId10"/>
    <p:sldId id="323" r:id="rId11"/>
    <p:sldId id="332" r:id="rId12"/>
    <p:sldId id="330" r:id="rId13"/>
    <p:sldId id="324" r:id="rId14"/>
    <p:sldId id="326" r:id="rId15"/>
    <p:sldId id="423" r:id="rId16"/>
    <p:sldId id="424" r:id="rId17"/>
    <p:sldId id="422" r:id="rId18"/>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zanne Tola" initials="ST" lastIdx="3" clrIdx="0">
    <p:extLst>
      <p:ext uri="{19B8F6BF-5375-455C-9EA6-DF929625EA0E}">
        <p15:presenceInfo xmlns:p15="http://schemas.microsoft.com/office/powerpoint/2012/main" userId="S::tolasuz@trinity-health.org::13a69b62-492e-47ac-bdfa-d669fbf05bf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04" autoAdjust="0"/>
    <p:restoredTop sz="89189" autoAdjust="0"/>
  </p:normalViewPr>
  <p:slideViewPr>
    <p:cSldViewPr snapToGrid="0" snapToObjects="1" showGuides="1">
      <p:cViewPr>
        <p:scale>
          <a:sx n="110" d="100"/>
          <a:sy n="110" d="100"/>
        </p:scale>
        <p:origin x="1758" y="426"/>
      </p:cViewPr>
      <p:guideLst>
        <p:guide orient="horz" pos="3005"/>
        <p:guide pos="62"/>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snapToGrid="0" snapToObjects="1">
      <p:cViewPr varScale="1">
        <p:scale>
          <a:sx n="84" d="100"/>
          <a:sy n="84"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8/10/2021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8/10/2021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Approximate run time = </a:t>
            </a:r>
            <a:r>
              <a:rPr lang="en-US"/>
              <a:t>6 minutes</a:t>
            </a:r>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1</a:t>
            </a:fld>
            <a:endParaRPr lang="en-US"/>
          </a:p>
        </p:txBody>
      </p:sp>
    </p:spTree>
    <p:extLst>
      <p:ext uri="{BB962C8B-B14F-4D97-AF65-F5344CB8AC3E}">
        <p14:creationId xmlns:p14="http://schemas.microsoft.com/office/powerpoint/2010/main" val="21894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other important things you need to know about the Dependent Care F-S-A.</a:t>
            </a:r>
          </a:p>
          <a:p>
            <a:endParaRPr lang="en-US" dirty="0"/>
          </a:p>
          <a:p>
            <a:r>
              <a:rPr lang="en-US" dirty="0"/>
              <a:t>Contributions made to the Dependent Care F-S-A can be used for claims with dates of service between January 1st and December 31st of the plan year for which you elected the benefit. </a:t>
            </a:r>
          </a:p>
          <a:p>
            <a:endParaRPr lang="en-US" dirty="0"/>
          </a:p>
          <a:p>
            <a:r>
              <a:rPr lang="en-US" dirty="0"/>
              <a:t>New hires can submit claims for service dates as of their benefit effective date. For example, if your benefits are effective June 1st, you would be able to submit claims for dates of service June 1st or later. </a:t>
            </a:r>
          </a:p>
          <a:p>
            <a:endParaRPr lang="en-US" dirty="0"/>
          </a:p>
          <a:p>
            <a:r>
              <a:rPr lang="en-US" dirty="0"/>
              <a:t>All claims must be submitted by March 31st of the year following the year in which the claim was incurred.</a:t>
            </a:r>
          </a:p>
          <a:p>
            <a:endParaRPr lang="en-US" dirty="0"/>
          </a:p>
          <a:p>
            <a:r>
              <a:rPr lang="en-US" dirty="0"/>
              <a:t>It’s important to know that the amount you can use is limited to the balance in your account. You </a:t>
            </a:r>
            <a:r>
              <a:rPr lang="en-US" i="1" u="sng" dirty="0"/>
              <a:t>cannot</a:t>
            </a:r>
            <a:r>
              <a:rPr lang="en-US" dirty="0"/>
              <a:t> be reimbursed before your contribution has been deposited into your account.</a:t>
            </a:r>
          </a:p>
          <a:p>
            <a:endParaRPr lang="en-US" dirty="0"/>
          </a:p>
          <a:p>
            <a:r>
              <a:rPr lang="en-US" dirty="0"/>
              <a:t>You can use a variety of payment options to access your Dependent Care F-S-A savings. These include Pay My Provider, Pay Me Back, and the convenient mobile app.</a:t>
            </a:r>
          </a:p>
          <a:p>
            <a:endParaRPr lang="en-US" dirty="0"/>
          </a:p>
          <a:p>
            <a:endParaRPr lang="en-US" dirty="0"/>
          </a:p>
          <a:p>
            <a:r>
              <a:rPr lang="en-US" dirty="0"/>
              <a:t>40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10</a:t>
            </a:fld>
            <a:endParaRPr lang="en-US"/>
          </a:p>
        </p:txBody>
      </p:sp>
    </p:spTree>
    <p:extLst>
      <p:ext uri="{BB962C8B-B14F-4D97-AF65-F5344CB8AC3E}">
        <p14:creationId xmlns:p14="http://schemas.microsoft.com/office/powerpoint/2010/main" val="3908723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Now that you’ve reviewed the details about Flexible Spending Accounts, we encourage you to take the time to watch the other episodes of the video series, if you haven’t already done so. </a:t>
            </a:r>
          </a:p>
          <a:p>
            <a:endParaRPr lang="en-US" dirty="0"/>
          </a:p>
          <a:p>
            <a:r>
              <a:rPr lang="en-US" dirty="0"/>
              <a:t>They provide important information about your options so that you can make an informed decision as you select the benefits that are right for you and your family. </a:t>
            </a:r>
          </a:p>
          <a:p>
            <a:endParaRPr lang="en-US" dirty="0"/>
          </a:p>
          <a:p>
            <a:endParaRPr lang="en-US" dirty="0"/>
          </a:p>
          <a:p>
            <a:endParaRPr lang="en-US" dirty="0"/>
          </a:p>
          <a:p>
            <a:endParaRPr lang="en-US" dirty="0"/>
          </a:p>
          <a:p>
            <a:r>
              <a:rPr lang="en-US" dirty="0"/>
              <a:t>10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11</a:t>
            </a:fld>
            <a:endParaRPr lang="en-US"/>
          </a:p>
        </p:txBody>
      </p:sp>
    </p:spTree>
    <p:extLst>
      <p:ext uri="{BB962C8B-B14F-4D97-AF65-F5344CB8AC3E}">
        <p14:creationId xmlns:p14="http://schemas.microsoft.com/office/powerpoint/2010/main" val="936585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12</a:t>
            </a:fld>
            <a:endParaRPr lang="en-US"/>
          </a:p>
        </p:txBody>
      </p:sp>
    </p:spTree>
    <p:extLst>
      <p:ext uri="{BB962C8B-B14F-4D97-AF65-F5344CB8AC3E}">
        <p14:creationId xmlns:p14="http://schemas.microsoft.com/office/powerpoint/2010/main" val="27357582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A819FC-C5F2-4E7D-B2F5-C0E9F9627BA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157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episode we’ll explore Flexible Spending Accounts, commonly known as F-S-A’s.  These accounts allow you to set aside before-tax money to pay eligible expenses for yourself and your qualified dependents. </a:t>
            </a:r>
          </a:p>
          <a:p>
            <a:endParaRPr lang="en-US" dirty="0"/>
          </a:p>
          <a:p>
            <a:r>
              <a:rPr lang="en-US" dirty="0"/>
              <a:t>4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2</a:t>
            </a:fld>
            <a:endParaRPr lang="en-US"/>
          </a:p>
        </p:txBody>
      </p:sp>
    </p:spTree>
    <p:extLst>
      <p:ext uri="{BB962C8B-B14F-4D97-AF65-F5344CB8AC3E}">
        <p14:creationId xmlns:p14="http://schemas.microsoft.com/office/powerpoint/2010/main" val="232826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Flexible spending accounts can be used to pay for qualified health care or dependent care and elder care expenses.  </a:t>
            </a:r>
          </a:p>
          <a:p>
            <a:endParaRPr lang="en-US" dirty="0"/>
          </a:p>
          <a:p>
            <a:r>
              <a:rPr lang="en-US" dirty="0"/>
              <a:t>It’s important to know that both types of flexible spending accounts are regulated by I-R-S section 125 and subject to Use-It-Or-Lose-It rules. </a:t>
            </a:r>
          </a:p>
          <a:p>
            <a:endParaRPr lang="en-US" dirty="0"/>
          </a:p>
          <a:p>
            <a:r>
              <a:rPr lang="en-US" dirty="0"/>
              <a:t>This means you must spend the money you put aside in your account in the prescribed time period, or you lose it. We’ll talk more about these time periods later in this episode.</a:t>
            </a:r>
          </a:p>
          <a:p>
            <a:endParaRPr lang="en-US" dirty="0"/>
          </a:p>
          <a:p>
            <a:endParaRPr lang="en-US" dirty="0"/>
          </a:p>
          <a:p>
            <a:r>
              <a:rPr lang="en-US" dirty="0"/>
              <a:t>37 seconds</a:t>
            </a:r>
          </a:p>
          <a:p>
            <a:endParaRPr lang="en-US" dirty="0"/>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3</a:t>
            </a:fld>
            <a:endParaRPr lang="en-US"/>
          </a:p>
        </p:txBody>
      </p:sp>
    </p:spTree>
    <p:extLst>
      <p:ext uri="{BB962C8B-B14F-4D97-AF65-F5344CB8AC3E}">
        <p14:creationId xmlns:p14="http://schemas.microsoft.com/office/powerpoint/2010/main" val="3559049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may elect to contribute to an F-S-A when you enroll in benefits as a newly benefits-eligible colleague or during annual open enrollment. </a:t>
            </a:r>
          </a:p>
          <a:p>
            <a:endParaRPr lang="en-US" dirty="0"/>
          </a:p>
          <a:p>
            <a:r>
              <a:rPr lang="en-US" dirty="0"/>
              <a:t>If you experience certain qualifying events, you may be able to elect to contribute to an F-S-A, decrease or increase your contribution amount, or drop coverage at other times of the year.</a:t>
            </a:r>
          </a:p>
          <a:p>
            <a:endParaRPr lang="en-US" dirty="0"/>
          </a:p>
          <a:p>
            <a:r>
              <a:rPr lang="en-US" dirty="0"/>
              <a:t>If you enroll in an F-S-A your contributions are made with before-tax dollars, and deducted from each of your paychecks. </a:t>
            </a:r>
          </a:p>
          <a:p>
            <a:endParaRPr lang="en-US" dirty="0"/>
          </a:p>
          <a:p>
            <a:r>
              <a:rPr lang="en-US" dirty="0"/>
              <a:t>There are annual minimum and maximum contributions. These amounts may change from year to year, based on I-R-S rules. </a:t>
            </a:r>
          </a:p>
          <a:p>
            <a:endParaRPr lang="en-US" dirty="0"/>
          </a:p>
          <a:p>
            <a:r>
              <a:rPr lang="en-US" dirty="0"/>
              <a:t>You can view information about current year minimum and maximum contributions in the plan documents available on the H-R-4-U colleague portal.</a:t>
            </a:r>
          </a:p>
          <a:p>
            <a:endParaRPr lang="en-US" dirty="0"/>
          </a:p>
          <a:p>
            <a:r>
              <a:rPr lang="en-US" dirty="0"/>
              <a:t>Please note that funds </a:t>
            </a:r>
            <a:r>
              <a:rPr lang="en-US" i="1" u="sng" dirty="0"/>
              <a:t>cannot</a:t>
            </a:r>
            <a:r>
              <a:rPr lang="en-US" dirty="0"/>
              <a:t> be transferred between the health care and dependent care flexible spending accounts. If you are </a:t>
            </a:r>
            <a:r>
              <a:rPr lang="en-US" i="1" u="sng" dirty="0"/>
              <a:t>not</a:t>
            </a:r>
            <a:r>
              <a:rPr lang="en-US" dirty="0"/>
              <a:t> enrolling in both F-S-A’s, be sure to select the account that works best for you and your family. </a:t>
            </a:r>
          </a:p>
          <a:p>
            <a:endParaRPr lang="en-US" dirty="0"/>
          </a:p>
          <a:p>
            <a:r>
              <a:rPr lang="en-US" dirty="0"/>
              <a:t>HealthEquity WageWorks is the third-party administrator of Trinity Health’s flexible spending accounts.</a:t>
            </a:r>
          </a:p>
          <a:p>
            <a:endParaRPr lang="en-US" dirty="0"/>
          </a:p>
          <a:p>
            <a:endParaRPr lang="en-US" dirty="0"/>
          </a:p>
          <a:p>
            <a:endParaRPr lang="en-US" dirty="0"/>
          </a:p>
          <a:p>
            <a:r>
              <a:rPr lang="en-US" dirty="0"/>
              <a:t>65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4</a:t>
            </a:fld>
            <a:endParaRPr lang="en-US"/>
          </a:p>
        </p:txBody>
      </p:sp>
    </p:spTree>
    <p:extLst>
      <p:ext uri="{BB962C8B-B14F-4D97-AF65-F5344CB8AC3E}">
        <p14:creationId xmlns:p14="http://schemas.microsoft.com/office/powerpoint/2010/main" val="385485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we’ve reviewed the basics, let’s take a closer look at each of the F-S-A’s. </a:t>
            </a:r>
          </a:p>
          <a:p>
            <a:endParaRPr lang="en-US" dirty="0"/>
          </a:p>
          <a:p>
            <a:r>
              <a:rPr lang="en-US" dirty="0"/>
              <a:t>First, we’ll review the Health Care Flexible Spending Account.</a:t>
            </a:r>
          </a:p>
          <a:p>
            <a:endParaRPr lang="en-US" dirty="0"/>
          </a:p>
          <a:p>
            <a:endParaRPr lang="en-US" dirty="0"/>
          </a:p>
          <a:p>
            <a:r>
              <a:rPr lang="en-US" dirty="0"/>
              <a:t>8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5</a:t>
            </a:fld>
            <a:endParaRPr lang="en-US"/>
          </a:p>
        </p:txBody>
      </p:sp>
    </p:spTree>
    <p:extLst>
      <p:ext uri="{BB962C8B-B14F-4D97-AF65-F5344CB8AC3E}">
        <p14:creationId xmlns:p14="http://schemas.microsoft.com/office/powerpoint/2010/main" val="1328532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Health Care F-S-A can be used to cover the costs of eligible medical expenses incurred by you and or your eligible dependents.</a:t>
            </a:r>
          </a:p>
          <a:p>
            <a:endParaRPr lang="en-US" dirty="0"/>
          </a:p>
          <a:p>
            <a:r>
              <a:rPr lang="en-US" dirty="0"/>
              <a:t>Examples of eligible medical expenses include:</a:t>
            </a:r>
          </a:p>
          <a:p>
            <a:endParaRPr lang="en-US" dirty="0"/>
          </a:p>
          <a:p>
            <a:r>
              <a:rPr lang="en-US" dirty="0"/>
              <a:t>	Vision care, including eyeglasses, contact lenses and saline solution</a:t>
            </a:r>
          </a:p>
          <a:p>
            <a:pPr lvl="1"/>
            <a:endParaRPr lang="en-US" dirty="0"/>
          </a:p>
          <a:p>
            <a:pPr lvl="1"/>
            <a:r>
              <a:rPr lang="en-US" dirty="0"/>
              <a:t>Dental care, both preventive and restorative</a:t>
            </a:r>
          </a:p>
          <a:p>
            <a:pPr lvl="1"/>
            <a:endParaRPr lang="en-US" dirty="0"/>
          </a:p>
          <a:p>
            <a:pPr lvl="1"/>
            <a:r>
              <a:rPr lang="en-US" dirty="0"/>
              <a:t>Orthodontia</a:t>
            </a:r>
          </a:p>
          <a:p>
            <a:pPr lvl="1"/>
            <a:endParaRPr lang="en-US" dirty="0"/>
          </a:p>
          <a:p>
            <a:pPr lvl="1"/>
            <a:r>
              <a:rPr lang="en-US" dirty="0"/>
              <a:t>Physical therapy, counseling or psychological services</a:t>
            </a:r>
          </a:p>
          <a:p>
            <a:pPr lvl="1"/>
            <a:endParaRPr lang="en-US" dirty="0"/>
          </a:p>
          <a:p>
            <a:pPr lvl="1"/>
            <a:r>
              <a:rPr lang="en-US" dirty="0"/>
              <a:t>Chiropractic care and acupuncture</a:t>
            </a:r>
          </a:p>
          <a:p>
            <a:pPr lvl="1"/>
            <a:endParaRPr lang="en-US" dirty="0"/>
          </a:p>
          <a:p>
            <a:pPr lvl="1"/>
            <a:r>
              <a:rPr lang="en-US" dirty="0"/>
              <a:t>Copayments, coinsurance and deductibles</a:t>
            </a:r>
          </a:p>
          <a:p>
            <a:pPr lvl="1"/>
            <a:endParaRPr lang="en-US" dirty="0"/>
          </a:p>
          <a:p>
            <a:pPr lvl="1"/>
            <a:r>
              <a:rPr lang="en-US" dirty="0"/>
              <a:t>And prescribed over-the-counter medications</a:t>
            </a:r>
          </a:p>
          <a:p>
            <a:endParaRPr lang="en-US" dirty="0"/>
          </a:p>
          <a:p>
            <a:r>
              <a:rPr lang="en-US" dirty="0"/>
              <a:t>For a comprehensive list of covered and non-covered items under the Health Care F-S-A  check out the Health Equity WageWorks website. </a:t>
            </a:r>
          </a:p>
          <a:p>
            <a:endParaRPr lang="en-US" dirty="0"/>
          </a:p>
          <a:p>
            <a:endParaRPr lang="en-US" dirty="0"/>
          </a:p>
          <a:p>
            <a:r>
              <a:rPr lang="en-US" dirty="0"/>
              <a:t>42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6</a:t>
            </a:fld>
            <a:endParaRPr lang="en-US"/>
          </a:p>
        </p:txBody>
      </p:sp>
    </p:spTree>
    <p:extLst>
      <p:ext uri="{BB962C8B-B14F-4D97-AF65-F5344CB8AC3E}">
        <p14:creationId xmlns:p14="http://schemas.microsoft.com/office/powerpoint/2010/main" val="3109566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Health care F-S-A funds must be used for services incurred between January 1st of the current year, through March 15th of the following year.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New hires can submit claims for service dates as of their benefit effective date. For example, if your benefits are effective June 1st, you would be able to submit claims for dates of service June 1st or later.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All claims must be submitted by March 31st of the year following the year in which the claim was incurred.</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If you choose to contribute to the Health Care F-S-A Program for the first time, a debit card will be mailed to you. It will front-loaded with your Health Care F-S-A election amount for the year.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You can use your Health Care F-S-A debit card at your doctor's office, pharmacy, dentist office and vision care provider’s office to pay for deductibles and co-pays. Be sure keep your receipts in the event you are asked to substantiate your debit.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In addition to the debit card, other payment options to access your Health Care F-S-A include Pay My Provider, Pay Me Back, and a convenient mobile app.</a:t>
            </a:r>
          </a:p>
          <a:p>
            <a:endParaRPr lang="en-US" dirty="0"/>
          </a:p>
          <a:p>
            <a:endParaRPr lang="en-US" dirty="0"/>
          </a:p>
          <a:p>
            <a:r>
              <a:rPr lang="en-US" dirty="0"/>
              <a:t>53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7</a:t>
            </a:fld>
            <a:endParaRPr lang="en-US"/>
          </a:p>
        </p:txBody>
      </p:sp>
    </p:spTree>
    <p:extLst>
      <p:ext uri="{BB962C8B-B14F-4D97-AF65-F5344CB8AC3E}">
        <p14:creationId xmlns:p14="http://schemas.microsoft.com/office/powerpoint/2010/main" val="1769693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let’s take a look at the Dependent Care Flexible Spending Account.</a:t>
            </a:r>
          </a:p>
          <a:p>
            <a:endParaRPr lang="en-US" dirty="0"/>
          </a:p>
          <a:p>
            <a:endParaRPr lang="en-US" dirty="0"/>
          </a:p>
          <a:p>
            <a:r>
              <a:rPr lang="en-US" dirty="0"/>
              <a:t>5 seconds</a:t>
            </a:r>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8</a:t>
            </a:fld>
            <a:endParaRPr lang="en-US"/>
          </a:p>
        </p:txBody>
      </p:sp>
    </p:spTree>
    <p:extLst>
      <p:ext uri="{BB962C8B-B14F-4D97-AF65-F5344CB8AC3E}">
        <p14:creationId xmlns:p14="http://schemas.microsoft.com/office/powerpoint/2010/main" val="361326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Dependent Care F-S-A covers expenses for the care of your eligible dependents while you work. Eligible dependents include children under age 13 and qualifying adults incapable of self-care.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Examples of eligible expenses include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Babysitting or au pair services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Before and after-school programs</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	Day care and nursery school</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	Pre-school programs</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	And elder care services</a:t>
            </a:r>
          </a:p>
          <a:p>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For a list of dependent care expenses that are eligible for reimbursement, check out the HealthEquity WageWorks website.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It’s important to note that the Dependent Care F-S-A is not for medical expenses for your dependents.  If you would like to set aside funds for medical expenses, you should enroll in the Healthcare F-S-A.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35 seconds</a:t>
            </a:r>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9</a:t>
            </a:fld>
            <a:endParaRPr lang="en-US"/>
          </a:p>
        </p:txBody>
      </p:sp>
    </p:spTree>
    <p:extLst>
      <p:ext uri="{BB962C8B-B14F-4D97-AF65-F5344CB8AC3E}">
        <p14:creationId xmlns:p14="http://schemas.microsoft.com/office/powerpoint/2010/main" val="13950186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CE77-87B4-4BF2-9FFB-8CD334FBE2B2}"/>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5A991BA-878D-4D7C-A27E-E35FC7694D3D}"/>
              </a:ext>
            </a:extLst>
          </p:cNvPr>
          <p:cNvSpPr>
            <a:spLocks noGrp="1"/>
          </p:cNvSpPr>
          <p:nvPr>
            <p:ph type="subTitle" idx="1"/>
          </p:nvPr>
        </p:nvSpPr>
        <p:spPr>
          <a:xfrm>
            <a:off x="1143000" y="2701528"/>
            <a:ext cx="68580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1527097-0ADF-4FA8-8764-0980FEDEAB41}"/>
              </a:ext>
            </a:extLst>
          </p:cNvPr>
          <p:cNvSpPr>
            <a:spLocks noGrp="1"/>
          </p:cNvSpPr>
          <p:nvPr>
            <p:ph type="dt" sz="half" idx="10"/>
          </p:nvPr>
        </p:nvSpPr>
        <p:spPr/>
        <p:txBody>
          <a:bodyPr/>
          <a:lstStyle/>
          <a:p>
            <a:pPr defTabSz="457189"/>
            <a:fld id="{B169AE39-EA9A-40C3-8A0D-6AFEC0E76F23}" type="datetimeFigureOut">
              <a:rPr lang="en-US" sz="1800" smtClean="0">
                <a:solidFill>
                  <a:srgbClr val="000000"/>
                </a:solidFill>
              </a:rPr>
              <a:pPr defTabSz="457189"/>
              <a:t>8/10/2021</a:t>
            </a:fld>
            <a:endParaRPr lang="en-US" sz="1800">
              <a:solidFill>
                <a:srgbClr val="000000"/>
              </a:solidFill>
            </a:endParaRPr>
          </a:p>
        </p:txBody>
      </p:sp>
      <p:sp>
        <p:nvSpPr>
          <p:cNvPr id="5" name="Footer Placeholder 4">
            <a:extLst>
              <a:ext uri="{FF2B5EF4-FFF2-40B4-BE49-F238E27FC236}">
                <a16:creationId xmlns:a16="http://schemas.microsoft.com/office/drawing/2014/main" id="{11CDCEA4-4836-4B08-B6E3-EC4676672ED0}"/>
              </a:ext>
            </a:extLst>
          </p:cNvPr>
          <p:cNvSpPr>
            <a:spLocks noGrp="1"/>
          </p:cNvSpPr>
          <p:nvPr>
            <p:ph type="ftr" sz="quarter" idx="11"/>
          </p:nvPr>
        </p:nvSpPr>
        <p:spPr/>
        <p:txBody>
          <a:bodyPr/>
          <a:lstStyle/>
          <a:p>
            <a:pPr defTabSz="457189"/>
            <a:endParaRPr lang="en-US">
              <a:solidFill>
                <a:srgbClr val="000000">
                  <a:lumMod val="75000"/>
                  <a:lumOff val="25000"/>
                </a:srgbClr>
              </a:solidFill>
            </a:endParaRPr>
          </a:p>
        </p:txBody>
      </p:sp>
      <p:sp>
        <p:nvSpPr>
          <p:cNvPr id="6" name="Slide Number Placeholder 5">
            <a:extLst>
              <a:ext uri="{FF2B5EF4-FFF2-40B4-BE49-F238E27FC236}">
                <a16:creationId xmlns:a16="http://schemas.microsoft.com/office/drawing/2014/main" id="{E3F5D284-21BF-43DA-9E92-43C745042B74}"/>
              </a:ext>
            </a:extLst>
          </p:cNvPr>
          <p:cNvSpPr>
            <a:spLocks noGrp="1"/>
          </p:cNvSpPr>
          <p:nvPr>
            <p:ph type="sldNum" sz="quarter" idx="12"/>
          </p:nvPr>
        </p:nvSpPr>
        <p:spPr/>
        <p:txBody>
          <a:bodyPr/>
          <a:lstStyle/>
          <a:p>
            <a:pPr defTabSz="457189"/>
            <a:fld id="{4F94D90D-592A-4925-8000-648071555B6D}" type="slidenum">
              <a:rPr lang="en-US" smtClean="0"/>
              <a:pPr defTabSz="457189"/>
              <a:t>‹#›</a:t>
            </a:fld>
            <a:endParaRPr lang="en-US"/>
          </a:p>
        </p:txBody>
      </p:sp>
    </p:spTree>
    <p:extLst>
      <p:ext uri="{BB962C8B-B14F-4D97-AF65-F5344CB8AC3E}">
        <p14:creationId xmlns:p14="http://schemas.microsoft.com/office/powerpoint/2010/main" val="318915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wageworks.com/"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wageworks.com/"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healthequitywageworks.com/"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p:txBody>
          <a:bodyPr/>
          <a:lstStyle/>
          <a:p>
            <a:pPr lvl="0"/>
            <a:endParaRPr lang="en-US" dirty="0"/>
          </a:p>
        </p:txBody>
      </p:sp>
      <p:sp>
        <p:nvSpPr>
          <p:cNvPr id="13" name="Title 12"/>
          <p:cNvSpPr>
            <a:spLocks noGrp="1"/>
          </p:cNvSpPr>
          <p:nvPr>
            <p:ph type="ctrTitle"/>
          </p:nvPr>
        </p:nvSpPr>
        <p:spPr/>
        <p:txBody>
          <a:bodyPr/>
          <a:lstStyle/>
          <a:p>
            <a:r>
              <a:rPr lang="en-US" dirty="0"/>
              <a:t>Benefits Orientation</a:t>
            </a:r>
          </a:p>
        </p:txBody>
      </p:sp>
      <p:sp>
        <p:nvSpPr>
          <p:cNvPr id="24" name="Subtitle 23"/>
          <p:cNvSpPr>
            <a:spLocks noGrp="1"/>
          </p:cNvSpPr>
          <p:nvPr>
            <p:ph type="subTitle" idx="1"/>
          </p:nvPr>
        </p:nvSpPr>
        <p:spPr/>
        <p:txBody>
          <a:bodyPr>
            <a:noAutofit/>
          </a:bodyPr>
          <a:lstStyle/>
          <a:p>
            <a:r>
              <a:rPr lang="en-US" sz="2000" dirty="0"/>
              <a:t>Flexible Spending Accounts</a:t>
            </a:r>
          </a:p>
        </p:txBody>
      </p:sp>
    </p:spTree>
    <p:extLst>
      <p:ext uri="{BB962C8B-B14F-4D97-AF65-F5344CB8AC3E}">
        <p14:creationId xmlns:p14="http://schemas.microsoft.com/office/powerpoint/2010/main" val="3115774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B82F3B-2CFA-4B54-AA1E-F8ABF9F5CB5F}"/>
              </a:ext>
            </a:extLst>
          </p:cNvPr>
          <p:cNvSpPr>
            <a:spLocks noGrp="1"/>
          </p:cNvSpPr>
          <p:nvPr>
            <p:ph sz="quarter" idx="12"/>
          </p:nvPr>
        </p:nvSpPr>
        <p:spPr/>
        <p:txBody>
          <a:bodyPr>
            <a:normAutofit fontScale="55000" lnSpcReduction="20000"/>
          </a:bodyPr>
          <a:lstStyle/>
          <a:p>
            <a:r>
              <a:rPr lang="en-US" sz="3500" dirty="0"/>
              <a:t>Contributions made to DCFSA can be used for claims with dates of service between Jan. 1 and Dec. 31 </a:t>
            </a:r>
          </a:p>
          <a:p>
            <a:pPr lvl="1"/>
            <a:r>
              <a:rPr lang="en-US" sz="2900" dirty="0"/>
              <a:t>New hires can submit claims for service dates as of their benefit effective date</a:t>
            </a:r>
          </a:p>
          <a:p>
            <a:pPr lvl="1"/>
            <a:r>
              <a:rPr lang="en-US" sz="2900" dirty="0"/>
              <a:t>All claims must be submitted by March 31 of the year following the year in which the claim was incurred</a:t>
            </a:r>
          </a:p>
          <a:p>
            <a:r>
              <a:rPr lang="en-US" sz="3500" dirty="0"/>
              <a:t>Amount you can use is limited to balance in your account</a:t>
            </a:r>
          </a:p>
          <a:p>
            <a:pPr lvl="1"/>
            <a:r>
              <a:rPr lang="en-US" sz="2900" dirty="0"/>
              <a:t>Cannot be reimbursed before your contribution has been deposited into your account</a:t>
            </a:r>
          </a:p>
          <a:p>
            <a:r>
              <a:rPr lang="en-US" sz="3400" dirty="0"/>
              <a:t>Payment options include:</a:t>
            </a:r>
            <a:endParaRPr lang="en-US" dirty="0"/>
          </a:p>
          <a:p>
            <a:pPr lvl="1"/>
            <a:r>
              <a:rPr lang="en-US" sz="2900" dirty="0"/>
              <a:t>Pay My Provider</a:t>
            </a:r>
          </a:p>
          <a:p>
            <a:pPr lvl="1"/>
            <a:r>
              <a:rPr lang="en-US" sz="2900" dirty="0"/>
              <a:t>Pay Me Back</a:t>
            </a:r>
          </a:p>
          <a:p>
            <a:pPr lvl="1"/>
            <a:r>
              <a:rPr lang="en-US" sz="2900" dirty="0"/>
              <a:t>Mobile app</a:t>
            </a:r>
          </a:p>
        </p:txBody>
      </p:sp>
      <p:sp>
        <p:nvSpPr>
          <p:cNvPr id="3" name="Title 2">
            <a:extLst>
              <a:ext uri="{FF2B5EF4-FFF2-40B4-BE49-F238E27FC236}">
                <a16:creationId xmlns:a16="http://schemas.microsoft.com/office/drawing/2014/main" id="{9ACB8D34-1D5B-45BC-991D-079BB7433F49}"/>
              </a:ext>
            </a:extLst>
          </p:cNvPr>
          <p:cNvSpPr>
            <a:spLocks noGrp="1"/>
          </p:cNvSpPr>
          <p:nvPr>
            <p:ph type="title"/>
          </p:nvPr>
        </p:nvSpPr>
        <p:spPr/>
        <p:txBody>
          <a:bodyPr/>
          <a:lstStyle/>
          <a:p>
            <a:r>
              <a:rPr lang="en-US" dirty="0"/>
              <a:t>Accessing Dependent Care FSA and submitting claims </a:t>
            </a:r>
          </a:p>
        </p:txBody>
      </p:sp>
      <p:sp>
        <p:nvSpPr>
          <p:cNvPr id="4" name="Footer Placeholder 3">
            <a:extLst>
              <a:ext uri="{FF2B5EF4-FFF2-40B4-BE49-F238E27FC236}">
                <a16:creationId xmlns:a16="http://schemas.microsoft.com/office/drawing/2014/main" id="{DADA2A25-CF83-4D74-936D-66BBF0836B66}"/>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C88227E8-CB37-41F4-94DB-0EBF6E5980C1}"/>
              </a:ext>
            </a:extLst>
          </p:cNvPr>
          <p:cNvSpPr>
            <a:spLocks noGrp="1"/>
          </p:cNvSpPr>
          <p:nvPr>
            <p:ph type="sldNum" sz="quarter" idx="4"/>
          </p:nvPr>
        </p:nvSpPr>
        <p:spPr/>
        <p:txBody>
          <a:bodyPr/>
          <a:lstStyle/>
          <a:p>
            <a:fld id="{489F9553-C816-6842-8939-EE75ECF7EB2B}" type="slidenum">
              <a:rPr lang="en-US" smtClean="0"/>
              <a:pPr/>
              <a:t>10</a:t>
            </a:fld>
            <a:endParaRPr lang="en-US" dirty="0"/>
          </a:p>
        </p:txBody>
      </p:sp>
    </p:spTree>
    <p:extLst>
      <p:ext uri="{BB962C8B-B14F-4D97-AF65-F5344CB8AC3E}">
        <p14:creationId xmlns:p14="http://schemas.microsoft.com/office/powerpoint/2010/main" val="623149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698D42-A962-45FD-B78D-79A135E8CAE0}"/>
              </a:ext>
            </a:extLst>
          </p:cNvPr>
          <p:cNvSpPr>
            <a:spLocks noGrp="1"/>
          </p:cNvSpPr>
          <p:nvPr>
            <p:ph sz="quarter" idx="12"/>
          </p:nvPr>
        </p:nvSpPr>
        <p:spPr/>
        <p:txBody>
          <a:bodyPr>
            <a:normAutofit fontScale="62500" lnSpcReduction="20000"/>
          </a:bodyPr>
          <a:lstStyle/>
          <a:p>
            <a:pPr marL="0" indent="0">
              <a:buNone/>
            </a:pPr>
            <a:r>
              <a:rPr lang="en-US" dirty="0">
                <a:solidFill>
                  <a:schemeClr val="tx2"/>
                </a:solidFill>
              </a:rPr>
              <a:t>Live Your Whole Life</a:t>
            </a:r>
          </a:p>
          <a:p>
            <a:r>
              <a:rPr lang="en-US" dirty="0"/>
              <a:t>Medical and pharmacy</a:t>
            </a:r>
          </a:p>
          <a:p>
            <a:r>
              <a:rPr lang="en-US" dirty="0"/>
              <a:t>Health Savings Account</a:t>
            </a:r>
          </a:p>
          <a:p>
            <a:r>
              <a:rPr lang="en-US" dirty="0"/>
              <a:t>Essential Assist with Health Reimbursement Account</a:t>
            </a:r>
          </a:p>
          <a:p>
            <a:r>
              <a:rPr lang="en-US" dirty="0"/>
              <a:t>Flexible spending accounts</a:t>
            </a:r>
          </a:p>
          <a:p>
            <a:r>
              <a:rPr lang="en-US" dirty="0"/>
              <a:t>Dental and vision</a:t>
            </a:r>
          </a:p>
          <a:p>
            <a:r>
              <a:rPr lang="en-US" dirty="0"/>
              <a:t>Life Insurance/AD&amp;D</a:t>
            </a:r>
          </a:p>
          <a:p>
            <a:r>
              <a:rPr lang="en-US" dirty="0"/>
              <a:t>Time Away from Work</a:t>
            </a:r>
          </a:p>
          <a:p>
            <a:r>
              <a:rPr lang="en-US" dirty="0"/>
              <a:t>Voluntary benefits</a:t>
            </a:r>
          </a:p>
          <a:p>
            <a:r>
              <a:rPr lang="en-US" dirty="0"/>
              <a:t>Retirement program</a:t>
            </a:r>
          </a:p>
          <a:p>
            <a:r>
              <a:rPr lang="en-US" dirty="0"/>
              <a:t>Well-being / Employee assistance program</a:t>
            </a:r>
          </a:p>
          <a:p>
            <a:r>
              <a:rPr lang="en-US" dirty="0"/>
              <a:t>Other benefits</a:t>
            </a:r>
          </a:p>
          <a:p>
            <a:r>
              <a:rPr lang="en-US" dirty="0"/>
              <a:t>Eligibility and enrollment</a:t>
            </a:r>
          </a:p>
          <a:p>
            <a:pPr marL="0" indent="0">
              <a:buNone/>
            </a:pPr>
            <a:endParaRPr lang="en-US" dirty="0"/>
          </a:p>
        </p:txBody>
      </p:sp>
      <p:sp>
        <p:nvSpPr>
          <p:cNvPr id="3" name="Title 2">
            <a:extLst>
              <a:ext uri="{FF2B5EF4-FFF2-40B4-BE49-F238E27FC236}">
                <a16:creationId xmlns:a16="http://schemas.microsoft.com/office/drawing/2014/main" id="{D1F96758-ABD1-493F-A18C-9B621E2DB869}"/>
              </a:ext>
            </a:extLst>
          </p:cNvPr>
          <p:cNvSpPr>
            <a:spLocks noGrp="1"/>
          </p:cNvSpPr>
          <p:nvPr>
            <p:ph type="title"/>
          </p:nvPr>
        </p:nvSpPr>
        <p:spPr/>
        <p:txBody>
          <a:bodyPr/>
          <a:lstStyle/>
          <a:p>
            <a:r>
              <a:rPr lang="en-US" dirty="0"/>
              <a:t>Check out all the episodes in the video series</a:t>
            </a:r>
          </a:p>
        </p:txBody>
      </p:sp>
      <p:sp>
        <p:nvSpPr>
          <p:cNvPr id="4" name="Footer Placeholder 3">
            <a:extLst>
              <a:ext uri="{FF2B5EF4-FFF2-40B4-BE49-F238E27FC236}">
                <a16:creationId xmlns:a16="http://schemas.microsoft.com/office/drawing/2014/main" id="{618B1BB4-6E38-48C1-BD04-0D59CAE9D2DF}"/>
              </a:ext>
            </a:extLst>
          </p:cNvPr>
          <p:cNvSpPr>
            <a:spLocks noGrp="1"/>
          </p:cNvSpPr>
          <p:nvPr>
            <p:ph type="ftr" sz="quarter" idx="3"/>
          </p:nvPr>
        </p:nvSpPr>
        <p:spPr/>
        <p:txBody>
          <a:bodyPr/>
          <a:lstStyle/>
          <a:p>
            <a:r>
              <a:rPr lang="en-US" dirty="0"/>
              <a:t>©2020 Trinity Health</a:t>
            </a:r>
          </a:p>
        </p:txBody>
      </p:sp>
      <p:sp>
        <p:nvSpPr>
          <p:cNvPr id="5" name="Slide Number Placeholder 4">
            <a:extLst>
              <a:ext uri="{FF2B5EF4-FFF2-40B4-BE49-F238E27FC236}">
                <a16:creationId xmlns:a16="http://schemas.microsoft.com/office/drawing/2014/main" id="{1173773D-56C5-4316-A00D-71E3084D6239}"/>
              </a:ext>
            </a:extLst>
          </p:cNvPr>
          <p:cNvSpPr>
            <a:spLocks noGrp="1"/>
          </p:cNvSpPr>
          <p:nvPr>
            <p:ph type="sldNum" sz="quarter" idx="4"/>
          </p:nvPr>
        </p:nvSpPr>
        <p:spPr/>
        <p:txBody>
          <a:bodyPr/>
          <a:lstStyle/>
          <a:p>
            <a:fld id="{489F9553-C816-6842-8939-EE75ECF7EB2B}" type="slidenum">
              <a:rPr lang="en-US" smtClean="0"/>
              <a:pPr/>
              <a:t>11</a:t>
            </a:fld>
            <a:endParaRPr lang="en-US" dirty="0"/>
          </a:p>
        </p:txBody>
      </p:sp>
      <p:pic>
        <p:nvPicPr>
          <p:cNvPr id="8" name="Picture 7">
            <a:extLst>
              <a:ext uri="{FF2B5EF4-FFF2-40B4-BE49-F238E27FC236}">
                <a16:creationId xmlns:a16="http://schemas.microsoft.com/office/drawing/2014/main" id="{04F8FAD5-E4EF-4176-80BB-122F7E844BFD}"/>
              </a:ext>
            </a:extLst>
          </p:cNvPr>
          <p:cNvPicPr>
            <a:picLocks noChangeAspect="1"/>
          </p:cNvPicPr>
          <p:nvPr/>
        </p:nvPicPr>
        <p:blipFill>
          <a:blip r:embed="rId3"/>
          <a:stretch>
            <a:fillRect/>
          </a:stretch>
        </p:blipFill>
        <p:spPr>
          <a:xfrm>
            <a:off x="6301320" y="1076049"/>
            <a:ext cx="2321688" cy="3482532"/>
          </a:xfrm>
          <a:prstGeom prst="rect">
            <a:avLst/>
          </a:prstGeom>
        </p:spPr>
      </p:pic>
    </p:spTree>
    <p:extLst>
      <p:ext uri="{BB962C8B-B14F-4D97-AF65-F5344CB8AC3E}">
        <p14:creationId xmlns:p14="http://schemas.microsoft.com/office/powerpoint/2010/main" val="3504346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D82A9B-8623-42F4-83DE-374EE91F1482}"/>
              </a:ext>
            </a:extLst>
          </p:cNvPr>
          <p:cNvSpPr>
            <a:spLocks noGrp="1"/>
          </p:cNvSpPr>
          <p:nvPr>
            <p:ph sz="quarter" idx="12"/>
          </p:nvPr>
        </p:nvSpPr>
        <p:spPr/>
        <p:txBody>
          <a:bodyPr>
            <a:normAutofit fontScale="40000" lnSpcReduction="20000"/>
          </a:bodyPr>
          <a:lstStyle/>
          <a:p>
            <a:pPr marL="0" indent="0">
              <a:buNone/>
            </a:pPr>
            <a:r>
              <a:rPr lang="en-US" dirty="0"/>
              <a:t>The information provided in this summary is designed to assist you with understanding your options under Trinity Health’s welfare benefit plans and programs. It is only an overview and is not intended to be a comprehensive description of the benefit plans and programs available to you. It does not constitute a contract and is not meant to interpret, extend or change any plan or program provisions in any way. The summary plan descriptions and official plan and program documents describe the plans and programs in more detail and you should refer to these documents for answers to your specific questions regarding the plans and programs, including what services are covered by a plan. If there is a discrepancy between printed materials, the official plan and program documents will prevail. Trinity Health retains the right to make changes to or terminate its benefit plans and programs at any time, including making changes to comply with and exercise its options under the Affordable Care Act and other applicable laws.</a:t>
            </a:r>
          </a:p>
          <a:p>
            <a:pPr marL="0" indent="0">
              <a:buNone/>
            </a:pPr>
            <a:r>
              <a:rPr lang="en-US" dirty="0"/>
              <a:t>To view the summary plan descriptions and certificates of coverage, visit the </a:t>
            </a:r>
            <a:r>
              <a:rPr lang="en-US" dirty="0">
                <a:highlight>
                  <a:srgbClr val="FFFF00"/>
                </a:highlight>
              </a:rPr>
              <a:t>HR4U colleague portal at </a:t>
            </a:r>
            <a:r>
              <a:rPr lang="en-US" dirty="0">
                <a:highlight>
                  <a:srgbClr val="FFFF00"/>
                </a:highlight>
                <a:hlinkClick r:id="rId3"/>
              </a:rPr>
              <a:t>https://hr4u.trinity-health.org</a:t>
            </a:r>
            <a:r>
              <a:rPr lang="en-US" dirty="0"/>
              <a:t>. For any plan or program in which you participate, you also have the right to request a full printed copy of the summary plan description or certificate of coverage and other official plan or program documents from the colleague’s employer or Trinity Health Total Rewards Benefits &amp; Well- Being, 20555 Victor Parkway, Livonia, MI 48152. There will be no charge for the printed copies.</a:t>
            </a:r>
          </a:p>
          <a:p>
            <a:pPr marL="0" indent="0">
              <a:buNone/>
            </a:pPr>
            <a:r>
              <a:rPr lang="en-US" dirty="0"/>
              <a:t>All Trinity Health group health plans provide care coordination, care management, utilization review and referral services to help manage the healthcare provided to covered members. By enrolling in a Trinity Health group health plan you understand that the plan will provide services to manage each covered member’s care. These services may be provided through independent third-party administrators, a clinically integrated network of hospitals, physicians and other health care providers and professionals and other healthcare providers. Your participation in a Trinity Health group health plan means that the persons contracted to provide these services will have access to your personal health information, including health information you disclose through wellness programs and well-being activities. Trinity Health facilities and healthcare providers and professionals affiliated with Trinity Health facilities participate in certain clinically integrated networks. You may be contacted about your health care by a clinically integrated network, including by individuals at a Trinity Health facility or provider who are performing services for the clinically integrated network or directly for the group health plan. Information about your medical treatment at any facility and from any healthcare provider or professional may be accessed and used by individuals who work at a Trinity Health facility or provider (including your employer) participating in a clinically integrated network or the group health plan not only for treatment but also to manage and coordinate your healthcare. Any access to, use or disclosure of protected health information will comply with the privacy and security regulations under the Health Insurance Portability and Accountability Act and any applicable state privacy and security laws.</a:t>
            </a:r>
          </a:p>
          <a:p>
            <a:pPr mar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2FF5E9B3-B550-42DD-B09E-3E6E9FF5D787}"/>
              </a:ext>
            </a:extLst>
          </p:cNvPr>
          <p:cNvSpPr>
            <a:spLocks noGrp="1"/>
          </p:cNvSpPr>
          <p:nvPr>
            <p:ph type="title"/>
          </p:nvPr>
        </p:nvSpPr>
        <p:spPr/>
        <p:txBody>
          <a:bodyPr/>
          <a:lstStyle/>
          <a:p>
            <a:r>
              <a:rPr lang="en-US" dirty="0"/>
              <a:t>Important Information</a:t>
            </a:r>
          </a:p>
        </p:txBody>
      </p:sp>
      <p:sp>
        <p:nvSpPr>
          <p:cNvPr id="4" name="Footer Placeholder 3">
            <a:extLst>
              <a:ext uri="{FF2B5EF4-FFF2-40B4-BE49-F238E27FC236}">
                <a16:creationId xmlns:a16="http://schemas.microsoft.com/office/drawing/2014/main" id="{6E566710-6E2C-4BDC-B24B-F7D17A5113C0}"/>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98870FFE-4304-4E6A-990A-87E79A7DC8A4}"/>
              </a:ext>
            </a:extLst>
          </p:cNvPr>
          <p:cNvSpPr>
            <a:spLocks noGrp="1"/>
          </p:cNvSpPr>
          <p:nvPr>
            <p:ph type="sldNum" sz="quarter" idx="4"/>
          </p:nvPr>
        </p:nvSpPr>
        <p:spPr/>
        <p:txBody>
          <a:bodyPr/>
          <a:lstStyle/>
          <a:p>
            <a:fld id="{489F9553-C816-6842-8939-EE75ECF7EB2B}" type="slidenum">
              <a:rPr lang="en-US" smtClean="0"/>
              <a:pPr/>
              <a:t>12</a:t>
            </a:fld>
            <a:endParaRPr lang="en-US" dirty="0"/>
          </a:p>
        </p:txBody>
      </p:sp>
    </p:spTree>
    <p:extLst>
      <p:ext uri="{BB962C8B-B14F-4D97-AF65-F5344CB8AC3E}">
        <p14:creationId xmlns:p14="http://schemas.microsoft.com/office/powerpoint/2010/main" val="3200801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355" y="0"/>
            <a:ext cx="9141289" cy="5159747"/>
          </a:xfrm>
          <a:prstGeom prst="rect">
            <a:avLst/>
          </a:prstGeom>
        </p:spPr>
      </p:pic>
    </p:spTree>
    <p:extLst>
      <p:ext uri="{BB962C8B-B14F-4D97-AF65-F5344CB8AC3E}">
        <p14:creationId xmlns:p14="http://schemas.microsoft.com/office/powerpoint/2010/main" val="371172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7AB8B2A-415B-48EA-AB25-1712535E2866}"/>
              </a:ext>
            </a:extLst>
          </p:cNvPr>
          <p:cNvSpPr>
            <a:spLocks noGrp="1"/>
          </p:cNvSpPr>
          <p:nvPr>
            <p:ph type="title"/>
          </p:nvPr>
        </p:nvSpPr>
        <p:spPr>
          <a:xfrm>
            <a:off x="731677" y="852334"/>
            <a:ext cx="4411823" cy="1009604"/>
          </a:xfrm>
        </p:spPr>
        <p:txBody>
          <a:bodyPr/>
          <a:lstStyle/>
          <a:p>
            <a:r>
              <a:rPr lang="en-US" dirty="0"/>
              <a:t>Flexible Spending Accounts</a:t>
            </a:r>
          </a:p>
        </p:txBody>
      </p:sp>
      <p:sp>
        <p:nvSpPr>
          <p:cNvPr id="2" name="Footer Placeholder 1">
            <a:extLst>
              <a:ext uri="{FF2B5EF4-FFF2-40B4-BE49-F238E27FC236}">
                <a16:creationId xmlns:a16="http://schemas.microsoft.com/office/drawing/2014/main" id="{155D93F8-B19A-4F13-822A-13A06F6ADC3A}"/>
              </a:ext>
            </a:extLst>
          </p:cNvPr>
          <p:cNvSpPr>
            <a:spLocks noGrp="1"/>
          </p:cNvSpPr>
          <p:nvPr>
            <p:ph type="ftr" sz="quarter" idx="3"/>
          </p:nvPr>
        </p:nvSpPr>
        <p:spPr/>
        <p:txBody>
          <a:bodyPr/>
          <a:lstStyle/>
          <a:p>
            <a:r>
              <a:rPr lang="en-US"/>
              <a:t>©2020 Trinity Health</a:t>
            </a:r>
            <a:endParaRPr lang="en-US" dirty="0"/>
          </a:p>
        </p:txBody>
      </p:sp>
      <p:sp>
        <p:nvSpPr>
          <p:cNvPr id="3" name="Slide Number Placeholder 2">
            <a:extLst>
              <a:ext uri="{FF2B5EF4-FFF2-40B4-BE49-F238E27FC236}">
                <a16:creationId xmlns:a16="http://schemas.microsoft.com/office/drawing/2014/main" id="{05D20564-4D00-4DD8-A510-E89278E8A713}"/>
              </a:ext>
            </a:extLst>
          </p:cNvPr>
          <p:cNvSpPr>
            <a:spLocks noGrp="1"/>
          </p:cNvSpPr>
          <p:nvPr>
            <p:ph type="sldNum" sz="quarter" idx="4"/>
          </p:nvPr>
        </p:nvSpPr>
        <p:spPr/>
        <p:txBody>
          <a:bodyPr/>
          <a:lstStyle/>
          <a:p>
            <a:fld id="{489F9553-C816-6842-8939-EE75ECF7EB2B}" type="slidenum">
              <a:rPr lang="en-US" smtClean="0"/>
              <a:pPr/>
              <a:t>2</a:t>
            </a:fld>
            <a:endParaRPr lang="en-US" dirty="0"/>
          </a:p>
        </p:txBody>
      </p:sp>
    </p:spTree>
    <p:extLst>
      <p:ext uri="{BB962C8B-B14F-4D97-AF65-F5344CB8AC3E}">
        <p14:creationId xmlns:p14="http://schemas.microsoft.com/office/powerpoint/2010/main" val="571394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2"/>
          </p:nvPr>
        </p:nvSpPr>
        <p:spPr>
          <a:xfrm>
            <a:off x="393408" y="1024075"/>
            <a:ext cx="5893092" cy="3858295"/>
          </a:xfrm>
        </p:spPr>
        <p:txBody>
          <a:bodyPr>
            <a:normAutofit/>
          </a:bodyPr>
          <a:lstStyle/>
          <a:p>
            <a:pPr marL="257175" indent="-257175"/>
            <a:r>
              <a:rPr lang="en-US" dirty="0"/>
              <a:t>Allow you to set aside before-tax money to pay eligible expenses</a:t>
            </a:r>
          </a:p>
          <a:p>
            <a:pPr marL="257175" indent="-257175"/>
            <a:r>
              <a:rPr lang="en-US" dirty="0"/>
              <a:t>Used to pay for qualified health care </a:t>
            </a:r>
            <a:br>
              <a:rPr lang="en-US" dirty="0"/>
            </a:br>
            <a:r>
              <a:rPr lang="en-US" dirty="0"/>
              <a:t>or dependent care and elder care expenses</a:t>
            </a:r>
          </a:p>
          <a:p>
            <a:pPr marL="257175" indent="-257175"/>
            <a:r>
              <a:rPr lang="en-US" dirty="0"/>
              <a:t>Regulated by IRS section 125 and subject to “Use it or Lose it” rules </a:t>
            </a:r>
          </a:p>
          <a:p>
            <a:pPr marL="541338" lvl="1" indent="-257175"/>
            <a:r>
              <a:rPr lang="en-US" sz="2000" dirty="0"/>
              <a:t>Must spend money in a prescribed time period</a:t>
            </a:r>
          </a:p>
          <a:p>
            <a:pPr marL="0" indent="0">
              <a:buNone/>
            </a:pPr>
            <a:endParaRPr lang="en-US" dirty="0"/>
          </a:p>
          <a:p>
            <a:pPr marL="257175" indent="-257175"/>
            <a:endParaRPr lang="en-US" dirty="0"/>
          </a:p>
          <a:p>
            <a:pPr marL="257175" indent="-257175"/>
            <a:endParaRPr lang="en-US" dirty="0"/>
          </a:p>
          <a:p>
            <a:pPr marL="257175" indent="-257175"/>
            <a:endParaRPr lang="en-US" sz="1800" dirty="0"/>
          </a:p>
          <a:p>
            <a:pPr marL="284163" lvl="1" indent="0">
              <a:buNone/>
            </a:pPr>
            <a:endParaRPr lang="en-US" sz="1800" dirty="0"/>
          </a:p>
          <a:p>
            <a:pPr marL="257175" indent="-257175"/>
            <a:endParaRPr lang="en-US" sz="1650" dirty="0"/>
          </a:p>
        </p:txBody>
      </p:sp>
      <p:sp>
        <p:nvSpPr>
          <p:cNvPr id="4" name="Slide Number Placeholder 3"/>
          <p:cNvSpPr>
            <a:spLocks noGrp="1"/>
          </p:cNvSpPr>
          <p:nvPr>
            <p:ph type="sldNum" sz="quarter" idx="4"/>
          </p:nvPr>
        </p:nvSpPr>
        <p:spPr/>
        <p:txBody>
          <a:bodyPr/>
          <a:lstStyle/>
          <a:p>
            <a:fld id="{489F9553-C816-6842-8939-EE75ECF7EB2B}" type="slidenum">
              <a:rPr lang="en-US" smtClean="0"/>
              <a:pPr/>
              <a:t>3</a:t>
            </a:fld>
            <a:endParaRPr lang="en-US" dirty="0"/>
          </a:p>
        </p:txBody>
      </p:sp>
      <p:sp>
        <p:nvSpPr>
          <p:cNvPr id="3" name="Footer Placeholder 2"/>
          <p:cNvSpPr>
            <a:spLocks noGrp="1"/>
          </p:cNvSpPr>
          <p:nvPr>
            <p:ph type="ftr" sz="quarter" idx="3"/>
          </p:nvPr>
        </p:nvSpPr>
        <p:spPr/>
        <p:txBody>
          <a:bodyPr/>
          <a:lstStyle/>
          <a:p>
            <a:r>
              <a:rPr lang="en-US" dirty="0"/>
              <a:t>©2020 Trinity Health </a:t>
            </a:r>
          </a:p>
        </p:txBody>
      </p:sp>
      <p:sp>
        <p:nvSpPr>
          <p:cNvPr id="2" name="Title 1"/>
          <p:cNvSpPr>
            <a:spLocks noGrp="1"/>
          </p:cNvSpPr>
          <p:nvPr>
            <p:ph type="title"/>
          </p:nvPr>
        </p:nvSpPr>
        <p:spPr>
          <a:xfrm>
            <a:off x="480418" y="475377"/>
            <a:ext cx="8229600" cy="498656"/>
          </a:xfrm>
        </p:spPr>
        <p:txBody>
          <a:bodyPr>
            <a:normAutofit fontScale="90000"/>
          </a:bodyPr>
          <a:lstStyle/>
          <a:p>
            <a:r>
              <a:rPr lang="en-US" sz="3100" dirty="0"/>
              <a:t>Two types of Flexible Spending Accounts:</a:t>
            </a:r>
            <a:br>
              <a:rPr lang="en-US" sz="3100" dirty="0"/>
            </a:br>
            <a:r>
              <a:rPr lang="en-US" sz="3100" dirty="0"/>
              <a:t>Health Care and Dependent Care</a:t>
            </a:r>
            <a:br>
              <a:rPr lang="en-US" dirty="0"/>
            </a:br>
            <a:endParaRPr lang="en-US" dirty="0"/>
          </a:p>
        </p:txBody>
      </p:sp>
      <p:pic>
        <p:nvPicPr>
          <p:cNvPr id="7" name="Picture 6">
            <a:extLst>
              <a:ext uri="{FF2B5EF4-FFF2-40B4-BE49-F238E27FC236}">
                <a16:creationId xmlns:a16="http://schemas.microsoft.com/office/drawing/2014/main" id="{3C6F41F4-69DF-40BC-B921-EB758DE1117E}"/>
              </a:ext>
            </a:extLst>
          </p:cNvPr>
          <p:cNvPicPr>
            <a:picLocks noChangeAspect="1"/>
          </p:cNvPicPr>
          <p:nvPr/>
        </p:nvPicPr>
        <p:blipFill rotWithShape="1">
          <a:blip r:embed="rId3"/>
          <a:srcRect l="20317" t="6819" r="6644" b="-6819"/>
          <a:stretch/>
        </p:blipFill>
        <p:spPr>
          <a:xfrm>
            <a:off x="6227805" y="1156199"/>
            <a:ext cx="2522787" cy="2299111"/>
          </a:xfrm>
          <a:prstGeom prst="rect">
            <a:avLst/>
          </a:prstGeom>
        </p:spPr>
      </p:pic>
    </p:spTree>
    <p:extLst>
      <p:ext uri="{BB962C8B-B14F-4D97-AF65-F5344CB8AC3E}">
        <p14:creationId xmlns:p14="http://schemas.microsoft.com/office/powerpoint/2010/main" val="383479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5B8071-9165-4DDD-A15F-CFE3B741FB07}"/>
              </a:ext>
            </a:extLst>
          </p:cNvPr>
          <p:cNvSpPr>
            <a:spLocks noGrp="1"/>
          </p:cNvSpPr>
          <p:nvPr>
            <p:ph sz="quarter" idx="12"/>
          </p:nvPr>
        </p:nvSpPr>
        <p:spPr>
          <a:xfrm>
            <a:off x="393408" y="999054"/>
            <a:ext cx="8095965" cy="3843110"/>
          </a:xfrm>
        </p:spPr>
        <p:txBody>
          <a:bodyPr>
            <a:normAutofit fontScale="47500" lnSpcReduction="20000"/>
          </a:bodyPr>
          <a:lstStyle/>
          <a:p>
            <a:pPr marL="257175" indent="-257175">
              <a:lnSpc>
                <a:spcPct val="120000"/>
              </a:lnSpc>
            </a:pPr>
            <a:r>
              <a:rPr lang="en-US" sz="3800" dirty="0"/>
              <a:t>Can enroll in one or both accounts as a newly benefits-eligible colleague </a:t>
            </a:r>
            <a:br>
              <a:rPr lang="en-US" sz="3800" dirty="0"/>
            </a:br>
            <a:r>
              <a:rPr lang="en-US" sz="3800" dirty="0"/>
              <a:t>or during annual open enrollment</a:t>
            </a:r>
          </a:p>
          <a:p>
            <a:pPr marL="541338" lvl="1" indent="-257175">
              <a:lnSpc>
                <a:spcPct val="120000"/>
              </a:lnSpc>
            </a:pPr>
            <a:r>
              <a:rPr lang="en-US" sz="2900" dirty="0"/>
              <a:t>If you experience certain qualifying events, you may be able to elect to contribute to an FSA, decrease or increase your contribution amount, or drop coverage at other times</a:t>
            </a:r>
          </a:p>
          <a:p>
            <a:pPr marL="257175" indent="-257175">
              <a:lnSpc>
                <a:spcPct val="120000"/>
              </a:lnSpc>
            </a:pPr>
            <a:r>
              <a:rPr lang="en-US" sz="3800" dirty="0"/>
              <a:t>Contributions are made before-tax, deducted from each paycheck</a:t>
            </a:r>
          </a:p>
          <a:p>
            <a:pPr marL="257175" indent="-257175">
              <a:lnSpc>
                <a:spcPct val="120000"/>
              </a:lnSpc>
            </a:pPr>
            <a:r>
              <a:rPr lang="en-US" sz="3800" dirty="0"/>
              <a:t>Annual minimum and maximum contributions</a:t>
            </a:r>
          </a:p>
          <a:p>
            <a:pPr marL="541338" lvl="1" indent="-257175">
              <a:lnSpc>
                <a:spcPct val="120000"/>
              </a:lnSpc>
            </a:pPr>
            <a:r>
              <a:rPr lang="en-US" sz="2900" dirty="0"/>
              <a:t>May change from year to year, based on IRS rules</a:t>
            </a:r>
          </a:p>
          <a:p>
            <a:pPr marL="541338" lvl="1" indent="-257175">
              <a:lnSpc>
                <a:spcPct val="120000"/>
              </a:lnSpc>
            </a:pPr>
            <a:r>
              <a:rPr lang="en-US" sz="2900" dirty="0"/>
              <a:t>View current year information in plan documents on HR4U portal</a:t>
            </a:r>
          </a:p>
          <a:p>
            <a:pPr marL="257175" indent="-257175">
              <a:lnSpc>
                <a:spcPct val="120000"/>
              </a:lnSpc>
            </a:pPr>
            <a:r>
              <a:rPr lang="en-US" sz="3400" dirty="0"/>
              <a:t>Funds </a:t>
            </a:r>
            <a:r>
              <a:rPr lang="en-US" sz="3400" u="sng" dirty="0"/>
              <a:t>cannot</a:t>
            </a:r>
            <a:r>
              <a:rPr lang="en-US" sz="3400" dirty="0"/>
              <a:t> be transferred between the health care and dependent care accounts</a:t>
            </a:r>
          </a:p>
          <a:p>
            <a:pPr marL="257175" indent="-257175">
              <a:lnSpc>
                <a:spcPct val="120000"/>
              </a:lnSpc>
              <a:spcAft>
                <a:spcPts val="0"/>
              </a:spcAft>
            </a:pPr>
            <a:r>
              <a:rPr lang="en-US" sz="3400" dirty="0"/>
              <a:t>HealthEquity is the third-party administrator of FSAs</a:t>
            </a:r>
          </a:p>
        </p:txBody>
      </p:sp>
      <p:sp>
        <p:nvSpPr>
          <p:cNvPr id="3" name="Title 2">
            <a:extLst>
              <a:ext uri="{FF2B5EF4-FFF2-40B4-BE49-F238E27FC236}">
                <a16:creationId xmlns:a16="http://schemas.microsoft.com/office/drawing/2014/main" id="{2179AA49-C201-4103-B401-AF1230F0341B}"/>
              </a:ext>
            </a:extLst>
          </p:cNvPr>
          <p:cNvSpPr>
            <a:spLocks noGrp="1"/>
          </p:cNvSpPr>
          <p:nvPr>
            <p:ph type="title"/>
          </p:nvPr>
        </p:nvSpPr>
        <p:spPr/>
        <p:txBody>
          <a:bodyPr/>
          <a:lstStyle/>
          <a:p>
            <a:r>
              <a:rPr lang="en-US" dirty="0"/>
              <a:t>Key facts about FSAs </a:t>
            </a:r>
          </a:p>
        </p:txBody>
      </p:sp>
      <p:sp>
        <p:nvSpPr>
          <p:cNvPr id="4" name="Footer Placeholder 3">
            <a:extLst>
              <a:ext uri="{FF2B5EF4-FFF2-40B4-BE49-F238E27FC236}">
                <a16:creationId xmlns:a16="http://schemas.microsoft.com/office/drawing/2014/main" id="{5886901D-0B85-4BFB-9843-16224EDF2AD7}"/>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48372E5C-3CCE-44FD-AD59-4FDA27542779}"/>
              </a:ext>
            </a:extLst>
          </p:cNvPr>
          <p:cNvSpPr>
            <a:spLocks noGrp="1"/>
          </p:cNvSpPr>
          <p:nvPr>
            <p:ph type="sldNum" sz="quarter" idx="4"/>
          </p:nvPr>
        </p:nvSpPr>
        <p:spPr/>
        <p:txBody>
          <a:bodyPr/>
          <a:lstStyle/>
          <a:p>
            <a:fld id="{489F9553-C816-6842-8939-EE75ECF7EB2B}" type="slidenum">
              <a:rPr lang="en-US" smtClean="0"/>
              <a:pPr/>
              <a:t>4</a:t>
            </a:fld>
            <a:endParaRPr lang="en-US" dirty="0"/>
          </a:p>
        </p:txBody>
      </p:sp>
    </p:spTree>
    <p:extLst>
      <p:ext uri="{BB962C8B-B14F-4D97-AF65-F5344CB8AC3E}">
        <p14:creationId xmlns:p14="http://schemas.microsoft.com/office/powerpoint/2010/main" val="403027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7A8627-F8BA-4316-9A51-F7FCC4BBD8AB}"/>
              </a:ext>
            </a:extLst>
          </p:cNvPr>
          <p:cNvSpPr>
            <a:spLocks noGrp="1"/>
          </p:cNvSpPr>
          <p:nvPr>
            <p:ph type="title"/>
          </p:nvPr>
        </p:nvSpPr>
        <p:spPr>
          <a:xfrm>
            <a:off x="731676" y="852334"/>
            <a:ext cx="4318306" cy="1009604"/>
          </a:xfrm>
        </p:spPr>
        <p:txBody>
          <a:bodyPr/>
          <a:lstStyle/>
          <a:p>
            <a:r>
              <a:rPr lang="en-US" dirty="0"/>
              <a:t>Health Care </a:t>
            </a:r>
            <a:br>
              <a:rPr lang="en-US" dirty="0"/>
            </a:br>
            <a:r>
              <a:rPr lang="en-US" dirty="0"/>
              <a:t>Flexible Spending Account</a:t>
            </a:r>
          </a:p>
        </p:txBody>
      </p:sp>
      <p:sp>
        <p:nvSpPr>
          <p:cNvPr id="2" name="Footer Placeholder 1">
            <a:extLst>
              <a:ext uri="{FF2B5EF4-FFF2-40B4-BE49-F238E27FC236}">
                <a16:creationId xmlns:a16="http://schemas.microsoft.com/office/drawing/2014/main" id="{57298DD9-97CC-44B6-87EC-A82AFD9EB2CD}"/>
              </a:ext>
            </a:extLst>
          </p:cNvPr>
          <p:cNvSpPr>
            <a:spLocks noGrp="1"/>
          </p:cNvSpPr>
          <p:nvPr>
            <p:ph type="ftr" sz="quarter" idx="3"/>
          </p:nvPr>
        </p:nvSpPr>
        <p:spPr/>
        <p:txBody>
          <a:bodyPr/>
          <a:lstStyle/>
          <a:p>
            <a:r>
              <a:rPr lang="en-US"/>
              <a:t>©2020 Trinity Health</a:t>
            </a:r>
            <a:endParaRPr lang="en-US" dirty="0"/>
          </a:p>
        </p:txBody>
      </p:sp>
      <p:sp>
        <p:nvSpPr>
          <p:cNvPr id="3" name="Slide Number Placeholder 2">
            <a:extLst>
              <a:ext uri="{FF2B5EF4-FFF2-40B4-BE49-F238E27FC236}">
                <a16:creationId xmlns:a16="http://schemas.microsoft.com/office/drawing/2014/main" id="{3C7AEBC0-5F1D-4D18-8BA4-FCBC2D8BA241}"/>
              </a:ext>
            </a:extLst>
          </p:cNvPr>
          <p:cNvSpPr>
            <a:spLocks noGrp="1"/>
          </p:cNvSpPr>
          <p:nvPr>
            <p:ph type="sldNum" sz="quarter" idx="4"/>
          </p:nvPr>
        </p:nvSpPr>
        <p:spPr/>
        <p:txBody>
          <a:bodyPr/>
          <a:lstStyle/>
          <a:p>
            <a:fld id="{489F9553-C816-6842-8939-EE75ECF7EB2B}" type="slidenum">
              <a:rPr lang="en-US" smtClean="0"/>
              <a:pPr/>
              <a:t>5</a:t>
            </a:fld>
            <a:endParaRPr lang="en-US" dirty="0"/>
          </a:p>
        </p:txBody>
      </p:sp>
    </p:spTree>
    <p:extLst>
      <p:ext uri="{BB962C8B-B14F-4D97-AF65-F5344CB8AC3E}">
        <p14:creationId xmlns:p14="http://schemas.microsoft.com/office/powerpoint/2010/main" val="1707509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8B1CA8-CE20-45A1-8BB1-C2B4FCE89DFE}"/>
              </a:ext>
            </a:extLst>
          </p:cNvPr>
          <p:cNvSpPr>
            <a:spLocks noGrp="1"/>
          </p:cNvSpPr>
          <p:nvPr>
            <p:ph sz="quarter" idx="12"/>
          </p:nvPr>
        </p:nvSpPr>
        <p:spPr>
          <a:xfrm>
            <a:off x="393408" y="1161215"/>
            <a:ext cx="8815906" cy="3601521"/>
          </a:xfrm>
        </p:spPr>
        <p:txBody>
          <a:bodyPr>
            <a:normAutofit fontScale="92500"/>
          </a:bodyPr>
          <a:lstStyle/>
          <a:p>
            <a:r>
              <a:rPr lang="en-US" dirty="0"/>
              <a:t>Eligible medical expenses include (but are not limited to):</a:t>
            </a:r>
          </a:p>
          <a:p>
            <a:pPr lvl="1">
              <a:buClr>
                <a:srgbClr val="6E2585"/>
              </a:buClr>
            </a:pPr>
            <a:r>
              <a:rPr lang="en-US" sz="1900" dirty="0">
                <a:solidFill>
                  <a:srgbClr val="000000"/>
                </a:solidFill>
              </a:rPr>
              <a:t>Vision care, including eyeglasses, contact lenses and saline solution</a:t>
            </a:r>
          </a:p>
          <a:p>
            <a:pPr lvl="1">
              <a:buClr>
                <a:srgbClr val="6E2585"/>
              </a:buClr>
            </a:pPr>
            <a:r>
              <a:rPr lang="en-US" sz="1900" dirty="0">
                <a:solidFill>
                  <a:srgbClr val="000000"/>
                </a:solidFill>
              </a:rPr>
              <a:t>Dental care, both preventive and restorative</a:t>
            </a:r>
          </a:p>
          <a:p>
            <a:pPr lvl="1">
              <a:buClr>
                <a:srgbClr val="6E2585"/>
              </a:buClr>
            </a:pPr>
            <a:r>
              <a:rPr lang="en-US" sz="1900" dirty="0">
                <a:solidFill>
                  <a:srgbClr val="000000"/>
                </a:solidFill>
              </a:rPr>
              <a:t>Orthodontia</a:t>
            </a:r>
          </a:p>
          <a:p>
            <a:pPr lvl="1">
              <a:buClr>
                <a:srgbClr val="6E2585"/>
              </a:buClr>
            </a:pPr>
            <a:r>
              <a:rPr lang="en-US" sz="1900" dirty="0">
                <a:solidFill>
                  <a:srgbClr val="000000"/>
                </a:solidFill>
              </a:rPr>
              <a:t>Physical therapy, counseling or psychological services</a:t>
            </a:r>
          </a:p>
          <a:p>
            <a:pPr lvl="1">
              <a:buClr>
                <a:srgbClr val="6E2585"/>
              </a:buClr>
            </a:pPr>
            <a:r>
              <a:rPr lang="en-US" sz="1900" dirty="0">
                <a:solidFill>
                  <a:srgbClr val="000000"/>
                </a:solidFill>
              </a:rPr>
              <a:t>Chiropractic care and acupuncture</a:t>
            </a:r>
          </a:p>
          <a:p>
            <a:pPr lvl="1">
              <a:buClr>
                <a:srgbClr val="6E2585"/>
              </a:buClr>
            </a:pPr>
            <a:r>
              <a:rPr lang="en-US" sz="1900" dirty="0">
                <a:solidFill>
                  <a:srgbClr val="000000"/>
                </a:solidFill>
              </a:rPr>
              <a:t>Copayments, coinsurance and deductibles</a:t>
            </a:r>
          </a:p>
          <a:p>
            <a:pPr lvl="1">
              <a:buClr>
                <a:srgbClr val="6E2585"/>
              </a:buClr>
            </a:pPr>
            <a:r>
              <a:rPr lang="en-US" sz="1900" dirty="0">
                <a:solidFill>
                  <a:srgbClr val="000000"/>
                </a:solidFill>
              </a:rPr>
              <a:t>Prescribed over-the-counter (OTC) medications</a:t>
            </a:r>
            <a:endParaRPr lang="en-US" dirty="0"/>
          </a:p>
          <a:p>
            <a:r>
              <a:rPr lang="en-US" dirty="0"/>
              <a:t>Comprehensive list of eligible expenses at </a:t>
            </a:r>
            <a:r>
              <a:rPr lang="en-US" dirty="0">
                <a:hlinkClick r:id="rId3"/>
              </a:rPr>
              <a:t>www.healthequity.com</a:t>
            </a:r>
            <a:endParaRPr lang="en-US" dirty="0"/>
          </a:p>
          <a:p>
            <a:endParaRPr lang="en-US" dirty="0"/>
          </a:p>
          <a:p>
            <a:pPr marL="344488" lvl="1" indent="0">
              <a:buNone/>
            </a:pPr>
            <a:endParaRPr lang="en-US" sz="2200" dirty="0"/>
          </a:p>
          <a:p>
            <a:endParaRPr lang="en-US" dirty="0"/>
          </a:p>
          <a:p>
            <a:endParaRPr lang="en-US" dirty="0"/>
          </a:p>
        </p:txBody>
      </p:sp>
      <p:sp>
        <p:nvSpPr>
          <p:cNvPr id="3" name="Title 2">
            <a:extLst>
              <a:ext uri="{FF2B5EF4-FFF2-40B4-BE49-F238E27FC236}">
                <a16:creationId xmlns:a16="http://schemas.microsoft.com/office/drawing/2014/main" id="{03D73D2E-C9D3-48E0-BB93-D715DD00633D}"/>
              </a:ext>
            </a:extLst>
          </p:cNvPr>
          <p:cNvSpPr>
            <a:spLocks noGrp="1"/>
          </p:cNvSpPr>
          <p:nvPr>
            <p:ph type="title"/>
          </p:nvPr>
        </p:nvSpPr>
        <p:spPr>
          <a:xfrm>
            <a:off x="393408" y="542925"/>
            <a:ext cx="8229600" cy="498656"/>
          </a:xfrm>
        </p:spPr>
        <p:txBody>
          <a:bodyPr/>
          <a:lstStyle/>
          <a:p>
            <a:r>
              <a:rPr lang="en-US" dirty="0"/>
              <a:t>Expenses that may be paid or reimbursed from Health Care FSA</a:t>
            </a:r>
          </a:p>
        </p:txBody>
      </p:sp>
      <p:sp>
        <p:nvSpPr>
          <p:cNvPr id="4" name="Footer Placeholder 3">
            <a:extLst>
              <a:ext uri="{FF2B5EF4-FFF2-40B4-BE49-F238E27FC236}">
                <a16:creationId xmlns:a16="http://schemas.microsoft.com/office/drawing/2014/main" id="{703E6655-E727-4718-A771-06F0856BF45C}"/>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5475B7A4-9E3C-4A4C-B984-0DBD6621DE07}"/>
              </a:ext>
            </a:extLst>
          </p:cNvPr>
          <p:cNvSpPr>
            <a:spLocks noGrp="1"/>
          </p:cNvSpPr>
          <p:nvPr>
            <p:ph type="sldNum" sz="quarter" idx="4"/>
          </p:nvPr>
        </p:nvSpPr>
        <p:spPr/>
        <p:txBody>
          <a:bodyPr/>
          <a:lstStyle/>
          <a:p>
            <a:fld id="{489F9553-C816-6842-8939-EE75ECF7EB2B}" type="slidenum">
              <a:rPr lang="en-US" smtClean="0"/>
              <a:pPr/>
              <a:t>6</a:t>
            </a:fld>
            <a:endParaRPr lang="en-US" dirty="0"/>
          </a:p>
        </p:txBody>
      </p:sp>
    </p:spTree>
    <p:extLst>
      <p:ext uri="{BB962C8B-B14F-4D97-AF65-F5344CB8AC3E}">
        <p14:creationId xmlns:p14="http://schemas.microsoft.com/office/powerpoint/2010/main" val="849120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B8DD44F-168E-4222-A656-919862544EAF}"/>
              </a:ext>
            </a:extLst>
          </p:cNvPr>
          <p:cNvSpPr>
            <a:spLocks noGrp="1"/>
          </p:cNvSpPr>
          <p:nvPr>
            <p:ph sz="quarter" idx="12"/>
          </p:nvPr>
        </p:nvSpPr>
        <p:spPr>
          <a:xfrm>
            <a:off x="393408" y="999054"/>
            <a:ext cx="8229600" cy="3601521"/>
          </a:xfrm>
        </p:spPr>
        <p:txBody>
          <a:bodyPr>
            <a:normAutofit fontScale="85000" lnSpcReduction="20000"/>
          </a:bodyPr>
          <a:lstStyle/>
          <a:p>
            <a:pPr lvl="0"/>
            <a:r>
              <a:rPr lang="en-US" sz="2200" dirty="0">
                <a:solidFill>
                  <a:srgbClr val="000000"/>
                </a:solidFill>
              </a:rPr>
              <a:t>HCFSA contributions can be used for claims with dates of service between Jan. 1 of current year and March 15 of following year </a:t>
            </a:r>
          </a:p>
          <a:p>
            <a:pPr lvl="1"/>
            <a:r>
              <a:rPr lang="en-US" sz="1900" dirty="0">
                <a:solidFill>
                  <a:srgbClr val="000000"/>
                </a:solidFill>
              </a:rPr>
              <a:t>New hires can submit claims for service dates as of their benefit effective date</a:t>
            </a:r>
          </a:p>
          <a:p>
            <a:pPr lvl="1"/>
            <a:r>
              <a:rPr lang="en-US" sz="1900" dirty="0">
                <a:solidFill>
                  <a:srgbClr val="000000"/>
                </a:solidFill>
              </a:rPr>
              <a:t>All claims must be submitted by March 31 of the year following the year in which the claim was incurred</a:t>
            </a:r>
          </a:p>
          <a:p>
            <a:pPr lvl="0"/>
            <a:r>
              <a:rPr lang="en-US" sz="2200" dirty="0">
                <a:solidFill>
                  <a:srgbClr val="000000"/>
                </a:solidFill>
              </a:rPr>
              <a:t>You will receive a debit card front loaded with your HCFSA election amount for the year</a:t>
            </a:r>
          </a:p>
          <a:p>
            <a:pPr lvl="1">
              <a:buClr>
                <a:srgbClr val="6E2585"/>
              </a:buClr>
            </a:pPr>
            <a:r>
              <a:rPr lang="en-US" sz="1900" dirty="0">
                <a:solidFill>
                  <a:srgbClr val="000000"/>
                </a:solidFill>
              </a:rPr>
              <a:t>Use at your doctor's office, pharmacy, dentist office and vision care provider’s office to pay for deductibles and co-pays. Keep your receipts.</a:t>
            </a:r>
          </a:p>
          <a:p>
            <a:pPr lvl="0"/>
            <a:r>
              <a:rPr lang="en-US" sz="2200" dirty="0">
                <a:solidFill>
                  <a:srgbClr val="000000"/>
                </a:solidFill>
              </a:rPr>
              <a:t>Other payment options to access your HCFSA include:</a:t>
            </a:r>
          </a:p>
          <a:p>
            <a:pPr lvl="1">
              <a:buClr>
                <a:srgbClr val="6E2585"/>
              </a:buClr>
            </a:pPr>
            <a:r>
              <a:rPr lang="en-US" sz="1900" dirty="0">
                <a:solidFill>
                  <a:srgbClr val="000000"/>
                </a:solidFill>
              </a:rPr>
              <a:t>Pay My Provider: mail or online claim submission at </a:t>
            </a:r>
            <a:r>
              <a:rPr lang="en-US" sz="1900" dirty="0">
                <a:solidFill>
                  <a:srgbClr val="000000"/>
                </a:solidFill>
                <a:hlinkClick r:id="rId3">
                  <a:extLst>
                    <a:ext uri="{A12FA001-AC4F-418D-AE19-62706E023703}">
                      <ahyp:hlinkClr xmlns:ahyp="http://schemas.microsoft.com/office/drawing/2018/hyperlinkcolor" val="tx"/>
                    </a:ext>
                  </a:extLst>
                </a:hlinkClick>
              </a:rPr>
              <a:t>www.healthequity.com</a:t>
            </a:r>
            <a:r>
              <a:rPr lang="en-US" sz="1900" dirty="0">
                <a:solidFill>
                  <a:srgbClr val="000000"/>
                </a:solidFill>
              </a:rPr>
              <a:t> </a:t>
            </a:r>
          </a:p>
          <a:p>
            <a:pPr lvl="1">
              <a:buClr>
                <a:srgbClr val="6E2585"/>
              </a:buClr>
            </a:pPr>
            <a:r>
              <a:rPr lang="en-US" sz="1900" dirty="0">
                <a:solidFill>
                  <a:srgbClr val="000000"/>
                </a:solidFill>
              </a:rPr>
              <a:t>Pay Me Back: direct deposit to your personal bank account</a:t>
            </a:r>
          </a:p>
          <a:p>
            <a:pPr lvl="1">
              <a:buClr>
                <a:srgbClr val="6E2585"/>
              </a:buClr>
            </a:pPr>
            <a:r>
              <a:rPr lang="en-US" sz="1900" dirty="0">
                <a:solidFill>
                  <a:srgbClr val="000000"/>
                </a:solidFill>
              </a:rPr>
              <a:t>Mobile app</a:t>
            </a:r>
          </a:p>
        </p:txBody>
      </p:sp>
      <p:sp>
        <p:nvSpPr>
          <p:cNvPr id="3" name="Title 2">
            <a:extLst>
              <a:ext uri="{FF2B5EF4-FFF2-40B4-BE49-F238E27FC236}">
                <a16:creationId xmlns:a16="http://schemas.microsoft.com/office/drawing/2014/main" id="{BE71B4A3-6DC4-43E8-A1A6-D4292F95CB31}"/>
              </a:ext>
            </a:extLst>
          </p:cNvPr>
          <p:cNvSpPr>
            <a:spLocks noGrp="1"/>
          </p:cNvSpPr>
          <p:nvPr>
            <p:ph type="title"/>
          </p:nvPr>
        </p:nvSpPr>
        <p:spPr/>
        <p:txBody>
          <a:bodyPr/>
          <a:lstStyle/>
          <a:p>
            <a:r>
              <a:rPr lang="en-US" dirty="0"/>
              <a:t>Accessing Health Care FSA and submitting claims </a:t>
            </a:r>
          </a:p>
        </p:txBody>
      </p:sp>
      <p:sp>
        <p:nvSpPr>
          <p:cNvPr id="4" name="Footer Placeholder 3">
            <a:extLst>
              <a:ext uri="{FF2B5EF4-FFF2-40B4-BE49-F238E27FC236}">
                <a16:creationId xmlns:a16="http://schemas.microsoft.com/office/drawing/2014/main" id="{8468FD25-BBD0-4183-94A8-F7358ADCAFD6}"/>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8FFA51ED-8F9D-4483-BF63-982A94294BA5}"/>
              </a:ext>
            </a:extLst>
          </p:cNvPr>
          <p:cNvSpPr>
            <a:spLocks noGrp="1"/>
          </p:cNvSpPr>
          <p:nvPr>
            <p:ph type="sldNum" sz="quarter" idx="4"/>
          </p:nvPr>
        </p:nvSpPr>
        <p:spPr/>
        <p:txBody>
          <a:bodyPr/>
          <a:lstStyle/>
          <a:p>
            <a:fld id="{489F9553-C816-6842-8939-EE75ECF7EB2B}" type="slidenum">
              <a:rPr lang="en-US" smtClean="0"/>
              <a:pPr/>
              <a:t>7</a:t>
            </a:fld>
            <a:endParaRPr lang="en-US" dirty="0"/>
          </a:p>
        </p:txBody>
      </p:sp>
    </p:spTree>
    <p:extLst>
      <p:ext uri="{BB962C8B-B14F-4D97-AF65-F5344CB8AC3E}">
        <p14:creationId xmlns:p14="http://schemas.microsoft.com/office/powerpoint/2010/main" val="915055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CF8AB2-AA99-4982-9017-2DCA454FE9F6}"/>
              </a:ext>
            </a:extLst>
          </p:cNvPr>
          <p:cNvSpPr>
            <a:spLocks noGrp="1"/>
          </p:cNvSpPr>
          <p:nvPr>
            <p:ph type="title"/>
          </p:nvPr>
        </p:nvSpPr>
        <p:spPr/>
        <p:txBody>
          <a:bodyPr/>
          <a:lstStyle/>
          <a:p>
            <a:r>
              <a:rPr lang="en-US" dirty="0"/>
              <a:t>Dependent Care </a:t>
            </a:r>
            <a:br>
              <a:rPr lang="en-US" dirty="0"/>
            </a:br>
            <a:r>
              <a:rPr lang="en-US" dirty="0"/>
              <a:t>Flexible Spending Account</a:t>
            </a:r>
          </a:p>
        </p:txBody>
      </p:sp>
      <p:sp>
        <p:nvSpPr>
          <p:cNvPr id="2" name="Footer Placeholder 1">
            <a:extLst>
              <a:ext uri="{FF2B5EF4-FFF2-40B4-BE49-F238E27FC236}">
                <a16:creationId xmlns:a16="http://schemas.microsoft.com/office/drawing/2014/main" id="{B40B1C7D-A3BD-4395-8B37-4FADCEC992A4}"/>
              </a:ext>
            </a:extLst>
          </p:cNvPr>
          <p:cNvSpPr>
            <a:spLocks noGrp="1"/>
          </p:cNvSpPr>
          <p:nvPr>
            <p:ph type="ftr" sz="quarter" idx="3"/>
          </p:nvPr>
        </p:nvSpPr>
        <p:spPr/>
        <p:txBody>
          <a:bodyPr/>
          <a:lstStyle/>
          <a:p>
            <a:r>
              <a:rPr lang="en-US"/>
              <a:t>©2020 Trinity Health</a:t>
            </a:r>
            <a:endParaRPr lang="en-US" dirty="0"/>
          </a:p>
        </p:txBody>
      </p:sp>
      <p:sp>
        <p:nvSpPr>
          <p:cNvPr id="3" name="Slide Number Placeholder 2">
            <a:extLst>
              <a:ext uri="{FF2B5EF4-FFF2-40B4-BE49-F238E27FC236}">
                <a16:creationId xmlns:a16="http://schemas.microsoft.com/office/drawing/2014/main" id="{290B25C7-5552-4B22-A36B-3F836F2D1FB3}"/>
              </a:ext>
            </a:extLst>
          </p:cNvPr>
          <p:cNvSpPr>
            <a:spLocks noGrp="1"/>
          </p:cNvSpPr>
          <p:nvPr>
            <p:ph type="sldNum" sz="quarter" idx="4"/>
          </p:nvPr>
        </p:nvSpPr>
        <p:spPr/>
        <p:txBody>
          <a:bodyPr/>
          <a:lstStyle/>
          <a:p>
            <a:fld id="{489F9553-C816-6842-8939-EE75ECF7EB2B}" type="slidenum">
              <a:rPr lang="en-US" smtClean="0"/>
              <a:pPr/>
              <a:t>8</a:t>
            </a:fld>
            <a:endParaRPr lang="en-US" dirty="0"/>
          </a:p>
        </p:txBody>
      </p:sp>
    </p:spTree>
    <p:extLst>
      <p:ext uri="{BB962C8B-B14F-4D97-AF65-F5344CB8AC3E}">
        <p14:creationId xmlns:p14="http://schemas.microsoft.com/office/powerpoint/2010/main" val="3298520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B4D04E3-D16A-439E-91B7-477C45BCE4D8}"/>
              </a:ext>
            </a:extLst>
          </p:cNvPr>
          <p:cNvSpPr>
            <a:spLocks noGrp="1"/>
          </p:cNvSpPr>
          <p:nvPr>
            <p:ph sz="quarter" idx="12"/>
          </p:nvPr>
        </p:nvSpPr>
        <p:spPr>
          <a:xfrm>
            <a:off x="393408" y="999054"/>
            <a:ext cx="8586676" cy="3601521"/>
          </a:xfrm>
        </p:spPr>
        <p:txBody>
          <a:bodyPr>
            <a:normAutofit fontScale="77500" lnSpcReduction="20000"/>
          </a:bodyPr>
          <a:lstStyle/>
          <a:p>
            <a:r>
              <a:rPr lang="en-US" sz="2600" dirty="0"/>
              <a:t>Covers expenses for care of your eligible dependents while you work</a:t>
            </a:r>
          </a:p>
          <a:p>
            <a:pPr lvl="1"/>
            <a:r>
              <a:rPr lang="en-US" sz="2300" dirty="0"/>
              <a:t>Child under age 13</a:t>
            </a:r>
          </a:p>
          <a:p>
            <a:pPr lvl="1"/>
            <a:r>
              <a:rPr lang="en-US" sz="2300" dirty="0"/>
              <a:t>Qualifying adult incapable of self-care</a:t>
            </a:r>
          </a:p>
          <a:p>
            <a:r>
              <a:rPr lang="en-US" sz="2600" dirty="0"/>
              <a:t>Eligible expenses include (but are not limited to):</a:t>
            </a:r>
          </a:p>
          <a:p>
            <a:pPr lvl="1"/>
            <a:r>
              <a:rPr lang="en-US" sz="2300" dirty="0"/>
              <a:t>Babysitting or au pair services</a:t>
            </a:r>
          </a:p>
          <a:p>
            <a:pPr lvl="1"/>
            <a:r>
              <a:rPr lang="en-US" sz="2300" dirty="0"/>
              <a:t>Before and after-school programs</a:t>
            </a:r>
          </a:p>
          <a:p>
            <a:pPr lvl="1"/>
            <a:r>
              <a:rPr lang="en-US" sz="2300" dirty="0"/>
              <a:t>Day care and nursery school</a:t>
            </a:r>
          </a:p>
          <a:p>
            <a:pPr lvl="1"/>
            <a:r>
              <a:rPr lang="en-US" sz="2300" dirty="0"/>
              <a:t>Pre-school programs</a:t>
            </a:r>
          </a:p>
          <a:p>
            <a:pPr lvl="1"/>
            <a:r>
              <a:rPr lang="en-US" sz="2300" dirty="0"/>
              <a:t>Elder care services</a:t>
            </a:r>
            <a:endParaRPr lang="en-US" sz="2600" dirty="0"/>
          </a:p>
          <a:p>
            <a:r>
              <a:rPr lang="en-US" sz="2600" dirty="0"/>
              <a:t>Comprehensive list of eligible expenses at </a:t>
            </a:r>
            <a:r>
              <a:rPr lang="en-US" sz="2600" dirty="0">
                <a:hlinkClick r:id="rId3"/>
              </a:rPr>
              <a:t>www.healthequity.com</a:t>
            </a:r>
            <a:endParaRPr lang="en-US" sz="2600" dirty="0"/>
          </a:p>
          <a:p>
            <a:r>
              <a:rPr lang="en-US" sz="2600" dirty="0"/>
              <a:t>Dependent care FSA is </a:t>
            </a:r>
            <a:r>
              <a:rPr lang="en-US" sz="2600" u="sng" dirty="0"/>
              <a:t>not</a:t>
            </a:r>
            <a:r>
              <a:rPr lang="en-US" sz="2600" dirty="0"/>
              <a:t> for medical expenses </a:t>
            </a:r>
          </a:p>
          <a:p>
            <a:endParaRPr lang="en-US" dirty="0"/>
          </a:p>
          <a:p>
            <a:endParaRPr lang="en-US" dirty="0"/>
          </a:p>
          <a:p>
            <a:endParaRPr lang="en-US" dirty="0"/>
          </a:p>
          <a:p>
            <a:endParaRPr lang="en-US" dirty="0"/>
          </a:p>
        </p:txBody>
      </p:sp>
      <p:sp>
        <p:nvSpPr>
          <p:cNvPr id="3" name="Title 2">
            <a:extLst>
              <a:ext uri="{FF2B5EF4-FFF2-40B4-BE49-F238E27FC236}">
                <a16:creationId xmlns:a16="http://schemas.microsoft.com/office/drawing/2014/main" id="{DBF396BA-D05E-4C6F-B9E0-EA32F6EF2C12}"/>
              </a:ext>
            </a:extLst>
          </p:cNvPr>
          <p:cNvSpPr>
            <a:spLocks noGrp="1"/>
          </p:cNvSpPr>
          <p:nvPr>
            <p:ph type="title"/>
          </p:nvPr>
        </p:nvSpPr>
        <p:spPr/>
        <p:txBody>
          <a:bodyPr/>
          <a:lstStyle/>
          <a:p>
            <a:r>
              <a:rPr lang="en-US" dirty="0"/>
              <a:t>Dependent Care FSA – Key Information</a:t>
            </a:r>
          </a:p>
        </p:txBody>
      </p:sp>
      <p:sp>
        <p:nvSpPr>
          <p:cNvPr id="4" name="Footer Placeholder 3">
            <a:extLst>
              <a:ext uri="{FF2B5EF4-FFF2-40B4-BE49-F238E27FC236}">
                <a16:creationId xmlns:a16="http://schemas.microsoft.com/office/drawing/2014/main" id="{7783C75B-03CF-460C-AB56-A0292902372D}"/>
              </a:ext>
            </a:extLst>
          </p:cNvPr>
          <p:cNvSpPr>
            <a:spLocks noGrp="1"/>
          </p:cNvSpPr>
          <p:nvPr>
            <p:ph type="ftr" sz="quarter" idx="3"/>
          </p:nvPr>
        </p:nvSpPr>
        <p:spPr/>
        <p:txBody>
          <a:bodyPr/>
          <a:lstStyle/>
          <a:p>
            <a:r>
              <a:rPr lang="en-US" dirty="0"/>
              <a:t>©2020 Trinity Health</a:t>
            </a:r>
          </a:p>
        </p:txBody>
      </p:sp>
      <p:sp>
        <p:nvSpPr>
          <p:cNvPr id="5" name="Slide Number Placeholder 4">
            <a:extLst>
              <a:ext uri="{FF2B5EF4-FFF2-40B4-BE49-F238E27FC236}">
                <a16:creationId xmlns:a16="http://schemas.microsoft.com/office/drawing/2014/main" id="{367C72F2-5DEE-43AA-8E1A-441E5D4678A6}"/>
              </a:ext>
            </a:extLst>
          </p:cNvPr>
          <p:cNvSpPr>
            <a:spLocks noGrp="1"/>
          </p:cNvSpPr>
          <p:nvPr>
            <p:ph type="sldNum" sz="quarter" idx="4"/>
          </p:nvPr>
        </p:nvSpPr>
        <p:spPr/>
        <p:txBody>
          <a:bodyPr/>
          <a:lstStyle/>
          <a:p>
            <a:fld id="{489F9553-C816-6842-8939-EE75ECF7EB2B}" type="slidenum">
              <a:rPr lang="en-US" smtClean="0"/>
              <a:pPr/>
              <a:t>9</a:t>
            </a:fld>
            <a:endParaRPr lang="en-US" dirty="0"/>
          </a:p>
        </p:txBody>
      </p:sp>
    </p:spTree>
    <p:extLst>
      <p:ext uri="{BB962C8B-B14F-4D97-AF65-F5344CB8AC3E}">
        <p14:creationId xmlns:p14="http://schemas.microsoft.com/office/powerpoint/2010/main" val="3496949486"/>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5CF6746CADB541B8704E3A76B43D75" ma:contentTypeVersion="0" ma:contentTypeDescription="Create a new document." ma:contentTypeScope="" ma:versionID="3d1b3bda66ff206962cbffb4b1f19dd6">
  <xsd:schema xmlns:xsd="http://www.w3.org/2001/XMLSchema" xmlns:xs="http://www.w3.org/2001/XMLSchema" xmlns:p="http://schemas.microsoft.com/office/2006/metadata/properties" xmlns:ns2="4b91531d-a4f7-47e3-8687-1e7e838a3343" targetNamespace="http://schemas.microsoft.com/office/2006/metadata/properties" ma:root="true" ma:fieldsID="0343b9f753f350af6d0219bbd4f1bbc3" ns2:_="">
    <xsd:import namespace="4b91531d-a4f7-47e3-8687-1e7e838a3343"/>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91531d-a4f7-47e3-8687-1e7e838a334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4b91531d-a4f7-47e3-8687-1e7e838a3343">VWZWURQ6C24W-2684-23</_dlc_DocId>
    <_dlc_DocIdUrl xmlns="4b91531d-a4f7-47e3-8687-1e7e838a3343">
      <Url>http://content.che.org/sysoff/mc/_layouts/DocIdRedir.aspx?ID=VWZWURQ6C24W-2684-23</Url>
      <Description>VWZWURQ6C24W-2684-23</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F78F947-66A3-4B2D-A65A-DD43B04E66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91531d-a4f7-47e3-8687-1e7e838a3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189451C-B86D-43F5-AA06-34D722258368}">
  <ds:schemaRefs>
    <ds:schemaRef ds:uri="4b91531d-a4f7-47e3-8687-1e7e838a3343"/>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www.w3.org/XML/1998/namespace"/>
    <ds:schemaRef ds:uri="http://purl.org/dc/elements/1.1/"/>
  </ds:schemaRefs>
</ds:datastoreItem>
</file>

<file path=customXml/itemProps3.xml><?xml version="1.0" encoding="utf-8"?>
<ds:datastoreItem xmlns:ds="http://schemas.openxmlformats.org/officeDocument/2006/customXml" ds:itemID="{1E2435B7-6774-4581-B2BB-770337A5A823}">
  <ds:schemaRefs>
    <ds:schemaRef ds:uri="http://schemas.microsoft.com/sharepoint/events"/>
  </ds:schemaRefs>
</ds:datastoreItem>
</file>

<file path=customXml/itemProps4.xml><?xml version="1.0" encoding="utf-8"?>
<ds:datastoreItem xmlns:ds="http://schemas.openxmlformats.org/officeDocument/2006/customXml" ds:itemID="{AC88FC6E-F497-4A21-9773-B9F3D9265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13413</TotalTime>
  <Words>2277</Words>
  <Application>Microsoft Office PowerPoint</Application>
  <PresentationFormat>On-screen Show (16:9)</PresentationFormat>
  <Paragraphs>241</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Main Content Slide Layout</vt:lpstr>
      <vt:lpstr>Benefits Orientation</vt:lpstr>
      <vt:lpstr>Flexible Spending Accounts</vt:lpstr>
      <vt:lpstr>Two types of Flexible Spending Accounts: Health Care and Dependent Care </vt:lpstr>
      <vt:lpstr>Key facts about FSAs </vt:lpstr>
      <vt:lpstr>Health Care  Flexible Spending Account</vt:lpstr>
      <vt:lpstr>Expenses that may be paid or reimbursed from Health Care FSA</vt:lpstr>
      <vt:lpstr>Accessing Health Care FSA and submitting claims </vt:lpstr>
      <vt:lpstr>Dependent Care  Flexible Spending Account</vt:lpstr>
      <vt:lpstr>Dependent Care FSA – Key Information</vt:lpstr>
      <vt:lpstr>Accessing Dependent Care FSA and submitting claims </vt:lpstr>
      <vt:lpstr>Check out all the episodes in the video series</vt:lpstr>
      <vt:lpstr>Important Information</vt:lpstr>
      <vt:lpstr>PowerPoint Presentation</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Candice Thomas</cp:lastModifiedBy>
  <cp:revision>301</cp:revision>
  <cp:lastPrinted>2015-03-20T16:41:08Z</cp:lastPrinted>
  <dcterms:created xsi:type="dcterms:W3CDTF">2015-06-01T18:54:58Z</dcterms:created>
  <dcterms:modified xsi:type="dcterms:W3CDTF">2021-08-10T12:05:19Z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0x010100E75CF6746CADB541B8704E3A76B43D75</vt:lpwstr>
  </property>
  <property fmtid="{D5CDD505-2E9C-101B-9397-08002B2CF9AE}" pid="3" name="_dlc_DocIdItemGuid">
    <vt:lpwstr>13334aa1-c854-4350-9b84-cf13f57fa411</vt:lpwstr>
  </property>
</Properties>
</file>