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4663"/>
  </p:normalViewPr>
  <p:slideViewPr>
    <p:cSldViewPr snapToGrid="0">
      <p:cViewPr varScale="1">
        <p:scale>
          <a:sx n="107" d="100"/>
          <a:sy n="107" d="100"/>
        </p:scale>
        <p:origin x="1166" y="82"/>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4/9/2020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4/9/2020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3769" y="4738009"/>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6256147" y="229506"/>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493634"/>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April 9,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1208999492"/>
              </p:ext>
            </p:extLst>
          </p:nvPr>
        </p:nvGraphicFramePr>
        <p:xfrm>
          <a:off x="273319" y="877825"/>
          <a:ext cx="8612230" cy="3888644"/>
        </p:xfrm>
        <a:graphic>
          <a:graphicData uri="http://schemas.openxmlformats.org/drawingml/2006/table">
            <a:tbl>
              <a:tblPr firstRow="1" firstCol="1" bandRow="1"/>
              <a:tblGrid>
                <a:gridCol w="4185774">
                  <a:extLst>
                    <a:ext uri="{9D8B030D-6E8A-4147-A177-3AD203B41FA5}">
                      <a16:colId xmlns:a16="http://schemas.microsoft.com/office/drawing/2014/main" val="2472197640"/>
                    </a:ext>
                  </a:extLst>
                </a:gridCol>
                <a:gridCol w="240682">
                  <a:extLst>
                    <a:ext uri="{9D8B030D-6E8A-4147-A177-3AD203B41FA5}">
                      <a16:colId xmlns:a16="http://schemas.microsoft.com/office/drawing/2014/main" val="1379072303"/>
                    </a:ext>
                  </a:extLst>
                </a:gridCol>
                <a:gridCol w="4185774">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a:t>
                      </a:r>
                      <a:r>
                        <a:rPr lang="en-US" sz="1100" b="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Leader Please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496624">
                <a:tc>
                  <a:txBody>
                    <a:bodyPr/>
                    <a:lstStyle/>
                    <a:p>
                      <a:r>
                        <a:rPr lang="en-US" sz="1000" b="1" i="0" u="none" strike="noStrike" kern="1200" dirty="0">
                          <a:solidFill>
                            <a:schemeClr val="tx1"/>
                          </a:solidFill>
                          <a:effectLst/>
                          <a:latin typeface="+mn-lt"/>
                          <a:ea typeface="+mn-ea"/>
                          <a:cs typeface="+mn-cs"/>
                        </a:rPr>
                        <a:t>COVID-19 Update:</a:t>
                      </a:r>
                      <a:br>
                        <a:rPr lang="en-US" sz="1000" dirty="0"/>
                      </a:br>
                      <a:endParaRPr lang="en-US" sz="1000" b="0" i="0" u="none" strike="noStrike" kern="1200" dirty="0">
                        <a:solidFill>
                          <a:schemeClr val="tx1"/>
                        </a:solidFill>
                        <a:effectLst/>
                        <a:latin typeface="+mn-lt"/>
                        <a:ea typeface="+mn-ea"/>
                        <a:cs typeface="+mn-cs"/>
                      </a:endParaRPr>
                    </a:p>
                    <a:p>
                      <a:r>
                        <a:rPr lang="en-US" sz="1000" b="1" i="0" u="none" strike="noStrike" kern="1200" dirty="0">
                          <a:solidFill>
                            <a:schemeClr val="tx1"/>
                          </a:solidFill>
                          <a:effectLst/>
                          <a:latin typeface="+mn-lt"/>
                          <a:ea typeface="+mn-ea"/>
                          <a:cs typeface="+mn-cs"/>
                        </a:rPr>
                        <a:t>New guidance available for how to correctly wear a mask and use gloves</a:t>
                      </a:r>
                      <a:r>
                        <a:rPr lang="en-US" sz="1000" b="0" i="0" u="none" strike="noStrike" kern="1200" dirty="0">
                          <a:solidFill>
                            <a:schemeClr val="tx1"/>
                          </a:solidFill>
                          <a:effectLst/>
                          <a:latin typeface="+mn-lt"/>
                          <a:ea typeface="+mn-ea"/>
                          <a:cs typeface="+mn-cs"/>
                        </a:rPr>
                        <a:t>. Go to COVID-19 resource page for details.</a:t>
                      </a:r>
                      <a:br>
                        <a:rPr lang="en-US" sz="1000" b="0" i="0" u="none" strike="noStrike" kern="1200" dirty="0">
                          <a:solidFill>
                            <a:schemeClr val="tx1"/>
                          </a:solidFill>
                          <a:effectLst/>
                          <a:latin typeface="+mn-lt"/>
                          <a:ea typeface="+mn-ea"/>
                          <a:cs typeface="+mn-cs"/>
                        </a:rPr>
                      </a:br>
                      <a:br>
                        <a:rPr lang="en-US" sz="1000" b="0" i="0" u="none" strike="noStrike" kern="1200" dirty="0">
                          <a:solidFill>
                            <a:schemeClr val="tx1"/>
                          </a:solidFill>
                          <a:effectLst/>
                          <a:latin typeface="+mn-lt"/>
                          <a:ea typeface="+mn-ea"/>
                          <a:cs typeface="+mn-cs"/>
                        </a:rPr>
                      </a:br>
                      <a:r>
                        <a:rPr lang="en-US" sz="1000" b="1" kern="1200" dirty="0">
                          <a:solidFill>
                            <a:schemeClr val="tx1"/>
                          </a:solidFill>
                          <a:effectLst/>
                          <a:latin typeface="+mn-lt"/>
                          <a:ea typeface="+mn-ea"/>
                          <a:cs typeface="+mn-cs"/>
                        </a:rPr>
                        <a:t>Hilton and Marriott Offer Free Rooms for Frontline Medical Professionals</a:t>
                      </a:r>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Hilton announced this week it will donate one million free room nights to physicians, nurses and others, beginning April 13. Marriott also is offering free rooms in selected cities.</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15038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272577">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567336">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Due to the 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lvl="0"/>
                      <a:r>
                        <a:rPr lang="en-US" sz="1000" b="1" kern="1200" dirty="0">
                          <a:solidFill>
                            <a:schemeClr val="tx1"/>
                          </a:solidFill>
                          <a:effectLst/>
                          <a:latin typeface="+mn-lt"/>
                          <a:ea typeface="+mn-ea"/>
                          <a:cs typeface="+mn-cs"/>
                        </a:rPr>
                        <a:t>I am responsible for my own safety and the safety of others</a:t>
                      </a:r>
                      <a:r>
                        <a:rPr lang="en-US" sz="1000" kern="1200" dirty="0">
                          <a:solidFill>
                            <a:schemeClr val="tx1"/>
                          </a:solidFill>
                          <a:effectLst/>
                          <a:latin typeface="+mn-lt"/>
                          <a:ea typeface="+mn-ea"/>
                          <a:cs typeface="+mn-cs"/>
                        </a:rPr>
                        <a:t>. </a:t>
                      </a:r>
                    </a:p>
                    <a:p>
                      <a:r>
                        <a:rPr lang="en-US" sz="1000" kern="1200" dirty="0">
                          <a:solidFill>
                            <a:schemeClr val="tx1"/>
                          </a:solidFill>
                          <a:effectLst/>
                          <a:latin typeface="+mn-lt"/>
                          <a:ea typeface="+mn-ea"/>
                          <a:cs typeface="+mn-cs"/>
                        </a:rPr>
                        <a:t> </a:t>
                      </a:r>
                    </a:p>
                    <a:p>
                      <a:r>
                        <a:rPr lang="en-US" sz="1000" kern="1200" dirty="0">
                          <a:solidFill>
                            <a:schemeClr val="tx1"/>
                          </a:solidFill>
                          <a:effectLst/>
                          <a:latin typeface="+mn-lt"/>
                          <a:ea typeface="+mn-ea"/>
                          <a:cs typeface="+mn-cs"/>
                        </a:rPr>
                        <a:t>Please follow protocols and guidelines regarding COVID-19 exposure. The intentions are fully to help protect you, all colleagues, and all patients. As well, provide support for team members whenever you can. The stronger the teams, the stronger we all are weathering this storm. </a:t>
                      </a: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A9F9820-E62F-4345-9D14-9AE03257A264}"/>
</file>

<file path=customXml/itemProps2.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3.xml><?xml version="1.0" encoding="utf-8"?>
<ds:datastoreItem xmlns:ds="http://schemas.openxmlformats.org/officeDocument/2006/customXml" ds:itemID="{A189451C-B86D-43F5-AA06-34D722258368}">
  <ds:schemaRefs>
    <ds:schemaRef ds:uri="http://schemas.microsoft.com/office/2006/metadata/properties"/>
    <ds:schemaRef ds:uri="http://purl.org/dc/dcmitype/"/>
    <ds:schemaRef ds:uri="http://www.w3.org/XML/1998/namespace"/>
    <ds:schemaRef ds:uri="http://schemas.openxmlformats.org/package/2006/metadata/core-properties"/>
    <ds:schemaRef ds:uri="2f9963b4-3c35-4578-b1ba-a166f880c2d2"/>
    <ds:schemaRef ds:uri="http://schemas.microsoft.com/office/2006/documentManagement/types"/>
    <ds:schemaRef ds:uri="http://purl.org/dc/terms/"/>
    <ds:schemaRef ds:uri="http://schemas.microsoft.com/office/infopath/2007/PartnerControls"/>
    <ds:schemaRef ds:uri="e6ab4244-9723-42db-8dd8-af501f8ebc00"/>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559</TotalTime>
  <Words>118</Words>
  <Application>Microsoft Office PowerPoint</Application>
  <PresentationFormat>On-screen Show (16:9)</PresentationFormat>
  <Paragraphs>32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17</cp:revision>
  <cp:lastPrinted>2015-03-20T16:41:08Z</cp:lastPrinted>
  <dcterms:created xsi:type="dcterms:W3CDTF">2015-06-01T18:54:58Z</dcterms:created>
  <dcterms:modified xsi:type="dcterms:W3CDTF">2020-04-09T17:08:58Z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