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20"/>
  </p:notesMasterIdLst>
  <p:handoutMasterIdLst>
    <p:handoutMasterId r:id="rId21"/>
  </p:handoutMasterIdLst>
  <p:sldIdLst>
    <p:sldId id="306" r:id="rId7"/>
    <p:sldId id="316" r:id="rId8"/>
    <p:sldId id="378" r:id="rId9"/>
    <p:sldId id="439" r:id="rId10"/>
    <p:sldId id="466" r:id="rId11"/>
    <p:sldId id="456" r:id="rId12"/>
    <p:sldId id="301" r:id="rId13"/>
    <p:sldId id="302" r:id="rId14"/>
    <p:sldId id="465" r:id="rId15"/>
    <p:sldId id="458" r:id="rId16"/>
    <p:sldId id="423" r:id="rId17"/>
    <p:sldId id="424" r:id="rId18"/>
    <p:sldId id="422" r:id="rId19"/>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zanne Tola" initials="ST" lastIdx="3" clrIdx="0">
    <p:extLst>
      <p:ext uri="{19B8F6BF-5375-455C-9EA6-DF929625EA0E}">
        <p15:presenceInfo xmlns:p15="http://schemas.microsoft.com/office/powerpoint/2012/main" userId="S::tolasuz@trinity-health.org::13a69b62-492e-47ac-bdfa-d669fbf05bf3" providerId="AD"/>
      </p:ext>
    </p:extLst>
  </p:cmAuthor>
  <p:cmAuthor id="2" name="Brandi Bonney" initials="BB" lastIdx="1" clrIdx="1">
    <p:extLst>
      <p:ext uri="{19B8F6BF-5375-455C-9EA6-DF929625EA0E}">
        <p15:presenceInfo xmlns:p15="http://schemas.microsoft.com/office/powerpoint/2012/main" userId="S::Brandi.Bonney@trinity-health.org::0ec9ea29-772f-4ef7-8fa0-966b54ddb480" providerId="AD"/>
      </p:ext>
    </p:extLst>
  </p:cmAuthor>
  <p:cmAuthor id="3" name="Melissa R. Ansell" initials="MRA" lastIdx="1" clrIdx="2">
    <p:extLst>
      <p:ext uri="{19B8F6BF-5375-455C-9EA6-DF929625EA0E}">
        <p15:presenceInfo xmlns:p15="http://schemas.microsoft.com/office/powerpoint/2012/main" userId="S::Melissa.Ansell@trinity-health.org::0039316e-87e4-4779-809f-c4884355a11a" providerId="AD"/>
      </p:ext>
    </p:extLst>
  </p:cmAuthor>
  <p:cmAuthor id="4" name="Rebecca Trotter" initials="RT" lastIdx="18" clrIdx="3">
    <p:extLst>
      <p:ext uri="{19B8F6BF-5375-455C-9EA6-DF929625EA0E}">
        <p15:presenceInfo xmlns:p15="http://schemas.microsoft.com/office/powerpoint/2012/main" userId="S::rebecca@techworldinc.com::d797cea4-aa2b-4149-813d-723fb8cb5e4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04" autoAdjust="0"/>
    <p:restoredTop sz="83543" autoAdjust="0"/>
  </p:normalViewPr>
  <p:slideViewPr>
    <p:cSldViewPr snapToGrid="0" snapToObjects="1" showGuides="1">
      <p:cViewPr varScale="1">
        <p:scale>
          <a:sx n="99" d="100"/>
          <a:sy n="99" d="100"/>
        </p:scale>
        <p:origin x="1296" y="78"/>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7/27/2021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a:t>Duración aproximada:  8 minutos</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endParaRPr lang="en-US" baseline="0" dirty="0"/>
          </a:p>
          <a:p>
            <a:pPr marL="171450" lvl="0" indent="-171450">
              <a:buFont typeface="Arial" panose="020B0604020202020204" pitchFamily="34" charset="0"/>
              <a:buChar char="•"/>
            </a:pPr>
            <a:r>
              <a:rPr lang="es-US" sz="1200">
                <a:solidFill>
                  <a:schemeClr val="tx1"/>
                </a:solidFill>
                <a:latin typeface="+mn-lt"/>
                <a:ea typeface="+mn-ea"/>
                <a:cs typeface="+mn-cs"/>
              </a:rPr>
              <a:t>Los colegas con trabajos clasificados como</a:t>
            </a:r>
            <a:r>
              <a:rPr lang="es-US" sz="1200" baseline="0">
                <a:solidFill>
                  <a:schemeClr val="tx1"/>
                </a:solidFill>
                <a:latin typeface="+mn-lt"/>
                <a:ea typeface="+mn-ea"/>
                <a:cs typeface="+mn-cs"/>
              </a:rPr>
              <a:t> funcionarios de rango superior, vicepresidentes, directores, gerentes y médicos clínicos de práctica avanzada </a:t>
            </a:r>
            <a:r>
              <a:rPr lang="es-US" sz="1200">
                <a:solidFill>
                  <a:schemeClr val="tx1"/>
                </a:solidFill>
                <a:latin typeface="+mn-lt"/>
                <a:ea typeface="+mn-ea"/>
                <a:cs typeface="+mn-cs"/>
              </a:rPr>
              <a:t>son elegibles para el beneficio por discapacidad a corto y largo plazo del Programa B el primer día del mes luego de cumplidos 30 días de empleo. </a:t>
            </a:r>
          </a:p>
          <a:p>
            <a:pPr marL="0" lvl="0" indent="0">
              <a:buFont typeface="Arial" panose="020B0604020202020204" pitchFamily="34" charset="0"/>
              <a:buNone/>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US" sz="1200">
                <a:solidFill>
                  <a:schemeClr val="tx1"/>
                </a:solidFill>
                <a:latin typeface="+mn-lt"/>
                <a:ea typeface="+mn-ea"/>
                <a:cs typeface="+mn-cs"/>
              </a:rPr>
              <a:t>El beneficio por discapacidad a corto plazo está disponible después de un período de eliminación de siete días y por hasta 6 meses al 100 % del sueldo de base </a:t>
            </a:r>
            <a:r>
              <a:rPr lang="es-US" sz="1200" baseline="0">
                <a:solidFill>
                  <a:schemeClr val="tx1"/>
                </a:solidFill>
                <a:latin typeface="+mn-lt"/>
                <a:ea typeface="+mn-ea"/>
                <a:cs typeface="+mn-cs"/>
              </a:rPr>
              <a:t> sin máximo mensual.</a:t>
            </a:r>
          </a:p>
          <a:p>
            <a:pPr marL="0" lvl="0" indent="0">
              <a:buFont typeface="Arial" panose="020B0604020202020204" pitchFamily="34" charset="0"/>
              <a:buNone/>
            </a:pPr>
            <a:endParaRPr lang="en-US" sz="1200" kern="1200" baseline="0" dirty="0">
              <a:solidFill>
                <a:schemeClr val="tx1"/>
              </a:solidFill>
              <a:effectLst/>
              <a:latin typeface="+mn-lt"/>
              <a:ea typeface="+mn-ea"/>
              <a:cs typeface="+mn-cs"/>
            </a:endParaRPr>
          </a:p>
          <a:p>
            <a:pPr marL="171450" lvl="0" indent="-171450">
              <a:buFont typeface="Arial" panose="020B0604020202020204" pitchFamily="34" charset="0"/>
              <a:buChar char="•"/>
            </a:pPr>
            <a:r>
              <a:rPr lang="es-US" sz="1200">
                <a:solidFill>
                  <a:schemeClr val="tx1"/>
                </a:solidFill>
                <a:latin typeface="+mn-lt"/>
                <a:ea typeface="+mn-ea"/>
                <a:cs typeface="+mn-cs"/>
              </a:rPr>
              <a:t>El beneficio por discapacidad a largo plazo está disponible después de un período de eliminación de 6 meses y hasta la edad normal de retiro del Seguro Social. Cubre el 70 % del sueldo de base hasta un máximo de $15,000 por mes.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10</a:t>
            </a:fld>
            <a:endParaRPr lang="en-US"/>
          </a:p>
        </p:txBody>
      </p:sp>
    </p:spTree>
    <p:extLst>
      <p:ext uri="{BB962C8B-B14F-4D97-AF65-F5344CB8AC3E}">
        <p14:creationId xmlns:p14="http://schemas.microsoft.com/office/powerpoint/2010/main" val="9709361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Ahora que ha revisado el Programa de Licencia Laboral, asegúrese de mirar los otros episodios de esta serie de videos para obtener más información sobre beneficios adicionales disponibles para ayudarlo a que Viva toda su vida. </a:t>
            </a:r>
          </a:p>
          <a:p>
            <a:endParaRPr lang="en-US" dirty="0"/>
          </a:p>
          <a:p>
            <a:endParaRPr lang="en-US" dirty="0"/>
          </a:p>
          <a:p>
            <a:endParaRPr lang="en-US" dirty="0"/>
          </a:p>
          <a:p>
            <a:endParaRPr lang="en-US" dirty="0"/>
          </a:p>
          <a:p>
            <a:endParaRPr lang="en-US" dirty="0"/>
          </a:p>
          <a:p>
            <a:r>
              <a:rPr lang="es-US" dirty="0"/>
              <a:t>10 segundos</a:t>
            </a:r>
          </a:p>
        </p:txBody>
      </p:sp>
      <p:sp>
        <p:nvSpPr>
          <p:cNvPr id="4" name="Slide Number Placeholder 3"/>
          <p:cNvSpPr>
            <a:spLocks noGrp="1"/>
          </p:cNvSpPr>
          <p:nvPr>
            <p:ph type="sldNum" sz="quarter" idx="5"/>
          </p:nvPr>
        </p:nvSpPr>
        <p:spPr/>
        <p:txBody>
          <a:bodyPr/>
          <a:lstStyle/>
          <a:p>
            <a:fld id="{FD69798C-9FC1-714E-BB69-2199F60E7A3D}" type="slidenum">
              <a:rPr lang="en-US" smtClean="0"/>
              <a:t>11</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12</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s-US" dirty="0"/>
              <a:t>En Trinity Health, creemos que la calidad de vida es importante para nuestros colegas y que es fundamental para nuestra salud física, mental y espiritual tomarse licencias laborales programadas. </a:t>
            </a:r>
          </a:p>
          <a:p>
            <a:endParaRPr lang="en-US" dirty="0"/>
          </a:p>
          <a:p>
            <a:r>
              <a:rPr lang="es-US" dirty="0"/>
              <a:t>Cuidarnos a nosotros mismos tomándonos tiempo libre (ya sea para reconectarnos con las personas que queremos, recargar energía o recuperarnos) nos prepara mejor para cuidar a nuestros pacientes y ayuda a apoyar nuestras iniciativas de seguridad del paciente.</a:t>
            </a:r>
          </a:p>
          <a:p>
            <a:endParaRPr lang="en-US" dirty="0"/>
          </a:p>
          <a:p>
            <a:r>
              <a:rPr lang="es-US" dirty="0"/>
              <a:t>En este episodio, daremos un vistazo a su Programa de Licencia Laboral. </a:t>
            </a:r>
          </a:p>
          <a:p>
            <a:endParaRPr lang="en-US" dirty="0"/>
          </a:p>
          <a:p>
            <a:endParaRPr lang="en-US" dirty="0"/>
          </a:p>
          <a:p>
            <a:endParaRPr lang="en-US" dirty="0"/>
          </a:p>
          <a:p>
            <a:endParaRPr lang="en-US" dirty="0"/>
          </a:p>
          <a:p>
            <a:r>
              <a:rPr lang="es-US" dirty="0"/>
              <a:t> segundos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baseline="0" dirty="0"/>
              <a:t>El Programa de Licencia Laboral incluye tiempo libre con goce de sueldo (PTO), feriados, discapacidad a corto plazo y discapacidad a largo plazo. </a:t>
            </a:r>
          </a:p>
          <a:p>
            <a:endParaRPr lang="en-US" baseline="0" dirty="0"/>
          </a:p>
          <a:p>
            <a:r>
              <a:rPr lang="es-US" baseline="0" dirty="0"/>
              <a:t>Revisemos los principales componentes, comenzando con el tiempo libre con goce de sueldo. </a:t>
            </a:r>
          </a:p>
          <a:p>
            <a:endParaRPr lang="en-US" baseline="0" dirty="0"/>
          </a:p>
          <a:p>
            <a:pPr marL="171844" indent="-171844">
              <a:buFont typeface="Arial" panose="020B0604020202020204" pitchFamily="34" charset="0"/>
              <a:buChar char="•"/>
            </a:pPr>
            <a:r>
              <a:rPr lang="es-US" baseline="0" dirty="0"/>
              <a:t>El PTO incluye vacaciones y licencia personal y por enfermedad no cubiertas por discapacidad.</a:t>
            </a:r>
          </a:p>
          <a:p>
            <a:pPr marL="0" indent="0">
              <a:buFont typeface="Arial" panose="020B0604020202020204" pitchFamily="34" charset="0"/>
              <a:buNone/>
            </a:pPr>
            <a:endParaRPr lang="en-US" baseline="0" dirty="0"/>
          </a:p>
          <a:p>
            <a:pPr marL="171844" indent="-171844">
              <a:buFont typeface="Arial" panose="020B0604020202020204" pitchFamily="34" charset="0"/>
              <a:buChar char="•"/>
            </a:pPr>
            <a:r>
              <a:rPr lang="es-US" baseline="0" dirty="0"/>
              <a:t>Según su función, acumulará PTO en función de sus años de servicio y las horas que le paguen o recibirá PTO predeterminado, también conocido como PTO precargado o PTO que se usa o se pierde, al comienzo del año. Hablaremos más sobre quién recibe cada tipo de PTO más adelante en este episodio.</a:t>
            </a:r>
          </a:p>
          <a:p>
            <a:pPr marL="171844" indent="-171844">
              <a:buFont typeface="Arial" panose="020B0604020202020204" pitchFamily="34" charset="0"/>
              <a:buChar char="•"/>
            </a:pPr>
            <a:endParaRPr lang="en-US" baseline="0" dirty="0"/>
          </a:p>
          <a:p>
            <a:pPr marL="171844" indent="-171844">
              <a:buFont typeface="Arial" panose="020B0604020202020204" pitchFamily="34" charset="0"/>
              <a:buChar char="•"/>
            </a:pPr>
            <a:r>
              <a:rPr lang="es-US" dirty="0"/>
              <a:t>Los colegas elegibles para beneficios</a:t>
            </a:r>
            <a:r>
              <a:rPr lang="es-US" baseline="0" dirty="0"/>
              <a:t> </a:t>
            </a:r>
            <a:r>
              <a:rPr lang="es-US" dirty="0"/>
              <a:t>de todas las funciones son elegibles para seis feriados principales, más un feriado optativo. </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Por último, el seguro por discapacidad paga un beneficio por período, si no puede trabajar por una lesión o enfermedad calificadas. </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pPr marL="171844" indent="-171844">
              <a:buFont typeface="Arial" panose="020B0604020202020204" pitchFamily="34" charset="0"/>
              <a:buChar char="•"/>
            </a:pPr>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213647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8252">
              <a:defRPr/>
            </a:pPr>
            <a:r>
              <a:rPr lang="es-US" dirty="0"/>
              <a:t>Ahora revisaremos algunos de los elementos clave de los Programas de Licencia Laboral por grupo.</a:t>
            </a:r>
          </a:p>
          <a:p>
            <a:pPr defTabSz="458252">
              <a:defRPr/>
            </a:pPr>
            <a:endParaRPr lang="en-US" dirty="0"/>
          </a:p>
          <a:p>
            <a:pPr defTabSz="458252">
              <a:defRPr/>
            </a:pPr>
            <a:r>
              <a:rPr lang="es-US" dirty="0"/>
              <a:t>El programa para el que es elegible depende de la clasificación de su función.</a:t>
            </a:r>
          </a:p>
          <a:p>
            <a:pPr defTabSz="458252">
              <a:defRPr/>
            </a:pPr>
            <a:endParaRPr lang="en-US" dirty="0"/>
          </a:p>
          <a:p>
            <a:pPr defTabSz="458252">
              <a:defRPr/>
            </a:pPr>
            <a:r>
              <a:rPr lang="es-US" dirty="0"/>
              <a:t>Los trabajos clasificados como supervisor, coordinador o todos los demás puestos son elegibles para el Programa A. </a:t>
            </a:r>
          </a:p>
          <a:p>
            <a:pPr defTabSz="458252">
              <a:defRPr/>
            </a:pPr>
            <a:endParaRPr lang="en-US" dirty="0"/>
          </a:p>
          <a:p>
            <a:pPr defTabSz="458252">
              <a:defRPr/>
            </a:pPr>
            <a:r>
              <a:rPr lang="es-US" dirty="0"/>
              <a:t>Los trabajos clasificados como gerencia, director, vicepresidente, funcionario de rango superior o médico clínico de práctica avanzada son elegibles para el Programa B.</a:t>
            </a:r>
          </a:p>
          <a:p>
            <a:pPr defTabSz="458252">
              <a:defRPr/>
            </a:pPr>
            <a:endParaRPr lang="en-US" dirty="0"/>
          </a:p>
          <a:p>
            <a:pPr defTabSz="458252">
              <a:defRPr/>
            </a:pPr>
            <a:r>
              <a:rPr lang="es-US" dirty="0"/>
              <a:t>Nuestros médicos y residentes también tienen sus propios programas y deben consultar su información para nuevos empleados o comunicarse con su reclutador para obtener información detallada. </a:t>
            </a:r>
          </a:p>
          <a:p>
            <a:pPr defTabSz="458252">
              <a:defRPr/>
            </a:pPr>
            <a:endParaRPr lang="en-US" dirty="0"/>
          </a:p>
          <a:p>
            <a:pPr defTabSz="458252">
              <a:defRPr/>
            </a:pPr>
            <a:r>
              <a:rPr lang="es-US" dirty="0"/>
              <a:t>En este episodio, daremos una descripción general de los Programas A y B.  </a:t>
            </a:r>
          </a:p>
          <a:p>
            <a:pPr defTabSz="458252">
              <a:defRPr/>
            </a:pPr>
            <a:endParaRPr lang="en-US" dirty="0"/>
          </a:p>
          <a:p>
            <a:pPr defTabSz="458252">
              <a:defRPr/>
            </a:pPr>
            <a:r>
              <a:rPr lang="es-US" dirty="0"/>
              <a:t>También recibirá información más detallada sobre sus beneficios de licencia laboral en el paquete para nuevos empleados. </a:t>
            </a:r>
          </a:p>
          <a:p>
            <a:pPr defTabSz="458252">
              <a:defRPr/>
            </a:pPr>
            <a:endParaRPr lang="en-US" dirty="0"/>
          </a:p>
          <a:p>
            <a:endParaRPr lang="en-US" dirty="0"/>
          </a:p>
        </p:txBody>
      </p:sp>
      <p:sp>
        <p:nvSpPr>
          <p:cNvPr id="4" name="Slide Number Placeholder 3"/>
          <p:cNvSpPr>
            <a:spLocks noGrp="1"/>
          </p:cNvSpPr>
          <p:nvPr>
            <p:ph type="sldNum" sz="quarter" idx="10"/>
          </p:nvPr>
        </p:nvSpPr>
        <p:spPr/>
        <p:txBody>
          <a:bodyPr/>
          <a:lstStyle/>
          <a:p>
            <a:fld id="{B37E5E02-706C-4503-9F28-BD74DE3C37C5}" type="slidenum">
              <a:rPr lang="en-US" smtClean="0"/>
              <a:t>4</a:t>
            </a:fld>
            <a:endParaRPr lang="en-US"/>
          </a:p>
        </p:txBody>
      </p:sp>
    </p:spTree>
    <p:extLst>
      <p:ext uri="{BB962C8B-B14F-4D97-AF65-F5344CB8AC3E}">
        <p14:creationId xmlns:p14="http://schemas.microsoft.com/office/powerpoint/2010/main" val="3964379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Otro elemento importante del Programa de Licencia Laboral es </a:t>
            </a:r>
            <a:r>
              <a:rPr lang="es-US" baseline="0" dirty="0"/>
              <a:t>el estado de equivalente a tiempo completo (FTE) de su puesto. </a:t>
            </a:r>
          </a:p>
          <a:p>
            <a:endParaRPr lang="en-US" baseline="0" dirty="0"/>
          </a:p>
          <a:p>
            <a:r>
              <a:rPr lang="es-US" baseline="0" dirty="0"/>
              <a:t>El FTE es la fracción de las horas programadas del puesto en función de una semana de 40 horas. </a:t>
            </a:r>
          </a:p>
          <a:p>
            <a:endParaRPr lang="en-US" baseline="0" dirty="0"/>
          </a:p>
          <a:p>
            <a:r>
              <a:rPr lang="es-US" baseline="0" dirty="0"/>
              <a:t>Los feriados y el PTO se prorratean en función del estado de FTE del puesto. </a:t>
            </a:r>
          </a:p>
          <a:p>
            <a:endParaRPr lang="en-US" baseline="0" dirty="0"/>
          </a:p>
          <a:p>
            <a:r>
              <a:rPr lang="es-US" baseline="0" dirty="0"/>
              <a:t>Veamos un ejemplo. Un puesto que tiene programadas 40 horas por semana se clasifica como estado de FTE uno punto cero, como se indica en esta diapositiva. Tiene un valor diario de FTE de ocho horas y recibiría ocho horas de pago por feriado.  Un puesto programado para trabajar 24 horas por semana se clasifica como estado de FTE cero punto seis y recibiría cuatro punto ocho horas de pago por feriado. </a:t>
            </a:r>
          </a:p>
          <a:p>
            <a:endParaRPr lang="en-US" baseline="0" dirty="0"/>
          </a:p>
          <a:p>
            <a:endParaRPr lang="en-US" baseline="0" dirty="0"/>
          </a:p>
          <a:p>
            <a:endParaRPr lang="en-US" baseline="0" dirty="0"/>
          </a:p>
        </p:txBody>
      </p:sp>
      <p:sp>
        <p:nvSpPr>
          <p:cNvPr id="4" name="Slide Number Placeholder 3"/>
          <p:cNvSpPr>
            <a:spLocks noGrp="1"/>
          </p:cNvSpPr>
          <p:nvPr>
            <p:ph type="sldNum" sz="quarter" idx="10"/>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0376920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58252">
              <a:buFont typeface="Arial" panose="020B0604020202020204" pitchFamily="34" charset="0"/>
              <a:buNone/>
              <a:defRPr/>
            </a:pPr>
            <a:r>
              <a:rPr lang="es-US" dirty="0"/>
              <a:t>Ahora, veamos más en profundidad los programas de PTO. Comenzaremos con el Programa A.</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s-US" dirty="0"/>
              <a:t>Como recordatorio, el Programa A es para los trabajos clasificados como supervisor, coordinador o todos los demás puestos que no forman parte de los Programas B, C o D.  Es importante señalar que el Programa A incluye tanto a los colegas exentos de tiempo extra como aquellos que no están exentos y reciben tiempo extra.</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s-US" dirty="0"/>
              <a:t>El PTO del Programa A cubre vacaciones, licencia personal y por enfermedad.</a:t>
            </a:r>
          </a:p>
          <a:p>
            <a:pPr marL="171844" indent="-171844" defTabSz="458252">
              <a:buFont typeface="Arial" panose="020B0604020202020204" pitchFamily="34" charset="0"/>
              <a:buChar char="•"/>
              <a:defRPr/>
            </a:pPr>
            <a:endParaRPr lang="en-US" dirty="0"/>
          </a:p>
          <a:p>
            <a:pPr marL="171844" indent="-171844" defTabSz="458252">
              <a:buFont typeface="Arial" panose="020B0604020202020204" pitchFamily="34" charset="0"/>
              <a:buChar char="•"/>
              <a:defRPr/>
            </a:pPr>
            <a:r>
              <a:rPr lang="es-US" dirty="0"/>
              <a:t>Los colegas del Programa A comienzan a acumular PTO desde su fecha de contratación y lo tienen disponible para usar no bien se acumula. </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s-US" dirty="0"/>
              <a:t>La acumulación de PTO se basa en los años de servicio y las horas pagadas. Se prorratea en función del estado de FTE con hasta un máximo de 80 horas por período de pago, como se detalla aquí.  </a:t>
            </a:r>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r>
              <a:rPr lang="es-US" dirty="0"/>
              <a:t>El monto máximo acumulable es de una vez y media el monto de acumulación anual del colega. Una vez que un colega alcanza el máximo, deja de acumular PTO hasta que usa parte de su tiempo acumulado existente. Una vez que el tiempo acumulado disminuye por debajo del máximo, vuelve a acumular tiempo. </a:t>
            </a:r>
          </a:p>
          <a:p>
            <a:pPr marL="171844" indent="-171844" defTabSz="458252">
              <a:buFont typeface="Arial" panose="020B0604020202020204" pitchFamily="34" charset="0"/>
              <a:buChar char="•"/>
              <a:defRPr/>
            </a:pPr>
            <a:endParaRPr lang="en-US" dirty="0"/>
          </a:p>
          <a:p>
            <a:pPr marL="171844" indent="-171844" defTabSz="458252">
              <a:buFont typeface="Arial" panose="020B0604020202020204" pitchFamily="34" charset="0"/>
              <a:buChar char="•"/>
              <a:defRPr/>
            </a:pPr>
            <a:r>
              <a:rPr lang="es-US" dirty="0"/>
              <a:t>Los colegas del Programa A tienen la opción de canjear hasta 80 horas de PTO durante la inscripción abierta, siempre y cuando mantengan un mínimo de PTO acumulado de 40 horas.  	</a:t>
            </a:r>
          </a:p>
          <a:p>
            <a:pPr marL="171844" indent="-171844" defTabSz="458252">
              <a:buFont typeface="Arial" panose="020B0604020202020204" pitchFamily="34" charset="0"/>
              <a:buChar char="•"/>
              <a:defRPr/>
            </a:pPr>
            <a:endParaRPr lang="en-US" dirty="0"/>
          </a:p>
          <a:p>
            <a:pPr marL="0" indent="0" defTabSz="458252">
              <a:buFont typeface="Arial" panose="020B0604020202020204" pitchFamily="34" charset="0"/>
              <a:buNone/>
              <a:defRPr/>
            </a:pPr>
            <a:endParaRPr lang="en-US" dirty="0"/>
          </a:p>
          <a:p>
            <a:pPr marL="171844" indent="-171844" defTabSz="458252">
              <a:buFont typeface="Arial" panose="020B0604020202020204" pitchFamily="34" charset="0"/>
              <a:buChar char="•"/>
              <a:defRPr/>
            </a:pPr>
            <a:endParaRPr lang="en-US" dirty="0"/>
          </a:p>
          <a:p>
            <a:pPr defTabSz="458252">
              <a:defRPr/>
            </a:pPr>
            <a:endParaRPr lang="en-US" dirty="0"/>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4247647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US" dirty="0"/>
              <a:t>Ahora, veamos más en profundidad el programa de PTO para los colegas del Programa B.</a:t>
            </a:r>
          </a:p>
          <a:p>
            <a:endParaRPr lang="en-US" dirty="0"/>
          </a:p>
          <a:p>
            <a:r>
              <a:rPr lang="es-US" strike="sngStrike" dirty="0"/>
              <a:t>Como recordatorio, el Programa B es para médicos clínicos de práctica avanzada y colegas de la gerencia y de rango más alto. </a:t>
            </a:r>
            <a:r>
              <a:rPr lang="es-US" strike="noStrike" dirty="0"/>
              <a:t> (Se tachó por cuestiones de sensibilidad, pero se debe dejar en la diapositiva)</a:t>
            </a:r>
          </a:p>
          <a:p>
            <a:endParaRPr lang="en-US" dirty="0"/>
          </a:p>
          <a:p>
            <a:r>
              <a:rPr lang="es-US" dirty="0"/>
              <a:t>Los colegas del Programa B reciben una cantidad predeterminada y precargada de 27 días de PTO al comienzo del año. Esta cantidad se prorratea sobre la base del estado de FTE del puesto. Por ejemplo, un colega de FTE cero punto cinco recibe 27 días de PTO de cuatro horas cada uno, que son 108 horas, la mitad de la cantidad de horas que recibe un colega a tiempo completo.</a:t>
            </a:r>
          </a:p>
          <a:p>
            <a:endParaRPr lang="en-US" dirty="0"/>
          </a:p>
          <a:p>
            <a:r>
              <a:rPr lang="es-US" dirty="0"/>
              <a:t>La licencia por enfermedad está cubierta por la continuidad del salario y está separada del PTO.</a:t>
            </a:r>
          </a:p>
          <a:p>
            <a:endParaRPr lang="en-US" dirty="0"/>
          </a:p>
          <a:p>
            <a:r>
              <a:rPr lang="es-US" dirty="0"/>
              <a:t>Los nuevos empleados que comienzan después del primer período de pago del año reciben una cantidad prorrateada de PTO. </a:t>
            </a:r>
          </a:p>
          <a:p>
            <a:endParaRPr lang="en-US" dirty="0"/>
          </a:p>
          <a:p>
            <a:r>
              <a:rPr lang="es-US" dirty="0"/>
              <a:t>Este es un plan de PTO en el que este se usa o se pierde, también conocido como plan predeterminado. </a:t>
            </a:r>
          </a:p>
          <a:p>
            <a:endParaRPr lang="en-US" dirty="0"/>
          </a:p>
          <a:p>
            <a:r>
              <a:rPr lang="es-US" dirty="0"/>
              <a:t>Se alienta a los colegas a que se tomen todo el PTO asignado todos los años. </a:t>
            </a:r>
          </a:p>
          <a:p>
            <a:endParaRPr lang="en-US" dirty="0"/>
          </a:p>
          <a:p>
            <a:r>
              <a:rPr lang="es-US" dirty="0"/>
              <a:t>Si se va de la compañía, los saldos de PTO restantes no se pagarán.  </a:t>
            </a:r>
          </a:p>
          <a:p>
            <a:endParaRPr lang="en-US" dirty="0"/>
          </a:p>
          <a:p>
            <a:r>
              <a:rPr lang="es-US" dirty="0"/>
              <a:t>Al final del año calendario, los colegas podrán acumular hasta cinco días de PTO para el siguiente año calendario. </a:t>
            </a:r>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588601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s-US" dirty="0"/>
              <a:t>Los feriados están separados del PTO y se prorratean sobre la base de su estado de equivalente a tiempo completo o FTE. </a:t>
            </a:r>
          </a:p>
          <a:p>
            <a:pPr marL="0" indent="0">
              <a:buFont typeface="Arial" panose="020B0604020202020204" pitchFamily="34" charset="0"/>
              <a:buNone/>
            </a:pPr>
            <a:endParaRPr lang="en-US" dirty="0"/>
          </a:p>
          <a:p>
            <a:pPr marL="0" indent="0">
              <a:buFont typeface="Arial" panose="020B0604020202020204" pitchFamily="34" charset="0"/>
              <a:buNone/>
            </a:pPr>
            <a:r>
              <a:rPr lang="es-US" dirty="0"/>
              <a:t>Todos los colegas en funciones elegibles para beneficios son elegibles para los siguientes feriados:</a:t>
            </a:r>
          </a:p>
          <a:p>
            <a:pPr marL="171844" indent="-171844">
              <a:buFont typeface="Arial" panose="020B0604020202020204" pitchFamily="34" charset="0"/>
              <a:buChar char="•"/>
            </a:pPr>
            <a:endParaRPr lang="en-US" dirty="0"/>
          </a:p>
          <a:p>
            <a:pPr marL="171844" indent="-171844">
              <a:buFont typeface="Arial" panose="020B0604020202020204" pitchFamily="34" charset="0"/>
              <a:buChar char="•"/>
            </a:pPr>
            <a:r>
              <a:rPr lang="es-US" dirty="0"/>
              <a:t>Navidad</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Año Nuevo</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Día de los Caídos </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4 de Julio</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Día del Trabajo</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Día de Acción de Gracias</a:t>
            </a:r>
          </a:p>
          <a:p>
            <a:pPr marL="0" indent="0">
              <a:buFont typeface="Arial" panose="020B0604020202020204" pitchFamily="34" charset="0"/>
              <a:buNone/>
            </a:pPr>
            <a:endParaRPr lang="en-US" dirty="0"/>
          </a:p>
          <a:p>
            <a:pPr marL="171844" indent="-171844">
              <a:buFont typeface="Arial" panose="020B0604020202020204" pitchFamily="34" charset="0"/>
              <a:buChar char="•"/>
            </a:pPr>
            <a:r>
              <a:rPr lang="es-US" dirty="0"/>
              <a:t>Un feriado optativo que se puede usar cualquier día durante el año calendario. Es importante señalar que el feriado optativo no se acumula para el año siguiente; si no lo usa, lo pierde.</a:t>
            </a:r>
          </a:p>
          <a:p>
            <a:pPr marL="0" indent="0">
              <a:buFont typeface="Arial" panose="020B0604020202020204" pitchFamily="34" charset="0"/>
              <a:buNone/>
            </a:pPr>
            <a:endParaRPr lang="en-US" dirty="0"/>
          </a:p>
          <a:p>
            <a:pPr marL="171844" indent="-171844">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8</a:t>
            </a:fld>
            <a:endParaRPr lang="en-US"/>
          </a:p>
        </p:txBody>
      </p:sp>
    </p:spTree>
    <p:extLst>
      <p:ext uri="{BB962C8B-B14F-4D97-AF65-F5344CB8AC3E}">
        <p14:creationId xmlns:p14="http://schemas.microsoft.com/office/powerpoint/2010/main" val="30478383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8463" y="695325"/>
            <a:ext cx="6188075" cy="3481388"/>
          </a:xfrm>
        </p:spPr>
      </p:sp>
      <p:sp>
        <p:nvSpPr>
          <p:cNvPr id="3" name="Notes Placeholder 2"/>
          <p:cNvSpPr>
            <a:spLocks noGrp="1"/>
          </p:cNvSpPr>
          <p:nvPr>
            <p:ph type="body" idx="1"/>
          </p:nvPr>
        </p:nvSpPr>
        <p:spPr/>
        <p:txBody>
          <a:bodyPr/>
          <a:lstStyle/>
          <a:p>
            <a:endParaRPr lang="en-US" baseline="0" dirty="0"/>
          </a:p>
          <a:p>
            <a:pPr marL="171450" lvl="0" indent="-171450">
              <a:buFont typeface="Arial" panose="020B0604020202020204" pitchFamily="34" charset="0"/>
              <a:buChar char="•"/>
            </a:pPr>
            <a:r>
              <a:rPr lang="es-US" baseline="0" dirty="0"/>
              <a:t>Como hablamos antes, el </a:t>
            </a:r>
            <a:r>
              <a:rPr lang="es-US" sz="1200" dirty="0">
                <a:solidFill>
                  <a:schemeClr val="tx1"/>
                </a:solidFill>
                <a:latin typeface="+mn-lt"/>
                <a:ea typeface="+mn-ea"/>
                <a:cs typeface="+mn-cs"/>
              </a:rPr>
              <a:t>programa de discapacidad a corto plazo es un beneficio sin costo para usted que paga Trinity</a:t>
            </a:r>
            <a:r>
              <a:rPr lang="es-US" sz="1200" baseline="0" dirty="0">
                <a:solidFill>
                  <a:schemeClr val="tx1"/>
                </a:solidFill>
                <a:latin typeface="+mn-lt"/>
                <a:ea typeface="+mn-ea"/>
                <a:cs typeface="+mn-cs"/>
              </a:rPr>
              <a:t> Health para proporcionarle seguridad con respecto a sus ingresos durante un período de enfermedad o lesión prolongadas que le impidan trabajar.</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US" sz="1200" dirty="0">
                <a:solidFill>
                  <a:schemeClr val="tx1"/>
                </a:solidFill>
                <a:latin typeface="+mn-lt"/>
                <a:ea typeface="+mn-ea"/>
                <a:cs typeface="+mn-cs"/>
              </a:rPr>
              <a:t>Los colegas con un cronograma de</a:t>
            </a:r>
            <a:r>
              <a:rPr lang="es-US" sz="1200" baseline="0" dirty="0">
                <a:solidFill>
                  <a:schemeClr val="tx1"/>
                </a:solidFill>
                <a:latin typeface="+mn-lt"/>
                <a:ea typeface="+mn-ea"/>
                <a:cs typeface="+mn-cs"/>
              </a:rPr>
              <a:t> trabajo de, al menos, 48 horas por período de pago </a:t>
            </a:r>
            <a:r>
              <a:rPr lang="es-US" sz="1200" dirty="0">
                <a:solidFill>
                  <a:schemeClr val="tx1"/>
                </a:solidFill>
                <a:latin typeface="+mn-lt"/>
                <a:ea typeface="+mn-ea"/>
                <a:cs typeface="+mn-cs"/>
              </a:rPr>
              <a:t>y un trabajo clasificado como</a:t>
            </a:r>
            <a:r>
              <a:rPr lang="es-US" sz="1200" baseline="0" dirty="0">
                <a:solidFill>
                  <a:schemeClr val="tx1"/>
                </a:solidFill>
                <a:latin typeface="+mn-lt"/>
                <a:ea typeface="+mn-ea"/>
                <a:cs typeface="+mn-cs"/>
              </a:rPr>
              <a:t> supervisor, coordinador y todos los demás puestos </a:t>
            </a:r>
            <a:r>
              <a:rPr lang="es-US" sz="1200" dirty="0">
                <a:solidFill>
                  <a:schemeClr val="tx1"/>
                </a:solidFill>
                <a:latin typeface="+mn-lt"/>
                <a:ea typeface="+mn-ea"/>
                <a:cs typeface="+mn-cs"/>
              </a:rPr>
              <a:t>están en el Programa A y son elegibles para un beneficio por discapacidad a largo</a:t>
            </a:r>
            <a:r>
              <a:rPr lang="es-US" sz="1200" baseline="0" dirty="0">
                <a:solidFill>
                  <a:schemeClr val="tx1"/>
                </a:solidFill>
                <a:latin typeface="+mn-lt"/>
                <a:ea typeface="+mn-ea"/>
                <a:cs typeface="+mn-cs"/>
              </a:rPr>
              <a:t> y </a:t>
            </a:r>
            <a:r>
              <a:rPr lang="es-US" sz="1200" dirty="0">
                <a:solidFill>
                  <a:schemeClr val="tx1"/>
                </a:solidFill>
                <a:latin typeface="+mn-lt"/>
                <a:ea typeface="+mn-ea"/>
                <a:cs typeface="+mn-cs"/>
              </a:rPr>
              <a:t>corto plazo a partir del primer día del mes luego de cumplidos 30 días de empleo. </a:t>
            </a:r>
          </a:p>
          <a:p>
            <a:pPr marL="171450" lvl="0" indent="-171450">
              <a:buFont typeface="Arial" panose="020B0604020202020204" pitchFamily="34" charset="0"/>
              <a:buChar char="•"/>
            </a:pP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s-US" sz="1200" dirty="0">
                <a:solidFill>
                  <a:schemeClr val="tx1"/>
                </a:solidFill>
                <a:latin typeface="+mn-lt"/>
                <a:ea typeface="+mn-ea"/>
                <a:cs typeface="+mn-cs"/>
              </a:rPr>
              <a:t>El beneficio por discapacidad a corto plazo está disponible después de un período de eliminación de siete días y por hasta 6 meses. Cubre el 60 % del sueldo de base</a:t>
            </a:r>
            <a:r>
              <a:rPr lang="es-US" sz="1200" baseline="0" dirty="0">
                <a:solidFill>
                  <a:schemeClr val="tx1"/>
                </a:solidFill>
                <a:latin typeface="+mn-lt"/>
                <a:ea typeface="+mn-ea"/>
                <a:cs typeface="+mn-cs"/>
              </a:rPr>
              <a:t> sin máximo mensual.</a:t>
            </a:r>
          </a:p>
          <a:p>
            <a:pPr marL="0" lvl="0" indent="0">
              <a:buFont typeface="Arial" panose="020B0604020202020204" pitchFamily="34" charset="0"/>
              <a:buNone/>
            </a:pPr>
            <a:endParaRPr lang="en-US" sz="1200" kern="1200" baseline="0" dirty="0">
              <a:solidFill>
                <a:schemeClr val="tx1"/>
              </a:solidFill>
              <a:effectLst/>
              <a:latin typeface="+mn-lt"/>
              <a:ea typeface="+mn-ea"/>
              <a:cs typeface="+mn-cs"/>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US" sz="1200" dirty="0">
                <a:solidFill>
                  <a:schemeClr val="tx1"/>
                </a:solidFill>
                <a:latin typeface="+mn-lt"/>
                <a:ea typeface="+mn-ea"/>
                <a:cs typeface="+mn-cs"/>
              </a:rPr>
              <a:t>El beneficio por discapacidad a largo plazo está disponible después de un período de eliminación de 6 meses y hasta la edad normal de retiro del Seguro Social. Cubre el 60 % del sueldo de base hasta un máximo de $10,000 por mes.</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kern="1200" baseline="0" dirty="0">
              <a:solidFill>
                <a:schemeClr val="tx1"/>
              </a:solidFill>
              <a:effectLst/>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600" dirty="0">
              <a:solidFill>
                <a:srgbClr val="FF0000"/>
              </a:solidFill>
            </a:endParaRPr>
          </a:p>
          <a:p>
            <a:pPr marL="628650" marR="0" lvl="1"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kern="1200" baseline="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D69798C-9FC1-714E-BB69-2199F60E7A3D}" type="slidenum">
              <a:rPr lang="en-US" smtClean="0"/>
              <a:t>9</a:t>
            </a:fld>
            <a:endParaRPr lang="en-US"/>
          </a:p>
        </p:txBody>
      </p:sp>
    </p:spTree>
    <p:extLst>
      <p:ext uri="{BB962C8B-B14F-4D97-AF65-F5344CB8AC3E}">
        <p14:creationId xmlns:p14="http://schemas.microsoft.com/office/powerpoint/2010/main" val="11757286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359228" y="775607"/>
            <a:ext cx="8469086" cy="39904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a:spLocks noGrp="1"/>
          </p:cNvSpPr>
          <p:nvPr>
            <p:ph type="dt" sz="quarter" idx="10"/>
          </p:nvPr>
        </p:nvSpPr>
        <p:spPr>
          <a:xfrm>
            <a:off x="76200" y="4941094"/>
            <a:ext cx="2133600" cy="183356"/>
          </a:xfrm>
          <a:prstGeom prst="rect">
            <a:avLst/>
          </a:prstGeom>
          <a:noFill/>
        </p:spPr>
        <p:txBody>
          <a:bodyPr anchor="ctr"/>
          <a:lstStyle>
            <a:lvl1pPr eaLnBrk="0" hangingPunct="0">
              <a:defRPr sz="2100" b="1">
                <a:solidFill>
                  <a:schemeClr val="tx1"/>
                </a:solidFill>
                <a:latin typeface="Ford CE Light" panose="02000503020000020004" pitchFamily="2" charset="0"/>
              </a:defRPr>
            </a:lvl1pPr>
            <a:lvl2pPr marL="557213" indent="-214313" eaLnBrk="0" hangingPunct="0">
              <a:defRPr sz="2100" b="1">
                <a:solidFill>
                  <a:schemeClr val="tx1"/>
                </a:solidFill>
                <a:latin typeface="Arial" charset="0"/>
              </a:defRPr>
            </a:lvl2pPr>
            <a:lvl3pPr marL="857250" indent="-171450" eaLnBrk="0" hangingPunct="0">
              <a:defRPr sz="2100" b="1">
                <a:solidFill>
                  <a:schemeClr val="tx1"/>
                </a:solidFill>
                <a:latin typeface="Arial" charset="0"/>
              </a:defRPr>
            </a:lvl3pPr>
            <a:lvl4pPr marL="1200150" indent="-171450" eaLnBrk="0" hangingPunct="0">
              <a:defRPr sz="2100" b="1">
                <a:solidFill>
                  <a:schemeClr val="tx1"/>
                </a:solidFill>
                <a:latin typeface="Arial" charset="0"/>
              </a:defRPr>
            </a:lvl4pPr>
            <a:lvl5pPr marL="1543050" indent="-171450" eaLnBrk="0" hangingPunct="0">
              <a:defRPr sz="2100" b="1">
                <a:solidFill>
                  <a:schemeClr val="tx1"/>
                </a:solidFill>
                <a:latin typeface="Arial" charset="0"/>
              </a:defRPr>
            </a:lvl5pPr>
            <a:lvl6pPr marL="1885950" indent="-171450" eaLnBrk="0" fontAlgn="base" hangingPunct="0">
              <a:spcBef>
                <a:spcPct val="0"/>
              </a:spcBef>
              <a:spcAft>
                <a:spcPct val="0"/>
              </a:spcAft>
              <a:defRPr sz="2100" b="1">
                <a:solidFill>
                  <a:schemeClr val="tx1"/>
                </a:solidFill>
                <a:latin typeface="Arial" charset="0"/>
              </a:defRPr>
            </a:lvl6pPr>
            <a:lvl7pPr marL="2228850" indent="-171450" eaLnBrk="0" fontAlgn="base" hangingPunct="0">
              <a:spcBef>
                <a:spcPct val="0"/>
              </a:spcBef>
              <a:spcAft>
                <a:spcPct val="0"/>
              </a:spcAft>
              <a:defRPr sz="2100" b="1">
                <a:solidFill>
                  <a:schemeClr val="tx1"/>
                </a:solidFill>
                <a:latin typeface="Arial" charset="0"/>
              </a:defRPr>
            </a:lvl7pPr>
            <a:lvl8pPr marL="2571750" indent="-171450" eaLnBrk="0" fontAlgn="base" hangingPunct="0">
              <a:spcBef>
                <a:spcPct val="0"/>
              </a:spcBef>
              <a:spcAft>
                <a:spcPct val="0"/>
              </a:spcAft>
              <a:defRPr sz="2100" b="1">
                <a:solidFill>
                  <a:schemeClr val="tx1"/>
                </a:solidFill>
                <a:latin typeface="Arial" charset="0"/>
              </a:defRPr>
            </a:lvl8pPr>
            <a:lvl9pPr marL="2914650" indent="-171450" eaLnBrk="0" fontAlgn="base" hangingPunct="0">
              <a:spcBef>
                <a:spcPct val="0"/>
              </a:spcBef>
              <a:spcAft>
                <a:spcPct val="0"/>
              </a:spcAft>
              <a:defRPr sz="2100" b="1">
                <a:solidFill>
                  <a:schemeClr val="tx1"/>
                </a:solidFill>
                <a:latin typeface="Arial" charset="0"/>
              </a:defRPr>
            </a:lvl9pPr>
          </a:lstStyle>
          <a:p>
            <a:pPr eaLnBrk="1" fontAlgn="base" hangingPunct="1">
              <a:spcBef>
                <a:spcPct val="0"/>
              </a:spcBef>
              <a:spcAft>
                <a:spcPct val="0"/>
              </a:spcAft>
            </a:pPr>
            <a:endParaRPr lang="en-US" altLang="en-US" sz="600" b="0" dirty="0">
              <a:solidFill>
                <a:srgbClr val="000000"/>
              </a:solidFill>
            </a:endParaRPr>
          </a:p>
        </p:txBody>
      </p:sp>
      <p:sp>
        <p:nvSpPr>
          <p:cNvPr id="7" name="Footer Placeholder 5"/>
          <p:cNvSpPr>
            <a:spLocks noGrp="1"/>
          </p:cNvSpPr>
          <p:nvPr>
            <p:ph type="ftr" sz="quarter" idx="11"/>
          </p:nvPr>
        </p:nvSpPr>
        <p:spPr>
          <a:xfrm>
            <a:off x="4874631" y="4905710"/>
            <a:ext cx="3835387" cy="186901"/>
          </a:xfrm>
        </p:spPr>
        <p:txBody>
          <a:bodyPr/>
          <a:lstStyle/>
          <a:p>
            <a:r>
              <a:rPr lang="en-US" dirty="0">
                <a:solidFill>
                  <a:srgbClr val="000000">
                    <a:lumMod val="60000"/>
                    <a:lumOff val="40000"/>
                  </a:srgbClr>
                </a:solidFill>
              </a:rPr>
              <a:t>©2018 Trinity Health</a:t>
            </a:r>
          </a:p>
        </p:txBody>
      </p:sp>
      <p:sp>
        <p:nvSpPr>
          <p:cNvPr id="8" name="Slide Number Placeholder 6"/>
          <p:cNvSpPr>
            <a:spLocks noGrp="1"/>
          </p:cNvSpPr>
          <p:nvPr>
            <p:ph type="sldNum" sz="quarter" idx="12"/>
          </p:nvPr>
        </p:nvSpPr>
        <p:spPr>
          <a:xfrm>
            <a:off x="8573392" y="4832328"/>
            <a:ext cx="406692" cy="273844"/>
          </a:xfrm>
        </p:spPr>
        <p:txBody>
          <a:bodyPr/>
          <a:lstStyle/>
          <a:p>
            <a:fld id="{63624FC7-04B0-40CB-9B32-74058F5AC2C2}" type="slidenum">
              <a:rPr lang="en-US" smtClean="0">
                <a:solidFill>
                  <a:srgbClr val="000000">
                    <a:lumMod val="60000"/>
                    <a:lumOff val="40000"/>
                  </a:srgbClr>
                </a:solidFill>
              </a:rPr>
              <a:pPr/>
              <a:t>‹#›</a:t>
            </a:fld>
            <a:endParaRPr lang="en-US" dirty="0">
              <a:solidFill>
                <a:srgbClr val="000000">
                  <a:lumMod val="60000"/>
                  <a:lumOff val="40000"/>
                </a:srgbClr>
              </a:solidFill>
            </a:endParaRPr>
          </a:p>
        </p:txBody>
      </p:sp>
    </p:spTree>
    <p:extLst>
      <p:ext uri="{BB962C8B-B14F-4D97-AF65-F5344CB8AC3E}">
        <p14:creationId xmlns:p14="http://schemas.microsoft.com/office/powerpoint/2010/main" val="2773143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7/27/2021</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3864755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2.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image" Target="../media/image1.png"/><Relationship Id="rId5" Type="http://schemas.openxmlformats.org/officeDocument/2006/relationships/slideLayout" Target="../slideLayouts/slideLayout12.xml"/><Relationship Id="rId10" Type="http://schemas.openxmlformats.org/officeDocument/2006/relationships/theme" Target="../theme/theme2.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1">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820612" y="3236192"/>
            <a:ext cx="5755621" cy="1128418"/>
          </a:xfrm>
        </p:spPr>
        <p:txBody>
          <a:bodyPr>
            <a:normAutofit fontScale="47500" lnSpcReduction="20000"/>
          </a:bodyPr>
          <a:lstStyle/>
          <a:p>
            <a:pPr lvl="0"/>
            <a:r>
              <a:rPr lang="es-US" b="1"/>
              <a:t>* </a:t>
            </a:r>
            <a:r>
              <a:rPr lang="es-US" sz="2500" b="1"/>
              <a:t>NOTA IMPORTANTE: </a:t>
            </a:r>
            <a:r>
              <a:rPr lang="es-US" sz="2500"/>
              <a:t>Los planes de licencia laboral pueden diferir de lo que se describe en este video en función de leyes de licencia específicas del estado y locales, acuerdos de negociación colectiva y para médicos generales/clínicos de práctica avanzada u otras personas con contratos de empleo. </a:t>
            </a:r>
          </a:p>
        </p:txBody>
      </p:sp>
      <p:sp>
        <p:nvSpPr>
          <p:cNvPr id="13" name="Title 12"/>
          <p:cNvSpPr>
            <a:spLocks noGrp="1"/>
          </p:cNvSpPr>
          <p:nvPr>
            <p:ph type="ctrTitle"/>
          </p:nvPr>
        </p:nvSpPr>
        <p:spPr/>
        <p:txBody>
          <a:bodyPr/>
          <a:lstStyle/>
          <a:p>
            <a:r>
              <a:rPr lang="es-US"/>
              <a:t>Orientación sobre beneficios</a:t>
            </a:r>
          </a:p>
        </p:txBody>
      </p:sp>
      <p:sp>
        <p:nvSpPr>
          <p:cNvPr id="24" name="Subtitle 23"/>
          <p:cNvSpPr>
            <a:spLocks noGrp="1"/>
          </p:cNvSpPr>
          <p:nvPr>
            <p:ph type="subTitle" idx="1"/>
          </p:nvPr>
        </p:nvSpPr>
        <p:spPr/>
        <p:txBody>
          <a:bodyPr>
            <a:noAutofit/>
          </a:bodyPr>
          <a:lstStyle/>
          <a:p>
            <a:r>
              <a:rPr lang="es-US" sz="2000"/>
              <a:t>Licencia laboral*</a:t>
            </a:r>
          </a:p>
        </p:txBody>
      </p:sp>
    </p:spTree>
    <p:extLst>
      <p:ext uri="{BB962C8B-B14F-4D97-AF65-F5344CB8AC3E}">
        <p14:creationId xmlns:p14="http://schemas.microsoft.com/office/powerpoint/2010/main" val="31157744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489F9553-C816-6842-8939-EE75ECF7EB2B}" type="slidenum">
              <a:rPr lang="en-US" smtClean="0">
                <a:solidFill>
                  <a:srgbClr val="000000">
                    <a:lumMod val="60000"/>
                    <a:lumOff val="40000"/>
                  </a:srgbClr>
                </a:solidFill>
              </a:rPr>
              <a:pPr/>
              <a:t>10</a:t>
            </a:fld>
            <a:endParaRPr lang="en-US">
              <a:solidFill>
                <a:srgbClr val="000000">
                  <a:lumMod val="60000"/>
                  <a:lumOff val="40000"/>
                </a:srgbClr>
              </a:solidFill>
            </a:endParaRPr>
          </a:p>
        </p:txBody>
      </p:sp>
      <p:sp>
        <p:nvSpPr>
          <p:cNvPr id="10" name="Footer Placeholder 3"/>
          <p:cNvSpPr>
            <a:spLocks noGrp="1"/>
          </p:cNvSpPr>
          <p:nvPr>
            <p:ph type="ftr" sz="quarter" idx="3"/>
          </p:nvPr>
        </p:nvSpPr>
        <p:spPr/>
        <p:txBody>
          <a:bodyPr anchor="t" anchorCtr="0"/>
          <a:lstStyle/>
          <a:p>
            <a:pPr algn="r"/>
            <a:r>
              <a:rPr lang="es-US" dirty="0">
                <a:solidFill>
                  <a:srgbClr val="666666"/>
                </a:solidFill>
              </a:rPr>
              <a:t>©2020 Trinity Health</a:t>
            </a:r>
          </a:p>
        </p:txBody>
      </p:sp>
      <p:sp>
        <p:nvSpPr>
          <p:cNvPr id="12" name="Title 4"/>
          <p:cNvSpPr>
            <a:spLocks noGrp="1"/>
          </p:cNvSpPr>
          <p:nvPr>
            <p:ph type="title"/>
          </p:nvPr>
        </p:nvSpPr>
        <p:spPr/>
        <p:txBody>
          <a:bodyPr>
            <a:normAutofit/>
          </a:bodyPr>
          <a:lstStyle/>
          <a:p>
            <a:r>
              <a:rPr lang="es-US">
                <a:latin typeface="+mn-lt"/>
              </a:rPr>
              <a:t>Discapacidad a corto y largo plazo: Programa B</a:t>
            </a:r>
          </a:p>
        </p:txBody>
      </p:sp>
      <p:sp>
        <p:nvSpPr>
          <p:cNvPr id="7" name="TextBox 6"/>
          <p:cNvSpPr txBox="1"/>
          <p:nvPr/>
        </p:nvSpPr>
        <p:spPr>
          <a:xfrm>
            <a:off x="1376120" y="790141"/>
            <a:ext cx="6264176" cy="502702"/>
          </a:xfrm>
          <a:prstGeom prst="rect">
            <a:avLst/>
          </a:prstGeom>
          <a:noFill/>
        </p:spPr>
        <p:txBody>
          <a:bodyPr wrap="square" rtlCol="0">
            <a:spAutoFit/>
          </a:bodyPr>
          <a:lstStyle/>
          <a:p>
            <a:pPr>
              <a:lnSpc>
                <a:spcPts val="1575"/>
              </a:lnSpc>
              <a:spcAft>
                <a:spcPts val="450"/>
              </a:spcAft>
            </a:pPr>
            <a:r>
              <a:rPr lang="es-US" sz="1500" i="1">
                <a:solidFill>
                  <a:srgbClr val="443D3E"/>
                </a:solidFill>
              </a:rPr>
              <a:t>Para </a:t>
            </a:r>
            <a:r>
              <a:rPr lang="es-US" sz="1500" i="1"/>
              <a:t>funcionarios de rango superior, vicepresidentes, directores, gerentes y médicos clínicos de práctica avanzada </a:t>
            </a:r>
          </a:p>
        </p:txBody>
      </p:sp>
      <p:graphicFrame>
        <p:nvGraphicFramePr>
          <p:cNvPr id="9" name="Content Placeholder 5"/>
          <p:cNvGraphicFramePr>
            <a:graphicFrameLocks/>
          </p:cNvGraphicFramePr>
          <p:nvPr>
            <p:extLst>
              <p:ext uri="{D42A27DB-BD31-4B8C-83A1-F6EECF244321}">
                <p14:modId xmlns:p14="http://schemas.microsoft.com/office/powerpoint/2010/main" val="1305895323"/>
              </p:ext>
            </p:extLst>
          </p:nvPr>
        </p:nvGraphicFramePr>
        <p:xfrm>
          <a:off x="1411337" y="1352033"/>
          <a:ext cx="6237457" cy="3205480"/>
        </p:xfrm>
        <a:graphic>
          <a:graphicData uri="http://schemas.openxmlformats.org/drawingml/2006/table">
            <a:tbl>
              <a:tblPr firstRow="1" bandRow="1">
                <a:tableStyleId>{F5AB1C69-6EDB-4FF4-983F-18BD219EF322}</a:tableStyleId>
              </a:tblPr>
              <a:tblGrid>
                <a:gridCol w="3015411">
                  <a:extLst>
                    <a:ext uri="{9D8B030D-6E8A-4147-A177-3AD203B41FA5}">
                      <a16:colId xmlns:a16="http://schemas.microsoft.com/office/drawing/2014/main" val="20001"/>
                    </a:ext>
                  </a:extLst>
                </a:gridCol>
                <a:gridCol w="242961">
                  <a:extLst>
                    <a:ext uri="{9D8B030D-6E8A-4147-A177-3AD203B41FA5}">
                      <a16:colId xmlns:a16="http://schemas.microsoft.com/office/drawing/2014/main" val="20003"/>
                    </a:ext>
                  </a:extLst>
                </a:gridCol>
                <a:gridCol w="2979085">
                  <a:extLst>
                    <a:ext uri="{9D8B030D-6E8A-4147-A177-3AD203B41FA5}">
                      <a16:colId xmlns:a16="http://schemas.microsoft.com/office/drawing/2014/main" val="20002"/>
                    </a:ext>
                  </a:extLst>
                </a:gridCol>
              </a:tblGrid>
              <a:tr h="320040">
                <a:tc>
                  <a:txBody>
                    <a:bodyPr/>
                    <a:lstStyle/>
                    <a:p>
                      <a:pPr algn="ctr">
                        <a:spcBef>
                          <a:spcPts val="200"/>
                        </a:spcBef>
                        <a:spcAft>
                          <a:spcPts val="200"/>
                        </a:spcAft>
                      </a:pPr>
                      <a:r>
                        <a:rPr lang="es-US" sz="1200"/>
                        <a:t>A corto plazo </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rtl="0">
                        <a:spcBef>
                          <a:spcPts val="200"/>
                        </a:spcBef>
                        <a:spcAft>
                          <a:spcPts val="200"/>
                        </a:spcAft>
                      </a:pPr>
                      <a:endParaRPr lang="en-US" sz="1200" dirty="0"/>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a:spcBef>
                          <a:spcPts val="200"/>
                        </a:spcBef>
                        <a:spcAft>
                          <a:spcPts val="200"/>
                        </a:spcAft>
                      </a:pPr>
                      <a:r>
                        <a:rPr lang="es-US" sz="1200"/>
                        <a:t>A largo plazo</a:t>
                      </a:r>
                      <a:r>
                        <a:rPr lang="es-US" sz="1200" baseline="0"/>
                        <a:t> </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320040">
                <a:tc>
                  <a:txBody>
                    <a:bodyPr/>
                    <a:lstStyle/>
                    <a:p>
                      <a:pPr marL="91440" algn="l" fontAlgn="b">
                        <a:spcBef>
                          <a:spcPts val="200"/>
                        </a:spcBef>
                        <a:spcAft>
                          <a:spcPts val="200"/>
                        </a:spcAft>
                      </a:pPr>
                      <a:r>
                        <a:rPr lang="es-US" sz="1200" b="0" i="0" u="none" strike="noStrike">
                          <a:solidFill>
                            <a:schemeClr val="tx1"/>
                          </a:solidFill>
                          <a:latin typeface="+mj-lt"/>
                        </a:rPr>
                        <a:t>Pagado por el empleador</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rtl="0" fontAlgn="b">
                        <a:spcBef>
                          <a:spcPts val="200"/>
                        </a:spcBef>
                        <a:spcAft>
                          <a:spcPts val="200"/>
                        </a:spcAft>
                      </a:pPr>
                      <a:endParaRPr lang="en-US" sz="1200" b="0" i="0" u="none" strike="noStrike" dirty="0">
                        <a:solidFill>
                          <a:schemeClr val="tx1"/>
                        </a:solidFill>
                        <a:effectLst/>
                        <a:latin typeface="+mj-lt"/>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fontAlgn="b">
                        <a:spcBef>
                          <a:spcPts val="200"/>
                        </a:spcBef>
                        <a:spcAft>
                          <a:spcPts val="200"/>
                        </a:spcAft>
                      </a:pPr>
                      <a:r>
                        <a:rPr lang="es-US" sz="1200" b="0" i="0" u="none" strike="noStrike">
                          <a:solidFill>
                            <a:schemeClr val="tx1"/>
                          </a:solidFill>
                          <a:latin typeface="+mj-lt"/>
                        </a:rPr>
                        <a:t>Pagado por el empleador</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r h="72390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Elegible</a:t>
                      </a:r>
                      <a:r>
                        <a:rPr lang="es-US" sz="1200" b="0" i="0" u="none" strike="noStrike" baseline="0">
                          <a:solidFill>
                            <a:schemeClr val="tx1"/>
                          </a:solidFill>
                          <a:latin typeface="+mj-lt"/>
                          <a:ea typeface="+mn-ea"/>
                          <a:cs typeface="+mn-cs"/>
                        </a:rPr>
                        <a:t> el </a:t>
                      </a:r>
                      <a:r>
                        <a:rPr lang="es-US" sz="1200" b="0" i="0" u="none" strike="noStrike">
                          <a:solidFill>
                            <a:schemeClr val="tx1"/>
                          </a:solidFill>
                          <a:latin typeface="+mj-lt"/>
                          <a:ea typeface="+mn-ea"/>
                          <a:cs typeface="+mn-cs"/>
                        </a:rPr>
                        <a:t>primer día del mes luego</a:t>
                      </a:r>
                      <a:br>
                        <a:rPr lang="es-US" sz="1200" b="0" i="0" u="none" strike="noStrike">
                          <a:solidFill>
                            <a:schemeClr val="tx1"/>
                          </a:solidFill>
                          <a:latin typeface="+mj-lt"/>
                          <a:ea typeface="+mn-ea"/>
                          <a:cs typeface="+mn-cs"/>
                        </a:rPr>
                      </a:br>
                      <a:r>
                        <a:rPr lang="es-US" sz="1200" b="0" i="0" u="none" strike="noStrike">
                          <a:solidFill>
                            <a:schemeClr val="tx1"/>
                          </a:solidFill>
                          <a:latin typeface="+mj-lt"/>
                          <a:ea typeface="+mn-ea"/>
                          <a:cs typeface="+mn-cs"/>
                        </a:rPr>
                        <a:t>de cumplidos 30 días de empleo</a:t>
                      </a:r>
                    </a:p>
                    <a:p>
                      <a:pPr marL="91440" algn="l" defTabSz="457200" rtl="0" eaLnBrk="1" fontAlgn="b" latinLnBrk="0" hangingPunct="1">
                        <a:spcBef>
                          <a:spcPts val="200"/>
                        </a:spcBef>
                        <a:spcAft>
                          <a:spcPts val="200"/>
                        </a:spcAft>
                      </a:pPr>
                      <a:r>
                        <a:rPr lang="es-US" sz="1200" b="0" i="0" u="none" strike="noStrike">
                          <a:solidFill>
                            <a:schemeClr val="tx1"/>
                          </a:solidFill>
                          <a:latin typeface="+mn-lt"/>
                          <a:ea typeface="+mn-ea"/>
                          <a:cs typeface="+mn-cs"/>
                        </a:rPr>
                        <a:t>Presupuesto de más de 48 horas/período</a:t>
                      </a:r>
                      <a:r>
                        <a:rPr lang="es-US" sz="1200" b="0" i="0" u="none" strike="noStrike" baseline="0">
                          <a:solidFill>
                            <a:schemeClr val="tx1"/>
                          </a:solidFill>
                          <a:latin typeface="+mn-lt"/>
                          <a:ea typeface="+mn-ea"/>
                          <a:cs typeface="+mn-cs"/>
                        </a:rPr>
                        <a:t> de pago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s-US" sz="1200" b="0" i="0" u="none" strike="noStrike">
                          <a:solidFill>
                            <a:schemeClr val="tx1"/>
                          </a:solidFill>
                          <a:latin typeface="+mn-lt"/>
                          <a:ea typeface="+mn-ea"/>
                          <a:cs typeface="+mn-cs"/>
                        </a:rPr>
                        <a:t>Elegible el primer día del mes luego</a:t>
                      </a:r>
                      <a:br>
                        <a:rPr lang="es-US" sz="1200" b="0" i="0" u="none" strike="noStrike">
                          <a:solidFill>
                            <a:schemeClr val="tx1"/>
                          </a:solidFill>
                          <a:latin typeface="+mn-lt"/>
                          <a:ea typeface="+mn-ea"/>
                          <a:cs typeface="+mn-cs"/>
                        </a:rPr>
                      </a:br>
                      <a:r>
                        <a:rPr lang="es-US" sz="1200" b="0" i="0" u="none" strike="noStrike">
                          <a:solidFill>
                            <a:schemeClr val="tx1"/>
                          </a:solidFill>
                          <a:latin typeface="+mn-lt"/>
                          <a:ea typeface="+mn-ea"/>
                          <a:cs typeface="+mn-cs"/>
                        </a:rPr>
                        <a:t>de cumplidos 30 días de empleo</a:t>
                      </a:r>
                    </a:p>
                    <a:p>
                      <a:pPr marL="91440" algn="l" defTabSz="457200" rtl="0" eaLnBrk="1" fontAlgn="b" latinLnBrk="0" hangingPunct="1">
                        <a:spcBef>
                          <a:spcPts val="200"/>
                        </a:spcBef>
                        <a:spcAft>
                          <a:spcPts val="200"/>
                        </a:spcAft>
                      </a:pPr>
                      <a:r>
                        <a:rPr lang="es-US" sz="1200" b="0" i="0" u="none" strike="noStrike">
                          <a:solidFill>
                            <a:schemeClr val="tx1"/>
                          </a:solidFill>
                          <a:latin typeface="+mn-lt"/>
                          <a:ea typeface="+mn-ea"/>
                          <a:cs typeface="+mn-cs"/>
                        </a:rPr>
                        <a:t>Presupuesto de más de 48 horas/período</a:t>
                      </a:r>
                      <a:r>
                        <a:rPr lang="es-US" sz="1200" b="0" i="0" u="none" strike="noStrike" baseline="0">
                          <a:solidFill>
                            <a:schemeClr val="tx1"/>
                          </a:solidFill>
                          <a:latin typeface="+mn-lt"/>
                          <a:ea typeface="+mn-ea"/>
                          <a:cs typeface="+mn-cs"/>
                        </a:rPr>
                        <a:t> de pago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32004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100 % del sueldo de base</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s-US" sz="1200" b="0" i="0" u="none" strike="noStrike">
                          <a:solidFill>
                            <a:schemeClr val="tx1"/>
                          </a:solidFill>
                          <a:latin typeface="+mn-lt"/>
                          <a:ea typeface="+mn-ea"/>
                          <a:cs typeface="+mn-cs"/>
                        </a:rPr>
                        <a:t>70 % del sueldo de base</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3"/>
                  </a:ext>
                </a:extLst>
              </a:tr>
              <a:tr h="32004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Sin máximo mensual</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$15,000 por mes como máximo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4"/>
                  </a:ext>
                </a:extLst>
              </a:tr>
              <a:tr h="50292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n-lt"/>
                          <a:ea typeface="+mn-ea"/>
                          <a:cs typeface="+mn-cs"/>
                        </a:rPr>
                        <a:t>Período de eliminación de 7</a:t>
                      </a:r>
                      <a:r>
                        <a:rPr lang="es-US" sz="1200" b="0" i="0" u="none" strike="noStrike" baseline="0">
                          <a:solidFill>
                            <a:schemeClr val="tx1"/>
                          </a:solidFill>
                          <a:latin typeface="+mn-lt"/>
                          <a:ea typeface="+mn-ea"/>
                          <a:cs typeface="+mn-cs"/>
                        </a:rPr>
                        <a:t> días (cubierto por la continuidad del salario)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Período de eliminación de 6</a:t>
                      </a:r>
                      <a:r>
                        <a:rPr lang="es-US" sz="1200" b="0" i="0" u="none" strike="noStrike" baseline="0">
                          <a:solidFill>
                            <a:schemeClr val="tx1"/>
                          </a:solidFill>
                          <a:latin typeface="+mj-lt"/>
                          <a:ea typeface="+mn-ea"/>
                          <a:cs typeface="+mn-cs"/>
                        </a:rPr>
                        <a:t> meses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502920">
                <a:tc>
                  <a:txBody>
                    <a:bodyPr/>
                    <a:lstStyle/>
                    <a:p>
                      <a:pPr marL="91440" algn="l" defTabSz="457200" rtl="0" eaLnBrk="1" fontAlgn="b" latinLnBrk="0" hangingPunct="1">
                        <a:spcBef>
                          <a:spcPts val="200"/>
                        </a:spcBef>
                        <a:spcAft>
                          <a:spcPts val="200"/>
                        </a:spcAft>
                      </a:pPr>
                      <a:r>
                        <a:rPr lang="es-US" sz="1200" b="0" i="0" u="none" strike="noStrike" dirty="0">
                          <a:solidFill>
                            <a:schemeClr val="tx1"/>
                          </a:solidFill>
                          <a:latin typeface="+mj-lt"/>
                          <a:ea typeface="+mn-ea"/>
                          <a:cs typeface="+mn-cs"/>
                        </a:rPr>
                        <a:t>Beneficios disponibles por hasta </a:t>
                      </a:r>
                      <a:br>
                        <a:rPr lang="es-US" sz="1200" b="0" i="0" u="none" strike="noStrike" dirty="0">
                          <a:solidFill>
                            <a:schemeClr val="tx1"/>
                          </a:solidFill>
                          <a:latin typeface="+mj-lt"/>
                          <a:ea typeface="+mn-ea"/>
                          <a:cs typeface="+mn-cs"/>
                        </a:rPr>
                      </a:br>
                      <a:r>
                        <a:rPr lang="es-US" sz="1200" b="0" i="0" u="none" strike="noStrike" dirty="0">
                          <a:solidFill>
                            <a:schemeClr val="tx1"/>
                          </a:solidFill>
                          <a:latin typeface="+mj-lt"/>
                          <a:ea typeface="+mn-ea"/>
                          <a:cs typeface="+mn-cs"/>
                        </a:rPr>
                        <a:t>seis meses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s-US" sz="1200" b="0" i="0" u="none" strike="noStrike" dirty="0">
                          <a:solidFill>
                            <a:schemeClr val="tx1"/>
                          </a:solidFill>
                          <a:latin typeface="+mj-lt"/>
                          <a:ea typeface="+mn-ea"/>
                          <a:cs typeface="+mn-cs"/>
                        </a:rPr>
                        <a:t>Beneficios disponibles hasta la edad normal </a:t>
                      </a:r>
                      <a:r>
                        <a:rPr lang="es-US" sz="1200" b="0" i="0" u="none" strike="noStrike" baseline="0" dirty="0">
                          <a:solidFill>
                            <a:schemeClr val="tx1"/>
                          </a:solidFill>
                          <a:latin typeface="+mj-lt"/>
                          <a:ea typeface="+mn-ea"/>
                          <a:cs typeface="+mn-cs"/>
                        </a:rPr>
                        <a:t>de retiro del Seguro Social</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948899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55000" lnSpcReduction="20000"/>
          </a:bodyPr>
          <a:lstStyle/>
          <a:p>
            <a:pPr marL="0" indent="0">
              <a:buNone/>
            </a:pPr>
            <a:r>
              <a:rPr lang="es-US" dirty="0">
                <a:solidFill>
                  <a:schemeClr val="tx2"/>
                </a:solidFill>
              </a:rPr>
              <a:t>Viva toda su vida</a:t>
            </a:r>
          </a:p>
          <a:p>
            <a:r>
              <a:rPr lang="es-US" dirty="0"/>
              <a:t>Beneficios médicos y de farmacia</a:t>
            </a:r>
          </a:p>
          <a:p>
            <a:r>
              <a:rPr lang="es-US" dirty="0"/>
              <a:t>Cuenta de ahorro para gastos médicos</a:t>
            </a:r>
          </a:p>
          <a:p>
            <a:r>
              <a:rPr lang="es-US" dirty="0"/>
              <a:t>Plan de asistencia esencial con cuenta de reembolso por </a:t>
            </a:r>
            <a:br>
              <a:rPr lang="es-US" dirty="0"/>
            </a:br>
            <a:r>
              <a:rPr lang="es-US" dirty="0"/>
              <a:t>gastos médicos</a:t>
            </a:r>
          </a:p>
          <a:p>
            <a:r>
              <a:rPr lang="es-US" dirty="0"/>
              <a:t>Cuentas de gastos flexibles</a:t>
            </a:r>
          </a:p>
          <a:p>
            <a:r>
              <a:rPr lang="es-US" dirty="0"/>
              <a:t>Beneficios dentales y de visión</a:t>
            </a:r>
          </a:p>
          <a:p>
            <a:r>
              <a:rPr lang="es-US" dirty="0"/>
              <a:t>Seguro de vida/por muerte accidental y desmembramiento (AD&amp;D)</a:t>
            </a:r>
          </a:p>
          <a:p>
            <a:r>
              <a:rPr lang="es-US" dirty="0"/>
              <a:t>Licencia laboral</a:t>
            </a:r>
          </a:p>
          <a:p>
            <a:r>
              <a:rPr lang="es-US" dirty="0"/>
              <a:t>Beneficios voluntarios</a:t>
            </a:r>
          </a:p>
          <a:p>
            <a:r>
              <a:rPr lang="es-US" dirty="0"/>
              <a:t>Programa de retiro</a:t>
            </a:r>
          </a:p>
          <a:p>
            <a:r>
              <a:rPr lang="es-US" dirty="0"/>
              <a:t>Programa de bienestar/asistencia al empleado</a:t>
            </a:r>
          </a:p>
          <a:p>
            <a:r>
              <a:rPr lang="es-US" dirty="0"/>
              <a:t>Otros beneficios</a:t>
            </a:r>
          </a:p>
          <a:p>
            <a:r>
              <a:rPr lang="es-US" dirty="0"/>
              <a:t>Elegibilidad e inscripción</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s-US"/>
              <a:t>Mire todos los episodios de la serie de videos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11</a:t>
            </a:fld>
            <a:endParaRPr lang="en-US"/>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350434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Autofit/>
          </a:bodyPr>
          <a:lstStyle/>
          <a:p>
            <a:pPr marL="0" indent="0">
              <a:buNone/>
            </a:pPr>
            <a:r>
              <a:rPr lang="es-US" sz="800" dirty="0"/>
              <a:t>La información que se proporciona en este resumen está diseñada para ayudarlo a comprender sus opciones de planes y programas de beneficios de bienestar de Trinity Health. Es solo una descripción general y no está prevista como descripción exhaustiva de los planes y programas de beneficios disponibles para usted. No constituye un contrato y no pretende interpretar, extender ni modificar de ninguna manera las disposiciones de ningún plan o programa. Las descripciones resumidas del plan y los documentos oficiales de los planes y programas los describen con más detalles, y debe consultar estos documentos para obtener respuestas a sus preguntas específicas con respecto a los planes y programas, incluidos los servicios que cubre un plan. Si hubiera una discrepancia entre materiales impresos, prevalecerán los documentos oficiales de los planes y programas. Trinity Health conserva el derecho de modificar sus planes y programas de beneficios o darlos por finalizados en cualquier momento, lo que incluye la realización de cambios para cumplir con sus opciones en virtud de la Ley de Atención Médica Asequible y otras leyes aplicables, y ejercer dichas opciones.</a:t>
            </a:r>
          </a:p>
          <a:p>
            <a:pPr marL="0" indent="0">
              <a:buNone/>
            </a:pPr>
            <a:r>
              <a:rPr lang="es-US" sz="800" dirty="0"/>
              <a:t>Para ver descripciones resumidas de planes y certificados de cobertura, visite el </a:t>
            </a:r>
            <a:r>
              <a:rPr lang="es-US" sz="800" dirty="0">
                <a:highlight>
                  <a:srgbClr val="FFFF00"/>
                </a:highlight>
              </a:rPr>
              <a:t>portal para colegas HR4U en </a:t>
            </a:r>
            <a:r>
              <a:rPr lang="es-US" sz="800" dirty="0">
                <a:highlight>
                  <a:srgbClr val="FFFF00"/>
                </a:highlight>
                <a:hlinkClick r:id="rId3"/>
              </a:rPr>
              <a:t>https://hr4u.trinity-health.org</a:t>
            </a:r>
            <a:r>
              <a:rPr lang="es-US" sz="800" dirty="0"/>
              <a:t>. Para cualquier plan o programa en el que participe, también tiene derecho a solicitar una copia impresa de la descripción resumida completa del plan o del certificado de cobertura y otros documentos oficiales del plan o del programa, ya sea al empleador del colega o a Trinity Health Total Rewards Benefits &amp; Well-Being (Beneficios y bienestar de recompensas totales de Trinity Health), 20555 </a:t>
            </a:r>
            <a:r>
              <a:rPr lang="es-US" sz="800" dirty="0" err="1"/>
              <a:t>Victor</a:t>
            </a:r>
            <a:r>
              <a:rPr lang="es-US" sz="800" dirty="0"/>
              <a:t> Parkway, Livonia, MI 48152. No se le cobrará nada por las copias impresas.</a:t>
            </a:r>
          </a:p>
          <a:p>
            <a:pPr marL="0" indent="0">
              <a:buNone/>
            </a:pPr>
            <a:r>
              <a:rPr lang="es-US" sz="800" dirty="0"/>
              <a:t>Todos los planes de salud grupales de Trinity Health proporcionan coordinación de la atención, administración de la atención, revisión de la utilización y servicios de derivación para ayudar a administrar la atención médica que se proporciona a miembros cubiertos. Al inscribirse en un plan de salud grupal de Trinity Health, comprende que el plan proporcionará servicios para administrar la atención de cada miembro cubierto. Estos servicios se pueden proporcionar a través de terceros administradores independientes, una red clínicamente integrada de hospitales, médicos y otros proveedores y profesionales de atención médica, y otros proveedores de atención médica. Su participación en un plan de salud grupal de Trinity Health significa que las personas que se contraten para proporcionar estos servicios tendrán acceso a su información de salud personal, lo que incluye información de salud que usted divulgue a través de programas y actividades de bienestar. Los centros y proveedores de atención médica de Trinity Health y los profesionales afiliados a los centros de Trinity Health participan en determinadas redes clínicamente integradas. Puede que una red clínicamente integrada se comunique con usted con respecto a su atención médica, lo que incluye personas de un centro o proveedor de Trinity Health que estén brindando servicios para la red clínicamente integrada o directamente para el plan de salud grupal. Las personas que trabajan en un centro o proveedor de Trinity Health (incluido su empleador) que participen en una red clínicamente integrada o en el plan de salud grupal pueden tener acceso a información sobre su tratamiento médico en cualquier centro y con cualquier proveedor o profesional de atención médica, y usarla no solo para brindarle tratamiento sino también para administrar y coordinar su atención médica. Todo acceso a información de salud protegida, o su uso o divulgación cumplirán con las reglamentaciones sobre privacidad y seguridad establecidas por la Ley de Transferencia y Responsabilidad de Seguros Médicos y las leyes estatales aplicables en materia de privacidad y seguridad.</a:t>
            </a:r>
          </a:p>
          <a:p>
            <a:pPr marL="0" indent="0">
              <a:buNone/>
            </a:pPr>
            <a:endParaRPr lang="en-US" sz="800" dirty="0"/>
          </a:p>
          <a:p>
            <a:pPr marL="0" indent="0">
              <a:buNone/>
            </a:pPr>
            <a:endParaRPr lang="en-US" sz="800"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s-US"/>
              <a:t>Información importante</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s-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12</a:t>
            </a:fld>
            <a:endParaRPr lang="en-US"/>
          </a:p>
        </p:txBody>
      </p:sp>
    </p:spTree>
    <p:extLst>
      <p:ext uri="{BB962C8B-B14F-4D97-AF65-F5344CB8AC3E}">
        <p14:creationId xmlns:p14="http://schemas.microsoft.com/office/powerpoint/2010/main" val="3200801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a:xfrm>
            <a:off x="731677" y="341343"/>
            <a:ext cx="4052079" cy="1009604"/>
          </a:xfrm>
        </p:spPr>
        <p:txBody>
          <a:bodyPr/>
          <a:lstStyle/>
          <a:p>
            <a:r>
              <a:rPr lang="es-US" dirty="0"/>
              <a:t>Licencia laboral*</a:t>
            </a:r>
            <a:br>
              <a:rPr lang="es-US" dirty="0"/>
            </a:br>
            <a:r>
              <a:rPr lang="es-US" dirty="0"/>
              <a:t>- </a:t>
            </a:r>
            <a:r>
              <a:rPr lang="es-US" sz="2000" dirty="0"/>
              <a:t>Tiempo libre con goce de sueldo (o, por sus siglas en inglés, PTO)</a:t>
            </a:r>
            <a:br>
              <a:rPr lang="es-US" sz="2000" dirty="0"/>
            </a:br>
            <a:r>
              <a:rPr lang="es-US" sz="2000" dirty="0"/>
              <a:t>-  Feriados</a:t>
            </a:r>
            <a:br>
              <a:rPr lang="es-US" sz="2000" dirty="0"/>
            </a:br>
            <a:r>
              <a:rPr lang="es-US" sz="2000" dirty="0"/>
              <a:t>-  Discapacidad a corto plazo</a:t>
            </a:r>
            <a:br>
              <a:rPr lang="es-US" sz="2000" dirty="0"/>
            </a:br>
            <a:r>
              <a:rPr lang="es-US" sz="2000" dirty="0"/>
              <a:t>-  Discapacidad a largo plazo</a:t>
            </a:r>
            <a:br>
              <a:rPr lang="es-US" dirty="0"/>
            </a:br>
            <a:endParaRPr lang="es-US" dirty="0"/>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s-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a:p>
        </p:txBody>
      </p:sp>
      <p:sp>
        <p:nvSpPr>
          <p:cNvPr id="5" name="Rectangle 4">
            <a:extLst>
              <a:ext uri="{FF2B5EF4-FFF2-40B4-BE49-F238E27FC236}">
                <a16:creationId xmlns:a16="http://schemas.microsoft.com/office/drawing/2014/main" id="{FAB490FB-139C-4E51-A905-414B619B29C2}"/>
              </a:ext>
            </a:extLst>
          </p:cNvPr>
          <p:cNvSpPr/>
          <p:nvPr/>
        </p:nvSpPr>
        <p:spPr>
          <a:xfrm>
            <a:off x="589175" y="3366964"/>
            <a:ext cx="5123468" cy="1169551"/>
          </a:xfrm>
          <a:prstGeom prst="rect">
            <a:avLst/>
          </a:prstGeom>
        </p:spPr>
        <p:txBody>
          <a:bodyPr wrap="square">
            <a:spAutoFit/>
          </a:bodyPr>
          <a:lstStyle/>
          <a:p>
            <a:r>
              <a:rPr lang="es-US" sz="1400" b="1" dirty="0"/>
              <a:t>* NOTA IMPORTANTE: </a:t>
            </a:r>
            <a:r>
              <a:rPr lang="es-US" sz="1400" dirty="0"/>
              <a:t>Los planes de licencia laboral pueden diferir de lo que se describe en este video en función de leyes de licencia específicas del estado y locales, acuerdos de negociación colectiva y para médicos generales/clínicos de práctica avanzada u otras personas con contratos de empleo. </a:t>
            </a:r>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489F9553-C816-6842-8939-EE75ECF7EB2B}" type="slidenum">
              <a:rPr lang="en-US" smtClean="0"/>
              <a:pPr/>
              <a:t>3</a:t>
            </a:fld>
            <a:endParaRPr lang="en-US"/>
          </a:p>
        </p:txBody>
      </p:sp>
      <p:sp>
        <p:nvSpPr>
          <p:cNvPr id="5" name="Title 4"/>
          <p:cNvSpPr>
            <a:spLocks noGrp="1"/>
          </p:cNvSpPr>
          <p:nvPr>
            <p:ph type="title"/>
          </p:nvPr>
        </p:nvSpPr>
        <p:spPr/>
        <p:txBody>
          <a:bodyPr>
            <a:noAutofit/>
          </a:bodyPr>
          <a:lstStyle/>
          <a:p>
            <a:r>
              <a:rPr lang="es-US"/>
              <a:t>Resumen del Programa de Licencia Laboral*</a:t>
            </a:r>
          </a:p>
        </p:txBody>
      </p:sp>
      <p:grpSp>
        <p:nvGrpSpPr>
          <p:cNvPr id="6" name="Group 5"/>
          <p:cNvGrpSpPr/>
          <p:nvPr/>
        </p:nvGrpSpPr>
        <p:grpSpPr>
          <a:xfrm>
            <a:off x="1428750" y="865753"/>
            <a:ext cx="2948599" cy="2096108"/>
            <a:chOff x="381000" y="1154336"/>
            <a:chExt cx="3931465" cy="2794811"/>
          </a:xfrm>
        </p:grpSpPr>
        <p:sp>
          <p:nvSpPr>
            <p:cNvPr id="20" name="Rectangle 19"/>
            <p:cNvSpPr/>
            <p:nvPr/>
          </p:nvSpPr>
          <p:spPr>
            <a:xfrm>
              <a:off x="381002" y="1154336"/>
              <a:ext cx="3931463" cy="4269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US" sz="1100" b="1" dirty="0">
                  <a:solidFill>
                    <a:schemeClr val="bg1"/>
                  </a:solidFill>
                </a:rPr>
                <a:t>Tiempo libre con goce de sueldo (PTO)</a:t>
              </a:r>
            </a:p>
          </p:txBody>
        </p:sp>
        <p:sp>
          <p:nvSpPr>
            <p:cNvPr id="33" name="TextBox 2"/>
            <p:cNvSpPr txBox="1">
              <a:spLocks noChangeArrowheads="1"/>
            </p:cNvSpPr>
            <p:nvPr/>
          </p:nvSpPr>
          <p:spPr bwMode="auto">
            <a:xfrm>
              <a:off x="381000" y="1584653"/>
              <a:ext cx="3931462" cy="2364494"/>
            </a:xfrm>
            <a:prstGeom prst="rect">
              <a:avLst/>
            </a:prstGeom>
            <a:solidFill>
              <a:schemeClr val="tx2">
                <a:lumMod val="20000"/>
                <a:lumOff val="80000"/>
                <a:alpha val="54117"/>
              </a:schemeClr>
            </a:solidFill>
            <a:ln>
              <a:noFill/>
            </a:ln>
          </p:spPr>
          <p:txBody>
            <a:bodyPr/>
            <a:lstStyle>
              <a:lvl1pPr marL="285750" indent="-285750">
                <a:spcBef>
                  <a:spcPct val="20000"/>
                </a:spcBef>
                <a:buBlip>
                  <a:blip r:embed="rId3"/>
                </a:buBlip>
                <a:defRPr sz="2400">
                  <a:solidFill>
                    <a:schemeClr val="accent2"/>
                  </a:solidFill>
                  <a:latin typeface="Arial" panose="020B0604020202020204" pitchFamily="34" charset="0"/>
                </a:defRPr>
              </a:lvl1pPr>
              <a:lvl2pPr marL="742950" indent="-285750">
                <a:spcBef>
                  <a:spcPct val="20000"/>
                </a:spcBef>
                <a:buBlip>
                  <a:blip r:embed="rId4"/>
                </a:buBlip>
                <a:defRPr sz="2000">
                  <a:solidFill>
                    <a:schemeClr val="tx1"/>
                  </a:solidFill>
                  <a:latin typeface="Arial" panose="020B0604020202020204" pitchFamily="34" charset="0"/>
                </a:defRPr>
              </a:lvl2pPr>
              <a:lvl3pPr marL="1143000" indent="-228600">
                <a:spcBef>
                  <a:spcPct val="20000"/>
                </a:spcBef>
                <a:buBlip>
                  <a:blip r:embed="rId5"/>
                </a:buBlip>
                <a:defRPr sz="2000">
                  <a:solidFill>
                    <a:srgbClr val="BC6E2E"/>
                  </a:solidFill>
                  <a:latin typeface="Arial" panose="020B0604020202020204" pitchFamily="34" charset="0"/>
                </a:defRPr>
              </a:lvl3pPr>
              <a:lvl4pPr marL="1600200" indent="-228600">
                <a:spcBef>
                  <a:spcPct val="20000"/>
                </a:spcBef>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SzPct val="110000"/>
                <a:buFont typeface="Wingdings" panose="05000000000000000000" pitchFamily="2" charset="2"/>
                <a:buChar char="ú"/>
                <a:defRPr sz="2000">
                  <a:solidFill>
                    <a:schemeClr val="tx1"/>
                  </a:solidFill>
                  <a:latin typeface="Arial" panose="020B0604020202020204" pitchFamily="34" charset="0"/>
                </a:defRPr>
              </a:lvl5pPr>
              <a:lvl6pPr marL="25146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6pPr>
              <a:lvl7pPr marL="29718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7pPr>
              <a:lvl8pPr marL="34290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8pPr>
              <a:lvl9pPr marL="3886200" indent="-228600" eaLnBrk="0" fontAlgn="base" hangingPunct="0">
                <a:spcBef>
                  <a:spcPct val="20000"/>
                </a:spcBef>
                <a:spcAft>
                  <a:spcPct val="0"/>
                </a:spcAft>
                <a:buSzPct val="110000"/>
                <a:buFont typeface="Wingdings" panose="05000000000000000000" pitchFamily="2" charset="2"/>
                <a:buChar char="ú"/>
                <a:defRPr sz="2000">
                  <a:solidFill>
                    <a:schemeClr val="tx1"/>
                  </a:solidFill>
                  <a:latin typeface="Arial" panose="020B0604020202020204" pitchFamily="34" charset="0"/>
                </a:defRPr>
              </a:lvl9pPr>
            </a:lstStyle>
            <a:p>
              <a:pPr marL="169069" indent="-169069">
                <a:spcBef>
                  <a:spcPct val="0"/>
                </a:spcBef>
                <a:spcAft>
                  <a:spcPts val="450"/>
                </a:spcAft>
                <a:buClr>
                  <a:schemeClr val="tx1"/>
                </a:buClr>
                <a:buSzPct val="100000"/>
                <a:buFontTx/>
                <a:buChar char="•"/>
              </a:pPr>
              <a:r>
                <a:rPr lang="es-US" sz="1125" dirty="0">
                  <a:solidFill>
                    <a:schemeClr val="tx1"/>
                  </a:solidFill>
                  <a:latin typeface="+mn-lt"/>
                </a:rPr>
                <a:t>Vacaciones</a:t>
              </a:r>
            </a:p>
            <a:p>
              <a:pPr marL="169069" indent="-169069">
                <a:spcBef>
                  <a:spcPct val="0"/>
                </a:spcBef>
                <a:spcAft>
                  <a:spcPts val="450"/>
                </a:spcAft>
                <a:buClr>
                  <a:schemeClr val="tx1"/>
                </a:buClr>
                <a:buSzPct val="100000"/>
                <a:buFontTx/>
                <a:buChar char="•"/>
              </a:pPr>
              <a:r>
                <a:rPr lang="es-US" sz="1125" dirty="0">
                  <a:solidFill>
                    <a:schemeClr val="tx1"/>
                  </a:solidFill>
                  <a:latin typeface="+mn-lt"/>
                </a:rPr>
                <a:t>Personal</a:t>
              </a:r>
            </a:p>
            <a:p>
              <a:pPr marL="169069" indent="-169069">
                <a:spcBef>
                  <a:spcPct val="0"/>
                </a:spcBef>
                <a:spcAft>
                  <a:spcPts val="450"/>
                </a:spcAft>
                <a:buClr>
                  <a:schemeClr val="tx1"/>
                </a:buClr>
                <a:buSzPct val="100000"/>
                <a:buFontTx/>
                <a:buChar char="•"/>
              </a:pPr>
              <a:r>
                <a:rPr lang="es-US" sz="1125" dirty="0">
                  <a:solidFill>
                    <a:schemeClr val="tx1"/>
                  </a:solidFill>
                  <a:latin typeface="+mn-lt"/>
                </a:rPr>
                <a:t>Licencia por enfermedad no cubierta </a:t>
              </a:r>
              <a:br>
                <a:rPr lang="es-US" sz="1125" dirty="0">
                  <a:solidFill>
                    <a:schemeClr val="tx1"/>
                  </a:solidFill>
                  <a:latin typeface="+mn-lt"/>
                </a:rPr>
              </a:br>
              <a:r>
                <a:rPr lang="es-US" sz="1125" dirty="0">
                  <a:solidFill>
                    <a:schemeClr val="tx1"/>
                  </a:solidFill>
                  <a:latin typeface="+mn-lt"/>
                </a:rPr>
                <a:t>por discapacidad</a:t>
              </a:r>
            </a:p>
            <a:p>
              <a:pPr marL="169069" indent="-169069">
                <a:spcBef>
                  <a:spcPct val="0"/>
                </a:spcBef>
                <a:spcAft>
                  <a:spcPts val="450"/>
                </a:spcAft>
                <a:buClr>
                  <a:schemeClr val="tx1"/>
                </a:buClr>
                <a:buSzPct val="100000"/>
                <a:buFontTx/>
                <a:buChar char="•"/>
              </a:pPr>
              <a:r>
                <a:rPr lang="es-US" sz="1125" dirty="0">
                  <a:solidFill>
                    <a:schemeClr val="tx1"/>
                  </a:solidFill>
                  <a:latin typeface="+mn-lt"/>
                </a:rPr>
                <a:t>Acumulado o predeterminado </a:t>
              </a:r>
              <a:br>
                <a:rPr lang="es-US" sz="1125" dirty="0">
                  <a:solidFill>
                    <a:schemeClr val="tx1"/>
                  </a:solidFill>
                  <a:latin typeface="+mn-lt"/>
                </a:rPr>
              </a:br>
              <a:r>
                <a:rPr lang="es-US" sz="1125" dirty="0">
                  <a:solidFill>
                    <a:schemeClr val="tx1"/>
                  </a:solidFill>
                  <a:latin typeface="+mn-lt"/>
                </a:rPr>
                <a:t>(según la función)</a:t>
              </a:r>
            </a:p>
          </p:txBody>
        </p:sp>
      </p:grpSp>
      <p:grpSp>
        <p:nvGrpSpPr>
          <p:cNvPr id="4" name="Group 3"/>
          <p:cNvGrpSpPr/>
          <p:nvPr/>
        </p:nvGrpSpPr>
        <p:grpSpPr>
          <a:xfrm>
            <a:off x="4910184" y="865753"/>
            <a:ext cx="2914178" cy="2096108"/>
            <a:chOff x="5022912" y="1154336"/>
            <a:chExt cx="3885570" cy="2794811"/>
          </a:xfrm>
        </p:grpSpPr>
        <p:sp>
          <p:nvSpPr>
            <p:cNvPr id="35" name="Rectangle 34"/>
            <p:cNvSpPr/>
            <p:nvPr/>
          </p:nvSpPr>
          <p:spPr>
            <a:xfrm>
              <a:off x="5022912" y="1154336"/>
              <a:ext cx="3885570" cy="42692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US" sz="1350" b="1">
                  <a:solidFill>
                    <a:schemeClr val="bg1"/>
                  </a:solidFill>
                </a:rPr>
                <a:t>Feriados</a:t>
              </a:r>
            </a:p>
          </p:txBody>
        </p:sp>
        <p:sp>
          <p:nvSpPr>
            <p:cNvPr id="36" name="TextBox 35"/>
            <p:cNvSpPr txBox="1"/>
            <p:nvPr/>
          </p:nvSpPr>
          <p:spPr>
            <a:xfrm>
              <a:off x="5022912" y="1581259"/>
              <a:ext cx="3885570" cy="2367888"/>
            </a:xfrm>
            <a:prstGeom prst="rect">
              <a:avLst/>
            </a:prstGeom>
            <a:solidFill>
              <a:schemeClr val="accent5">
                <a:lumMod val="20000"/>
                <a:lumOff val="80000"/>
              </a:schemeClr>
            </a:solidFill>
            <a:ln>
              <a:noFill/>
            </a:ln>
          </p:spPr>
          <p:txBody>
            <a:bodyPr/>
            <a:lstStyle/>
            <a:p>
              <a:pPr marL="169069" indent="-169069">
                <a:spcAft>
                  <a:spcPts val="450"/>
                </a:spcAft>
                <a:buClr>
                  <a:schemeClr val="tx1"/>
                </a:buClr>
                <a:buFont typeface="Arial" panose="020B0604020202020204" pitchFamily="34" charset="0"/>
                <a:buChar char="•"/>
                <a:defRPr/>
              </a:pPr>
              <a:r>
                <a:rPr lang="es-US" sz="1125"/>
                <a:t>Seis feriados principales:</a:t>
              </a:r>
            </a:p>
            <a:p>
              <a:pPr marL="383381" lvl="1" indent="-169069">
                <a:spcAft>
                  <a:spcPts val="450"/>
                </a:spcAft>
                <a:buClr>
                  <a:schemeClr val="tx1"/>
                </a:buClr>
                <a:buFont typeface="Arial" panose="020B0604020202020204" pitchFamily="34" charset="0"/>
                <a:buChar char="‒"/>
                <a:defRPr/>
              </a:pPr>
              <a:r>
                <a:rPr lang="es-US" sz="900"/>
                <a:t>Año Nuevo</a:t>
              </a:r>
            </a:p>
            <a:p>
              <a:pPr marL="383381" lvl="1" indent="-169069">
                <a:spcAft>
                  <a:spcPts val="450"/>
                </a:spcAft>
                <a:buClr>
                  <a:schemeClr val="tx1"/>
                </a:buClr>
                <a:buFont typeface="Arial" panose="020B0604020202020204" pitchFamily="34" charset="0"/>
                <a:buChar char="‒"/>
                <a:defRPr/>
              </a:pPr>
              <a:r>
                <a:rPr lang="es-US" sz="900"/>
                <a:t>Día de los Caídos</a:t>
              </a:r>
            </a:p>
            <a:p>
              <a:pPr marL="383381" lvl="1" indent="-169069">
                <a:spcAft>
                  <a:spcPts val="450"/>
                </a:spcAft>
                <a:buClr>
                  <a:schemeClr val="tx1"/>
                </a:buClr>
                <a:buFont typeface="Arial" panose="020B0604020202020204" pitchFamily="34" charset="0"/>
                <a:buChar char="‒"/>
                <a:defRPr/>
              </a:pPr>
              <a:r>
                <a:rPr lang="es-US" sz="900"/>
                <a:t>Día de la Independencia</a:t>
              </a:r>
            </a:p>
            <a:p>
              <a:pPr marL="383381" lvl="1" indent="-169069">
                <a:spcAft>
                  <a:spcPts val="450"/>
                </a:spcAft>
                <a:buClr>
                  <a:schemeClr val="tx1"/>
                </a:buClr>
                <a:buFont typeface="Arial" panose="020B0604020202020204" pitchFamily="34" charset="0"/>
                <a:buChar char="‒"/>
                <a:defRPr/>
              </a:pPr>
              <a:r>
                <a:rPr lang="es-US" sz="900"/>
                <a:t>Día del Trabajo</a:t>
              </a:r>
            </a:p>
            <a:p>
              <a:pPr marL="383381" lvl="1" indent="-169069">
                <a:spcAft>
                  <a:spcPts val="450"/>
                </a:spcAft>
                <a:buClr>
                  <a:schemeClr val="tx1"/>
                </a:buClr>
                <a:buFont typeface="Arial" panose="020B0604020202020204" pitchFamily="34" charset="0"/>
                <a:buChar char="‒"/>
                <a:defRPr/>
              </a:pPr>
              <a:r>
                <a:rPr lang="es-US" sz="900"/>
                <a:t>Día de Acción de Gracias</a:t>
              </a:r>
            </a:p>
            <a:p>
              <a:pPr marL="383381" lvl="1" indent="-169069">
                <a:spcAft>
                  <a:spcPts val="450"/>
                </a:spcAft>
                <a:buClr>
                  <a:schemeClr val="tx1"/>
                </a:buClr>
                <a:buFont typeface="Arial" panose="020B0604020202020204" pitchFamily="34" charset="0"/>
                <a:buChar char="‒"/>
                <a:defRPr/>
              </a:pPr>
              <a:r>
                <a:rPr lang="es-US" sz="900"/>
                <a:t>Navidad</a:t>
              </a:r>
            </a:p>
            <a:p>
              <a:pPr marL="169069" indent="-169069">
                <a:spcAft>
                  <a:spcPts val="450"/>
                </a:spcAft>
                <a:buClr>
                  <a:schemeClr val="tx1"/>
                </a:buClr>
                <a:buFont typeface="Arial" panose="020B0604020202020204" pitchFamily="34" charset="0"/>
                <a:buChar char="•"/>
                <a:defRPr/>
              </a:pPr>
              <a:r>
                <a:rPr lang="es-US" sz="1125"/>
                <a:t>Un día optativo </a:t>
              </a:r>
            </a:p>
          </p:txBody>
        </p:sp>
      </p:grpSp>
      <p:grpSp>
        <p:nvGrpSpPr>
          <p:cNvPr id="2" name="Group 1"/>
          <p:cNvGrpSpPr/>
          <p:nvPr/>
        </p:nvGrpSpPr>
        <p:grpSpPr>
          <a:xfrm>
            <a:off x="4911969" y="3070868"/>
            <a:ext cx="2912393" cy="1643502"/>
            <a:chOff x="5025291" y="4094491"/>
            <a:chExt cx="3883191" cy="2191336"/>
          </a:xfrm>
        </p:grpSpPr>
        <p:sp>
          <p:nvSpPr>
            <p:cNvPr id="38" name="Rectangle 37"/>
            <p:cNvSpPr/>
            <p:nvPr/>
          </p:nvSpPr>
          <p:spPr>
            <a:xfrm>
              <a:off x="5025291" y="4094491"/>
              <a:ext cx="3883191" cy="42976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US" sz="1350" b="1">
                  <a:solidFill>
                    <a:schemeClr val="bg1"/>
                  </a:solidFill>
                </a:rPr>
                <a:t>Discapacidad a largo plazo (LTD)</a:t>
              </a:r>
            </a:p>
          </p:txBody>
        </p:sp>
        <p:sp>
          <p:nvSpPr>
            <p:cNvPr id="39" name="TextBox 38"/>
            <p:cNvSpPr txBox="1"/>
            <p:nvPr/>
          </p:nvSpPr>
          <p:spPr>
            <a:xfrm>
              <a:off x="5025291" y="4523390"/>
              <a:ext cx="3883191" cy="1762437"/>
            </a:xfrm>
            <a:prstGeom prst="rect">
              <a:avLst/>
            </a:prstGeom>
            <a:solidFill>
              <a:schemeClr val="accent4">
                <a:lumMod val="20000"/>
                <a:lumOff val="80000"/>
              </a:schemeClr>
            </a:solidFill>
            <a:ln>
              <a:noFill/>
            </a:ln>
          </p:spPr>
          <p:txBody>
            <a:bodyPr/>
            <a:lstStyle/>
            <a:p>
              <a:pPr marL="169069" indent="-169069">
                <a:spcAft>
                  <a:spcPts val="450"/>
                </a:spcAft>
                <a:buClr>
                  <a:schemeClr val="tx1"/>
                </a:buClr>
                <a:buFont typeface="Arial" panose="020B0604020202020204" pitchFamily="34" charset="0"/>
                <a:buChar char="•"/>
                <a:defRPr/>
              </a:pPr>
              <a:r>
                <a:rPr lang="es-US" sz="1125"/>
                <a:t>Reemplazo del ingreso pagado por el empleador </a:t>
              </a:r>
              <a:r>
                <a:rPr lang="es-US" sz="1125" i="1"/>
                <a:t>(disponible después de agotar el beneficio de STD)</a:t>
              </a:r>
            </a:p>
            <a:p>
              <a:pPr marL="169069" indent="-169069">
                <a:spcAft>
                  <a:spcPts val="450"/>
                </a:spcAft>
                <a:buClr>
                  <a:schemeClr val="tx1"/>
                </a:buClr>
                <a:buFont typeface="Arial" panose="020B0604020202020204" pitchFamily="34" charset="0"/>
                <a:buChar char="•"/>
                <a:defRPr/>
              </a:pPr>
              <a:r>
                <a:rPr lang="es-US" sz="1125"/>
                <a:t>Duración del beneficio: Hasta la edad normal de retiro del Seguro Social</a:t>
              </a:r>
            </a:p>
          </p:txBody>
        </p:sp>
      </p:grpSp>
      <p:grpSp>
        <p:nvGrpSpPr>
          <p:cNvPr id="7" name="Group 6"/>
          <p:cNvGrpSpPr/>
          <p:nvPr/>
        </p:nvGrpSpPr>
        <p:grpSpPr>
          <a:xfrm>
            <a:off x="1438056" y="3070868"/>
            <a:ext cx="2939292" cy="1650877"/>
            <a:chOff x="393408" y="4094490"/>
            <a:chExt cx="3919056" cy="2201169"/>
          </a:xfrm>
        </p:grpSpPr>
        <p:sp>
          <p:nvSpPr>
            <p:cNvPr id="42" name="Rectangle 41"/>
            <p:cNvSpPr/>
            <p:nvPr/>
          </p:nvSpPr>
          <p:spPr>
            <a:xfrm>
              <a:off x="393408" y="4094490"/>
              <a:ext cx="3919056" cy="42976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US" sz="1350" b="1">
                  <a:solidFill>
                    <a:schemeClr val="bg1"/>
                  </a:solidFill>
                </a:rPr>
                <a:t>Discapacidad a corto plazo (STD)</a:t>
              </a:r>
            </a:p>
          </p:txBody>
        </p:sp>
        <p:sp>
          <p:nvSpPr>
            <p:cNvPr id="43" name="TextBox 42"/>
            <p:cNvSpPr txBox="1"/>
            <p:nvPr/>
          </p:nvSpPr>
          <p:spPr>
            <a:xfrm>
              <a:off x="393408" y="4533580"/>
              <a:ext cx="3919056" cy="1762079"/>
            </a:xfrm>
            <a:prstGeom prst="rect">
              <a:avLst/>
            </a:prstGeom>
            <a:solidFill>
              <a:schemeClr val="accent3">
                <a:lumMod val="20000"/>
                <a:lumOff val="80000"/>
              </a:schemeClr>
            </a:solidFill>
            <a:ln>
              <a:noFill/>
            </a:ln>
          </p:spPr>
          <p:txBody>
            <a:bodyPr/>
            <a:lstStyle/>
            <a:p>
              <a:pPr marL="169069" indent="-169069">
                <a:spcAft>
                  <a:spcPts val="450"/>
                </a:spcAft>
                <a:buClr>
                  <a:schemeClr val="tx1"/>
                </a:buClr>
                <a:buFont typeface="Arial" panose="020B0604020202020204" pitchFamily="34" charset="0"/>
                <a:buChar char="•"/>
                <a:defRPr/>
              </a:pPr>
              <a:r>
                <a:rPr lang="es-US" sz="1125" dirty="0"/>
                <a:t>Reemplazo del ingreso pagado por </a:t>
              </a:r>
              <a:br>
                <a:rPr lang="es-US" sz="1125" dirty="0"/>
              </a:br>
              <a:r>
                <a:rPr lang="es-US" sz="1125" dirty="0"/>
                <a:t>el empleador</a:t>
              </a:r>
            </a:p>
            <a:p>
              <a:pPr marL="169069" indent="-169069">
                <a:spcAft>
                  <a:spcPts val="450"/>
                </a:spcAft>
                <a:buClr>
                  <a:schemeClr val="tx1"/>
                </a:buClr>
                <a:buFont typeface="Arial" panose="020B0604020202020204" pitchFamily="34" charset="0"/>
                <a:buChar char="•"/>
                <a:defRPr/>
              </a:pPr>
              <a:r>
                <a:rPr lang="es-US" sz="1125" dirty="0"/>
                <a:t>Duración del beneficio: hasta </a:t>
              </a:r>
              <a:br>
                <a:rPr lang="es-US" sz="1125" dirty="0"/>
              </a:br>
              <a:r>
                <a:rPr lang="es-US" sz="1125" dirty="0"/>
                <a:t>seis meses </a:t>
              </a:r>
            </a:p>
          </p:txBody>
        </p:sp>
      </p:grpSp>
      <p:sp>
        <p:nvSpPr>
          <p:cNvPr id="21" name="Cross 20"/>
          <p:cNvSpPr/>
          <p:nvPr/>
        </p:nvSpPr>
        <p:spPr>
          <a:xfrm>
            <a:off x="4459758" y="2345573"/>
            <a:ext cx="342900" cy="332184"/>
          </a:xfrm>
          <a:prstGeom prst="plus">
            <a:avLst>
              <a:gd name="adj" fmla="val 34108"/>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sz="1350" dirty="0"/>
          </a:p>
        </p:txBody>
      </p:sp>
      <p:sp>
        <p:nvSpPr>
          <p:cNvPr id="26" name="Footer Placeholder 3"/>
          <p:cNvSpPr>
            <a:spLocks noGrp="1"/>
          </p:cNvSpPr>
          <p:nvPr>
            <p:ph type="ftr" sz="quarter" idx="3"/>
          </p:nvPr>
        </p:nvSpPr>
        <p:spPr>
          <a:xfrm>
            <a:off x="5812433" y="4853618"/>
            <a:ext cx="2876540" cy="186901"/>
          </a:xfrm>
        </p:spPr>
        <p:txBody>
          <a:bodyPr anchor="t" anchorCtr="0"/>
          <a:lstStyle/>
          <a:p>
            <a:pPr algn="r"/>
            <a:r>
              <a:rPr lang="es-US" sz="450" dirty="0">
                <a:solidFill>
                  <a:srgbClr val="666666"/>
                </a:solidFill>
              </a:rPr>
              <a:t>©2020 Trinity Health</a:t>
            </a:r>
          </a:p>
        </p:txBody>
      </p:sp>
      <p:sp>
        <p:nvSpPr>
          <p:cNvPr id="8" name="TextBox 7">
            <a:extLst>
              <a:ext uri="{FF2B5EF4-FFF2-40B4-BE49-F238E27FC236}">
                <a16:creationId xmlns:a16="http://schemas.microsoft.com/office/drawing/2014/main" id="{C10C181C-BB44-468A-9B49-95C1F3CCF36F}"/>
              </a:ext>
            </a:extLst>
          </p:cNvPr>
          <p:cNvSpPr txBox="1"/>
          <p:nvPr/>
        </p:nvSpPr>
        <p:spPr>
          <a:xfrm>
            <a:off x="294052" y="865753"/>
            <a:ext cx="950286" cy="3477875"/>
          </a:xfrm>
          <a:prstGeom prst="rect">
            <a:avLst/>
          </a:prstGeom>
          <a:noFill/>
          <a:ln>
            <a:solidFill>
              <a:schemeClr val="accent1"/>
            </a:solidFill>
          </a:ln>
        </p:spPr>
        <p:txBody>
          <a:bodyPr wrap="square" rtlCol="0">
            <a:spAutoFit/>
          </a:bodyPr>
          <a:lstStyle/>
          <a:p>
            <a:pPr lvl="0"/>
            <a:r>
              <a:rPr lang="es-US" sz="900" b="1" dirty="0"/>
              <a:t>Nota: </a:t>
            </a:r>
            <a:r>
              <a:rPr lang="es-US" sz="900" dirty="0"/>
              <a:t>Los planes de licencia laboral pueden diferir de lo que se describe en este video en función de leyes de licencia específicas del estado y locales, acuerdos de negociación colectiva y para médicos generales/clínicos de práctica avanzada u otras personas con contratos de empleo. </a:t>
            </a:r>
          </a:p>
        </p:txBody>
      </p:sp>
    </p:spTree>
    <p:extLst>
      <p:ext uri="{BB962C8B-B14F-4D97-AF65-F5344CB8AC3E}">
        <p14:creationId xmlns:p14="http://schemas.microsoft.com/office/powerpoint/2010/main" val="1293120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entagon 5"/>
          <p:cNvSpPr/>
          <p:nvPr/>
        </p:nvSpPr>
        <p:spPr bwMode="auto">
          <a:xfrm>
            <a:off x="1457325" y="902634"/>
            <a:ext cx="2171700"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sp>
        <p:nvSpPr>
          <p:cNvPr id="8" name="Pentagon 7"/>
          <p:cNvSpPr/>
          <p:nvPr/>
        </p:nvSpPr>
        <p:spPr bwMode="auto">
          <a:xfrm>
            <a:off x="1457325" y="1869063"/>
            <a:ext cx="2171700"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sp>
        <p:nvSpPr>
          <p:cNvPr id="9" name="Pentagon 8"/>
          <p:cNvSpPr/>
          <p:nvPr/>
        </p:nvSpPr>
        <p:spPr bwMode="auto">
          <a:xfrm>
            <a:off x="1457325" y="2835492"/>
            <a:ext cx="2171700"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cxnSp>
        <p:nvCxnSpPr>
          <p:cNvPr id="10" name="Straight Connector 9"/>
          <p:cNvCxnSpPr/>
          <p:nvPr/>
        </p:nvCxnSpPr>
        <p:spPr bwMode="auto">
          <a:xfrm>
            <a:off x="1143000" y="2725005"/>
            <a:ext cx="6858000" cy="1"/>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Straight Connector 10"/>
          <p:cNvCxnSpPr/>
          <p:nvPr/>
        </p:nvCxnSpPr>
        <p:spPr bwMode="auto">
          <a:xfrm>
            <a:off x="1143000" y="3714747"/>
            <a:ext cx="6858000" cy="0"/>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Straight Connector 11"/>
          <p:cNvCxnSpPr/>
          <p:nvPr/>
        </p:nvCxnSpPr>
        <p:spPr bwMode="auto">
          <a:xfrm>
            <a:off x="1143000" y="1755092"/>
            <a:ext cx="6858000" cy="0"/>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Straight Connector 12"/>
          <p:cNvCxnSpPr/>
          <p:nvPr/>
        </p:nvCxnSpPr>
        <p:spPr bwMode="auto">
          <a:xfrm>
            <a:off x="1143000" y="821108"/>
            <a:ext cx="6858000" cy="1"/>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Box 15"/>
          <p:cNvSpPr txBox="1"/>
          <p:nvPr/>
        </p:nvSpPr>
        <p:spPr>
          <a:xfrm>
            <a:off x="1465768" y="1156503"/>
            <a:ext cx="2085338" cy="300082"/>
          </a:xfrm>
          <a:prstGeom prst="rect">
            <a:avLst/>
          </a:prstGeom>
          <a:noFill/>
        </p:spPr>
        <p:txBody>
          <a:bodyPr wrap="square" rtlCol="0">
            <a:spAutoFit/>
          </a:bodyPr>
          <a:lstStyle/>
          <a:p>
            <a:r>
              <a:rPr lang="es-US" sz="1350">
                <a:solidFill>
                  <a:schemeClr val="bg1"/>
                </a:solidFill>
              </a:rPr>
              <a:t>Programa A</a:t>
            </a:r>
          </a:p>
        </p:txBody>
      </p:sp>
      <p:sp>
        <p:nvSpPr>
          <p:cNvPr id="5" name="TextBox 4"/>
          <p:cNvSpPr txBox="1"/>
          <p:nvPr/>
        </p:nvSpPr>
        <p:spPr>
          <a:xfrm>
            <a:off x="3716822" y="881499"/>
            <a:ext cx="4161241" cy="715581"/>
          </a:xfrm>
          <a:prstGeom prst="rect">
            <a:avLst/>
          </a:prstGeom>
          <a:noFill/>
        </p:spPr>
        <p:txBody>
          <a:bodyPr wrap="square" rtlCol="0">
            <a:spAutoFit/>
          </a:bodyPr>
          <a:lstStyle/>
          <a:p>
            <a:pPr marL="172641" indent="-172641">
              <a:buFont typeface="Arial" panose="020B0604020202020204" pitchFamily="34" charset="0"/>
              <a:buChar char="•"/>
            </a:pPr>
            <a:r>
              <a:rPr lang="es-US" sz="1350" dirty="0"/>
              <a:t>Supervisores</a:t>
            </a:r>
          </a:p>
          <a:p>
            <a:pPr marL="172641" indent="-172641">
              <a:buFont typeface="Arial" panose="020B0604020202020204" pitchFamily="34" charset="0"/>
              <a:buChar char="•"/>
            </a:pPr>
            <a:r>
              <a:rPr lang="es-US" sz="1350" dirty="0"/>
              <a:t>Coordinadores</a:t>
            </a:r>
          </a:p>
          <a:p>
            <a:pPr marL="172641" indent="-172641">
              <a:buFont typeface="Arial" panose="020B0604020202020204" pitchFamily="34" charset="0"/>
              <a:buChar char="•"/>
            </a:pPr>
            <a:r>
              <a:rPr lang="es-US" sz="1350" dirty="0"/>
              <a:t>Todos los demás puestos (clínicos y no clínicos) </a:t>
            </a:r>
          </a:p>
        </p:txBody>
      </p:sp>
      <p:sp>
        <p:nvSpPr>
          <p:cNvPr id="17" name="TextBox 16"/>
          <p:cNvSpPr txBox="1"/>
          <p:nvPr/>
        </p:nvSpPr>
        <p:spPr>
          <a:xfrm>
            <a:off x="1465767" y="2100730"/>
            <a:ext cx="2495443" cy="300082"/>
          </a:xfrm>
          <a:prstGeom prst="rect">
            <a:avLst/>
          </a:prstGeom>
          <a:noFill/>
        </p:spPr>
        <p:txBody>
          <a:bodyPr wrap="square" rtlCol="0">
            <a:spAutoFit/>
          </a:bodyPr>
          <a:lstStyle/>
          <a:p>
            <a:r>
              <a:rPr lang="es-US" sz="1350">
                <a:solidFill>
                  <a:schemeClr val="bg1"/>
                </a:solidFill>
              </a:rPr>
              <a:t>Programa B</a:t>
            </a:r>
          </a:p>
        </p:txBody>
      </p:sp>
      <p:sp>
        <p:nvSpPr>
          <p:cNvPr id="18" name="TextBox 17"/>
          <p:cNvSpPr txBox="1"/>
          <p:nvPr/>
        </p:nvSpPr>
        <p:spPr>
          <a:xfrm>
            <a:off x="2983491" y="1686949"/>
            <a:ext cx="5200650" cy="300082"/>
          </a:xfrm>
          <a:prstGeom prst="rect">
            <a:avLst/>
          </a:prstGeom>
          <a:noFill/>
        </p:spPr>
        <p:txBody>
          <a:bodyPr wrap="square" rtlCol="0">
            <a:spAutoFit/>
          </a:bodyPr>
          <a:lstStyle/>
          <a:p>
            <a:pPr marL="214313" indent="-214313">
              <a:buFont typeface="Arial" panose="020B0604020202020204" pitchFamily="34" charset="0"/>
              <a:buChar char="•"/>
            </a:pPr>
            <a:endParaRPr lang="en-US" sz="1350" dirty="0"/>
          </a:p>
        </p:txBody>
      </p:sp>
      <p:sp>
        <p:nvSpPr>
          <p:cNvPr id="20" name="TextBox 19"/>
          <p:cNvSpPr txBox="1"/>
          <p:nvPr/>
        </p:nvSpPr>
        <p:spPr>
          <a:xfrm>
            <a:off x="3716822" y="1790579"/>
            <a:ext cx="2084879" cy="923330"/>
          </a:xfrm>
          <a:prstGeom prst="rect">
            <a:avLst/>
          </a:prstGeom>
          <a:noFill/>
        </p:spPr>
        <p:txBody>
          <a:bodyPr wrap="square" rtlCol="0">
            <a:spAutoFit/>
          </a:bodyPr>
          <a:lstStyle/>
          <a:p>
            <a:pPr marL="172641" indent="-172641">
              <a:buFont typeface="Arial" panose="020B0604020202020204" pitchFamily="34" charset="0"/>
              <a:buChar char="•"/>
            </a:pPr>
            <a:r>
              <a:rPr lang="es-US" sz="1350" dirty="0"/>
              <a:t>Funcionarios de </a:t>
            </a:r>
            <a:br>
              <a:rPr lang="es-US" sz="1350" dirty="0"/>
            </a:br>
            <a:r>
              <a:rPr lang="es-US" sz="1350" dirty="0"/>
              <a:t>rango superior</a:t>
            </a:r>
          </a:p>
          <a:p>
            <a:pPr marL="172641" indent="-172641">
              <a:buFont typeface="Arial" panose="020B0604020202020204" pitchFamily="34" charset="0"/>
              <a:buChar char="•"/>
            </a:pPr>
            <a:r>
              <a:rPr lang="es-US" sz="1350" dirty="0"/>
              <a:t>Vicepresidentes</a:t>
            </a:r>
          </a:p>
          <a:p>
            <a:pPr marL="172641" indent="-172641">
              <a:buFont typeface="Arial" panose="020B0604020202020204" pitchFamily="34" charset="0"/>
              <a:buChar char="•"/>
            </a:pPr>
            <a:r>
              <a:rPr lang="es-US" sz="1350" dirty="0"/>
              <a:t>Directores</a:t>
            </a:r>
          </a:p>
        </p:txBody>
      </p:sp>
      <p:sp>
        <p:nvSpPr>
          <p:cNvPr id="24" name="TextBox 23"/>
          <p:cNvSpPr txBox="1"/>
          <p:nvPr/>
        </p:nvSpPr>
        <p:spPr>
          <a:xfrm>
            <a:off x="1514660" y="3101802"/>
            <a:ext cx="1938120" cy="300082"/>
          </a:xfrm>
          <a:prstGeom prst="rect">
            <a:avLst/>
          </a:prstGeom>
          <a:noFill/>
        </p:spPr>
        <p:txBody>
          <a:bodyPr wrap="square" rtlCol="0">
            <a:spAutoFit/>
          </a:bodyPr>
          <a:lstStyle/>
          <a:p>
            <a:r>
              <a:rPr lang="es-US" sz="1350">
                <a:solidFill>
                  <a:schemeClr val="bg1"/>
                </a:solidFill>
              </a:rPr>
              <a:t>Programa C</a:t>
            </a:r>
          </a:p>
        </p:txBody>
      </p:sp>
      <p:sp>
        <p:nvSpPr>
          <p:cNvPr id="25" name="TextBox 24"/>
          <p:cNvSpPr txBox="1"/>
          <p:nvPr/>
        </p:nvSpPr>
        <p:spPr>
          <a:xfrm>
            <a:off x="3627398" y="3023432"/>
            <a:ext cx="4125125" cy="300082"/>
          </a:xfrm>
          <a:prstGeom prst="rect">
            <a:avLst/>
          </a:prstGeom>
          <a:noFill/>
        </p:spPr>
        <p:txBody>
          <a:bodyPr wrap="square" rtlCol="0">
            <a:spAutoFit/>
          </a:bodyPr>
          <a:lstStyle/>
          <a:p>
            <a:pPr marL="172641" indent="-172641">
              <a:buFont typeface="Arial" panose="020B0604020202020204" pitchFamily="34" charset="0"/>
              <a:buChar char="•"/>
            </a:pPr>
            <a:r>
              <a:rPr lang="es-US" sz="1350"/>
              <a:t>Médicos</a:t>
            </a:r>
          </a:p>
        </p:txBody>
      </p:sp>
      <p:sp>
        <p:nvSpPr>
          <p:cNvPr id="33" name="Title 32"/>
          <p:cNvSpPr>
            <a:spLocks noGrp="1"/>
          </p:cNvSpPr>
          <p:nvPr>
            <p:ph type="title"/>
          </p:nvPr>
        </p:nvSpPr>
        <p:spPr/>
        <p:txBody>
          <a:bodyPr/>
          <a:lstStyle/>
          <a:p>
            <a:r>
              <a:rPr lang="es-US" dirty="0"/>
              <a:t>Programas de Licencia Laboral por grupo</a:t>
            </a:r>
          </a:p>
        </p:txBody>
      </p:sp>
      <p:sp>
        <p:nvSpPr>
          <p:cNvPr id="19" name="Slide Number Placeholder 2"/>
          <p:cNvSpPr txBox="1">
            <a:spLocks/>
          </p:cNvSpPr>
          <p:nvPr/>
        </p:nvSpPr>
        <p:spPr>
          <a:xfrm>
            <a:off x="7573044" y="4832328"/>
            <a:ext cx="305019" cy="273844"/>
          </a:xfrm>
          <a:prstGeom prst="rect">
            <a:avLst/>
          </a:prstGeom>
        </p:spPr>
        <p:txBody>
          <a:bodyPr vert="horz" lIns="68580" tIns="34290" rIns="0" bIns="34290" rtlCol="0" anchor="ctr"/>
          <a:lstStyle>
            <a:defPPr>
              <a:defRPr lang="en-US"/>
            </a:defPPr>
            <a:lvl1pPr algn="r">
              <a:defRPr sz="700">
                <a:solidFill>
                  <a:schemeClr val="tx1">
                    <a:lumMod val="60000"/>
                    <a:lumOff val="40000"/>
                  </a:schemeClr>
                </a:solidFill>
              </a:defRPr>
            </a:lvl1pPr>
          </a:lstStyle>
          <a:p>
            <a:r>
              <a:rPr lang="es-US" sz="525"/>
              <a:t>8</a:t>
            </a:r>
          </a:p>
        </p:txBody>
      </p:sp>
      <p:sp>
        <p:nvSpPr>
          <p:cNvPr id="21" name="Footer Placeholder 3"/>
          <p:cNvSpPr>
            <a:spLocks noGrp="1"/>
          </p:cNvSpPr>
          <p:nvPr>
            <p:ph type="ftr" sz="quarter" idx="11"/>
          </p:nvPr>
        </p:nvSpPr>
        <p:spPr>
          <a:xfrm>
            <a:off x="5801701" y="4807605"/>
            <a:ext cx="2876540" cy="186901"/>
          </a:xfrm>
          <a:prstGeom prst="rect">
            <a:avLst/>
          </a:prstGeom>
        </p:spPr>
        <p:txBody>
          <a:bodyPr anchor="t" anchorCtr="0"/>
          <a:lstStyle/>
          <a:p>
            <a:pPr algn="r"/>
            <a:r>
              <a:rPr lang="es-US" sz="450" dirty="0">
                <a:solidFill>
                  <a:srgbClr val="666666"/>
                </a:solidFill>
              </a:rPr>
              <a:t>©2020 Trinity Health</a:t>
            </a:r>
          </a:p>
        </p:txBody>
      </p:sp>
      <p:sp>
        <p:nvSpPr>
          <p:cNvPr id="29" name="Pentagon 28"/>
          <p:cNvSpPr/>
          <p:nvPr/>
        </p:nvSpPr>
        <p:spPr bwMode="auto">
          <a:xfrm>
            <a:off x="1461406" y="3807045"/>
            <a:ext cx="2167619" cy="784737"/>
          </a:xfrm>
          <a:prstGeom prst="homePlate">
            <a:avLst>
              <a:gd name="adj" fmla="val 32856"/>
            </a:avLst>
          </a:prstGeom>
          <a:solidFill>
            <a:schemeClr val="tx2"/>
          </a:solidFill>
          <a:ln w="9525" cap="flat" cmpd="sng" algn="ctr">
            <a:noFill/>
            <a:prstDash val="solid"/>
            <a:round/>
            <a:headEnd type="none" w="med" len="med"/>
            <a:tailEnd type="none" w="med" len="med"/>
          </a:ln>
          <a:effectLst/>
        </p:spPr>
        <p:txBody>
          <a:bodyPr vert="horz" wrap="none" lIns="68580" tIns="34290" rIns="68580" bIns="34290" numCol="1" rtlCol="0" anchor="ctr" anchorCtr="0" compatLnSpc="1">
            <a:prstTxWarp prst="textNoShape">
              <a:avLst/>
            </a:prstTxWarp>
          </a:bodyPr>
          <a:lstStyle/>
          <a:p>
            <a:pPr defTabSz="685800" fontAlgn="base">
              <a:spcBef>
                <a:spcPct val="0"/>
              </a:spcBef>
              <a:spcAft>
                <a:spcPct val="0"/>
              </a:spcAft>
            </a:pPr>
            <a:endParaRPr lang="en-US" sz="2100" b="1" dirty="0">
              <a:latin typeface="Arial" charset="0"/>
            </a:endParaRPr>
          </a:p>
        </p:txBody>
      </p:sp>
      <p:cxnSp>
        <p:nvCxnSpPr>
          <p:cNvPr id="30" name="Straight Connector 29"/>
          <p:cNvCxnSpPr/>
          <p:nvPr/>
        </p:nvCxnSpPr>
        <p:spPr bwMode="auto">
          <a:xfrm>
            <a:off x="1147082" y="4686300"/>
            <a:ext cx="6858000" cy="0"/>
          </a:xfrm>
          <a:prstGeom prst="line">
            <a:avLst/>
          </a:prstGeom>
          <a:solidFill>
            <a:schemeClr val="accent1"/>
          </a:solidFill>
          <a:ln w="3175" cap="flat" cmpd="sng" algn="ctr">
            <a:solidFill>
              <a:schemeClr val="bg1">
                <a:lumMod val="75000"/>
              </a:schemeClr>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Box 30"/>
          <p:cNvSpPr txBox="1"/>
          <p:nvPr/>
        </p:nvSpPr>
        <p:spPr>
          <a:xfrm>
            <a:off x="1513440" y="4037784"/>
            <a:ext cx="1755443" cy="300082"/>
          </a:xfrm>
          <a:prstGeom prst="rect">
            <a:avLst/>
          </a:prstGeom>
          <a:noFill/>
        </p:spPr>
        <p:txBody>
          <a:bodyPr wrap="square" rtlCol="0">
            <a:spAutoFit/>
          </a:bodyPr>
          <a:lstStyle/>
          <a:p>
            <a:r>
              <a:rPr lang="es-US" sz="1350">
                <a:solidFill>
                  <a:schemeClr val="bg1"/>
                </a:solidFill>
              </a:rPr>
              <a:t>Programa D</a:t>
            </a:r>
          </a:p>
        </p:txBody>
      </p:sp>
      <p:sp>
        <p:nvSpPr>
          <p:cNvPr id="32" name="TextBox 31"/>
          <p:cNvSpPr txBox="1"/>
          <p:nvPr/>
        </p:nvSpPr>
        <p:spPr>
          <a:xfrm>
            <a:off x="3716822" y="4037784"/>
            <a:ext cx="4035701" cy="300082"/>
          </a:xfrm>
          <a:prstGeom prst="rect">
            <a:avLst/>
          </a:prstGeom>
          <a:noFill/>
        </p:spPr>
        <p:txBody>
          <a:bodyPr wrap="square" rtlCol="0">
            <a:spAutoFit/>
          </a:bodyPr>
          <a:lstStyle/>
          <a:p>
            <a:pPr marL="172641" indent="-172641">
              <a:buFont typeface="Arial" panose="020B0604020202020204" pitchFamily="34" charset="0"/>
              <a:buChar char="•"/>
            </a:pPr>
            <a:r>
              <a:rPr lang="es-US" sz="1350"/>
              <a:t>Residentes</a:t>
            </a:r>
          </a:p>
        </p:txBody>
      </p:sp>
      <p:sp>
        <p:nvSpPr>
          <p:cNvPr id="26" name="TextBox 25"/>
          <p:cNvSpPr txBox="1"/>
          <p:nvPr/>
        </p:nvSpPr>
        <p:spPr>
          <a:xfrm>
            <a:off x="5516012" y="1796596"/>
            <a:ext cx="2544984" cy="715581"/>
          </a:xfrm>
          <a:prstGeom prst="rect">
            <a:avLst/>
          </a:prstGeom>
          <a:noFill/>
        </p:spPr>
        <p:txBody>
          <a:bodyPr wrap="square" rtlCol="0">
            <a:spAutoFit/>
          </a:bodyPr>
          <a:lstStyle/>
          <a:p>
            <a:pPr marL="172641" indent="-172641">
              <a:buFont typeface="Arial" panose="020B0604020202020204" pitchFamily="34" charset="0"/>
              <a:buChar char="•"/>
            </a:pPr>
            <a:r>
              <a:rPr lang="es-US" sz="1350" dirty="0"/>
              <a:t>Gerencia</a:t>
            </a:r>
          </a:p>
          <a:p>
            <a:pPr marL="172641" indent="-172641">
              <a:buFont typeface="Arial" panose="020B0604020202020204" pitchFamily="34" charset="0"/>
              <a:buChar char="•"/>
            </a:pPr>
            <a:r>
              <a:rPr lang="es-US" sz="1350" dirty="0"/>
              <a:t>Médicos clínicos de </a:t>
            </a:r>
            <a:br>
              <a:rPr lang="es-US" sz="1350" dirty="0"/>
            </a:br>
            <a:r>
              <a:rPr lang="es-US" sz="1350" dirty="0"/>
              <a:t>práctica avanzada</a:t>
            </a:r>
          </a:p>
        </p:txBody>
      </p:sp>
    </p:spTree>
    <p:extLst>
      <p:ext uri="{BB962C8B-B14F-4D97-AF65-F5344CB8AC3E}">
        <p14:creationId xmlns:p14="http://schemas.microsoft.com/office/powerpoint/2010/main" val="929018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US"/>
              <a:t>Los feriados y el PTO se prorratean según </a:t>
            </a:r>
            <a:br>
              <a:rPr lang="es-US"/>
            </a:br>
            <a:r>
              <a:rPr lang="es-US"/>
              <a:t>el estado de equivalente a tiempo completo (FTE)</a:t>
            </a:r>
          </a:p>
        </p:txBody>
      </p:sp>
      <p:sp>
        <p:nvSpPr>
          <p:cNvPr id="5" name="Footer Placeholder 4"/>
          <p:cNvSpPr>
            <a:spLocks noGrp="1"/>
          </p:cNvSpPr>
          <p:nvPr>
            <p:ph type="ftr" sz="quarter" idx="11"/>
          </p:nvPr>
        </p:nvSpPr>
        <p:spPr/>
        <p:txBody>
          <a:bodyPr/>
          <a:lstStyle/>
          <a:p>
            <a:r>
              <a:rPr lang="es-US" dirty="0">
                <a:solidFill>
                  <a:srgbClr val="000000">
                    <a:lumMod val="60000"/>
                    <a:lumOff val="40000"/>
                  </a:srgbClr>
                </a:solidFill>
              </a:rPr>
              <a:t>©2020 Trinity Health</a:t>
            </a:r>
          </a:p>
        </p:txBody>
      </p:sp>
      <p:sp>
        <p:nvSpPr>
          <p:cNvPr id="8" name="Slide Number Placeholder 7"/>
          <p:cNvSpPr>
            <a:spLocks noGrp="1"/>
          </p:cNvSpPr>
          <p:nvPr>
            <p:ph type="sldNum" sz="quarter" idx="12"/>
          </p:nvPr>
        </p:nvSpPr>
        <p:spPr/>
        <p:txBody>
          <a:bodyPr/>
          <a:lstStyle/>
          <a:p>
            <a:fld id="{63624FC7-04B0-40CB-9B32-74058F5AC2C2}" type="slidenum">
              <a:rPr lang="en-US" smtClean="0">
                <a:solidFill>
                  <a:srgbClr val="000000">
                    <a:lumMod val="60000"/>
                    <a:lumOff val="40000"/>
                  </a:srgbClr>
                </a:solidFill>
              </a:rPr>
              <a:pPr/>
              <a:t>5</a:t>
            </a:fld>
            <a:endParaRPr lang="en-US">
              <a:solidFill>
                <a:srgbClr val="000000">
                  <a:lumMod val="60000"/>
                  <a:lumOff val="40000"/>
                </a:srgbClr>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906553143"/>
              </p:ext>
            </p:extLst>
          </p:nvPr>
        </p:nvGraphicFramePr>
        <p:xfrm>
          <a:off x="870034" y="1343024"/>
          <a:ext cx="7002379" cy="3317853"/>
        </p:xfrm>
        <a:graphic>
          <a:graphicData uri="http://schemas.openxmlformats.org/drawingml/2006/table">
            <a:tbl>
              <a:tblPr firstRow="1" bandRow="1">
                <a:tableStyleId>{5C22544A-7EE6-4342-B048-85BDC9FD1C3A}</a:tableStyleId>
              </a:tblPr>
              <a:tblGrid>
                <a:gridCol w="2874728">
                  <a:extLst>
                    <a:ext uri="{9D8B030D-6E8A-4147-A177-3AD203B41FA5}">
                      <a16:colId xmlns:a16="http://schemas.microsoft.com/office/drawing/2014/main" val="2262250629"/>
                    </a:ext>
                  </a:extLst>
                </a:gridCol>
                <a:gridCol w="941283">
                  <a:extLst>
                    <a:ext uri="{9D8B030D-6E8A-4147-A177-3AD203B41FA5}">
                      <a16:colId xmlns:a16="http://schemas.microsoft.com/office/drawing/2014/main" val="1298549804"/>
                    </a:ext>
                  </a:extLst>
                </a:gridCol>
                <a:gridCol w="3186368">
                  <a:extLst>
                    <a:ext uri="{9D8B030D-6E8A-4147-A177-3AD203B41FA5}">
                      <a16:colId xmlns:a16="http://schemas.microsoft.com/office/drawing/2014/main" val="2289549472"/>
                    </a:ext>
                  </a:extLst>
                </a:gridCol>
              </a:tblGrid>
              <a:tr h="471573">
                <a:tc>
                  <a:txBody>
                    <a:bodyPr/>
                    <a:lstStyle/>
                    <a:p>
                      <a:pPr algn="ctr" rtl="0" fontAlgn="ctr"/>
                      <a:r>
                        <a:rPr lang="es-US" sz="1200" u="none" strike="noStrike" dirty="0"/>
                        <a:t>Horas semanales programadas</a:t>
                      </a:r>
                    </a:p>
                  </a:txBody>
                  <a:tcPr marL="7144" marR="7144" marT="7144" marB="0" anchor="ctr"/>
                </a:tc>
                <a:tc>
                  <a:txBody>
                    <a:bodyPr/>
                    <a:lstStyle/>
                    <a:p>
                      <a:pPr algn="ctr" rtl="0" fontAlgn="ctr"/>
                      <a:r>
                        <a:rPr lang="es-US" sz="1200" u="none" strike="noStrike"/>
                        <a:t>FTE</a:t>
                      </a:r>
                    </a:p>
                  </a:txBody>
                  <a:tcPr marL="7144" marR="7144" marT="7144" marB="0" anchor="ctr"/>
                </a:tc>
                <a:tc>
                  <a:txBody>
                    <a:bodyPr/>
                    <a:lstStyle/>
                    <a:p>
                      <a:pPr algn="ctr" rtl="0" fontAlgn="ctr"/>
                      <a:r>
                        <a:rPr lang="es-US" sz="1200" u="none" strike="noStrike"/>
                        <a:t>Valor diario FTE</a:t>
                      </a:r>
                    </a:p>
                  </a:txBody>
                  <a:tcPr marL="7144" marR="7144" marT="7144" marB="0" anchor="ctr"/>
                </a:tc>
                <a:extLst>
                  <a:ext uri="{0D108BD9-81ED-4DB2-BD59-A6C34878D82A}">
                    <a16:rowId xmlns:a16="http://schemas.microsoft.com/office/drawing/2014/main" val="1871889227"/>
                  </a:ext>
                </a:extLst>
              </a:tr>
              <a:tr h="488415">
                <a:tc>
                  <a:txBody>
                    <a:bodyPr/>
                    <a:lstStyle/>
                    <a:p>
                      <a:pPr algn="ctr" rtl="0" fontAlgn="ctr"/>
                      <a:r>
                        <a:rPr lang="es-US" sz="1200" u="none" strike="noStrike" dirty="0"/>
                        <a:t>40 horas</a:t>
                      </a:r>
                    </a:p>
                  </a:txBody>
                  <a:tcPr marL="7144" marR="7144" marT="7144" marB="0" anchor="ctr"/>
                </a:tc>
                <a:tc>
                  <a:txBody>
                    <a:bodyPr/>
                    <a:lstStyle/>
                    <a:p>
                      <a:pPr algn="ctr" rtl="0" fontAlgn="ctr"/>
                      <a:r>
                        <a:rPr lang="es-US" sz="1200" u="none" strike="noStrike"/>
                        <a:t>1.0</a:t>
                      </a:r>
                    </a:p>
                  </a:txBody>
                  <a:tcPr marL="7144" marR="7144" marT="7144" marB="0" anchor="ctr"/>
                </a:tc>
                <a:tc>
                  <a:txBody>
                    <a:bodyPr/>
                    <a:lstStyle/>
                    <a:p>
                      <a:pPr algn="ctr" rtl="0" fontAlgn="ctr"/>
                      <a:r>
                        <a:rPr lang="es-US" sz="1200" u="none" strike="noStrike" dirty="0"/>
                        <a:t>8 horas</a:t>
                      </a:r>
                    </a:p>
                  </a:txBody>
                  <a:tcPr marL="7144" marR="7144" marT="7144" marB="0" anchor="ctr"/>
                </a:tc>
                <a:extLst>
                  <a:ext uri="{0D108BD9-81ED-4DB2-BD59-A6C34878D82A}">
                    <a16:rowId xmlns:a16="http://schemas.microsoft.com/office/drawing/2014/main" val="2704303607"/>
                  </a:ext>
                </a:extLst>
              </a:tr>
              <a:tr h="471573">
                <a:tc>
                  <a:txBody>
                    <a:bodyPr/>
                    <a:lstStyle/>
                    <a:p>
                      <a:pPr algn="ctr" rtl="0" fontAlgn="ctr"/>
                      <a:r>
                        <a:rPr lang="es-US" sz="1200" u="none" strike="noStrike" dirty="0"/>
                        <a:t>36 horas</a:t>
                      </a:r>
                    </a:p>
                  </a:txBody>
                  <a:tcPr marL="7144" marR="7144" marT="7144" marB="0" anchor="ctr"/>
                </a:tc>
                <a:tc>
                  <a:txBody>
                    <a:bodyPr/>
                    <a:lstStyle/>
                    <a:p>
                      <a:pPr algn="ctr" rtl="0" fontAlgn="ctr"/>
                      <a:r>
                        <a:rPr lang="es-US" sz="1200" u="none" strike="noStrike" dirty="0"/>
                        <a:t>0.9</a:t>
                      </a:r>
                    </a:p>
                  </a:txBody>
                  <a:tcPr marL="7144" marR="7144" marT="7144" marB="0" anchor="ctr"/>
                </a:tc>
                <a:tc>
                  <a:txBody>
                    <a:bodyPr/>
                    <a:lstStyle/>
                    <a:p>
                      <a:pPr algn="ctr" rtl="0" fontAlgn="ctr"/>
                      <a:r>
                        <a:rPr lang="es-US" sz="1200" u="none" strike="noStrike" dirty="0"/>
                        <a:t>7.2 horas</a:t>
                      </a:r>
                    </a:p>
                  </a:txBody>
                  <a:tcPr marL="7144" marR="7144" marT="7144" marB="0" anchor="ctr"/>
                </a:tc>
                <a:extLst>
                  <a:ext uri="{0D108BD9-81ED-4DB2-BD59-A6C34878D82A}">
                    <a16:rowId xmlns:a16="http://schemas.microsoft.com/office/drawing/2014/main" val="3786427973"/>
                  </a:ext>
                </a:extLst>
              </a:tr>
              <a:tr h="471573">
                <a:tc>
                  <a:txBody>
                    <a:bodyPr/>
                    <a:lstStyle/>
                    <a:p>
                      <a:pPr algn="ctr" rtl="0" fontAlgn="ctr"/>
                      <a:r>
                        <a:rPr lang="es-US" sz="1200" u="none" strike="noStrike" dirty="0"/>
                        <a:t>32 horas</a:t>
                      </a:r>
                    </a:p>
                  </a:txBody>
                  <a:tcPr marL="7144" marR="7144" marT="7144" marB="0" anchor="ctr"/>
                </a:tc>
                <a:tc>
                  <a:txBody>
                    <a:bodyPr/>
                    <a:lstStyle/>
                    <a:p>
                      <a:pPr algn="ctr" rtl="0" fontAlgn="ctr"/>
                      <a:r>
                        <a:rPr lang="es-US" sz="1200" u="none" strike="noStrike" dirty="0"/>
                        <a:t>0.8</a:t>
                      </a:r>
                    </a:p>
                  </a:txBody>
                  <a:tcPr marL="7144" marR="7144" marT="7144" marB="0" anchor="ctr"/>
                </a:tc>
                <a:tc>
                  <a:txBody>
                    <a:bodyPr/>
                    <a:lstStyle/>
                    <a:p>
                      <a:pPr algn="ctr" rtl="0" fontAlgn="ctr"/>
                      <a:r>
                        <a:rPr lang="es-US" sz="1200" u="none" strike="noStrike" dirty="0"/>
                        <a:t>6.4 horas</a:t>
                      </a:r>
                    </a:p>
                  </a:txBody>
                  <a:tcPr marL="7144" marR="7144" marT="7144" marB="0" anchor="ctr"/>
                </a:tc>
                <a:extLst>
                  <a:ext uri="{0D108BD9-81ED-4DB2-BD59-A6C34878D82A}">
                    <a16:rowId xmlns:a16="http://schemas.microsoft.com/office/drawing/2014/main" val="3937148"/>
                  </a:ext>
                </a:extLst>
              </a:tr>
              <a:tr h="471573">
                <a:tc>
                  <a:txBody>
                    <a:bodyPr/>
                    <a:lstStyle/>
                    <a:p>
                      <a:pPr algn="ctr" rtl="0" fontAlgn="ctr"/>
                      <a:r>
                        <a:rPr lang="es-US" sz="1200" u="none" strike="noStrike" dirty="0"/>
                        <a:t>24 horas</a:t>
                      </a:r>
                    </a:p>
                  </a:txBody>
                  <a:tcPr marL="7144" marR="7144" marT="7144" marB="0" anchor="ctr"/>
                </a:tc>
                <a:tc>
                  <a:txBody>
                    <a:bodyPr/>
                    <a:lstStyle/>
                    <a:p>
                      <a:pPr algn="ctr" rtl="0" fontAlgn="ctr"/>
                      <a:r>
                        <a:rPr lang="es-US" sz="1200" u="none" strike="noStrike" dirty="0"/>
                        <a:t>0.6</a:t>
                      </a:r>
                    </a:p>
                  </a:txBody>
                  <a:tcPr marL="7144" marR="7144" marT="7144" marB="0" anchor="ctr"/>
                </a:tc>
                <a:tc>
                  <a:txBody>
                    <a:bodyPr/>
                    <a:lstStyle/>
                    <a:p>
                      <a:pPr algn="ctr" rtl="0" fontAlgn="ctr"/>
                      <a:r>
                        <a:rPr lang="es-US" sz="1200" u="none" strike="noStrike" dirty="0"/>
                        <a:t>4.8 horas</a:t>
                      </a:r>
                    </a:p>
                  </a:txBody>
                  <a:tcPr marL="7144" marR="7144" marT="7144" marB="0" anchor="ctr"/>
                </a:tc>
                <a:extLst>
                  <a:ext uri="{0D108BD9-81ED-4DB2-BD59-A6C34878D82A}">
                    <a16:rowId xmlns:a16="http://schemas.microsoft.com/office/drawing/2014/main" val="2669122120"/>
                  </a:ext>
                </a:extLst>
              </a:tr>
              <a:tr h="471573">
                <a:tc>
                  <a:txBody>
                    <a:bodyPr/>
                    <a:lstStyle/>
                    <a:p>
                      <a:pPr algn="ctr" rtl="0" fontAlgn="ctr"/>
                      <a:r>
                        <a:rPr lang="es-US" sz="1200" u="none" strike="noStrike" dirty="0"/>
                        <a:t>20 horas</a:t>
                      </a:r>
                    </a:p>
                  </a:txBody>
                  <a:tcPr marL="7144" marR="7144" marT="7144" marB="0" anchor="ctr"/>
                </a:tc>
                <a:tc>
                  <a:txBody>
                    <a:bodyPr/>
                    <a:lstStyle/>
                    <a:p>
                      <a:pPr algn="ctr" rtl="0" fontAlgn="ctr"/>
                      <a:r>
                        <a:rPr lang="es-US" sz="1200" u="none" strike="noStrike" dirty="0"/>
                        <a:t>0.5</a:t>
                      </a:r>
                    </a:p>
                  </a:txBody>
                  <a:tcPr marL="7144" marR="7144" marT="7144" marB="0" anchor="ctr"/>
                </a:tc>
                <a:tc>
                  <a:txBody>
                    <a:bodyPr/>
                    <a:lstStyle/>
                    <a:p>
                      <a:pPr algn="ctr" rtl="0" fontAlgn="ctr"/>
                      <a:r>
                        <a:rPr lang="es-US" sz="1200" u="none" strike="noStrike" dirty="0"/>
                        <a:t>4 horas</a:t>
                      </a:r>
                    </a:p>
                  </a:txBody>
                  <a:tcPr marL="7144" marR="7144" marT="7144" marB="0" anchor="ctr"/>
                </a:tc>
                <a:extLst>
                  <a:ext uri="{0D108BD9-81ED-4DB2-BD59-A6C34878D82A}">
                    <a16:rowId xmlns:a16="http://schemas.microsoft.com/office/drawing/2014/main" val="2565368776"/>
                  </a:ext>
                </a:extLst>
              </a:tr>
              <a:tr h="471573">
                <a:tc>
                  <a:txBody>
                    <a:bodyPr/>
                    <a:lstStyle/>
                    <a:p>
                      <a:pPr algn="ctr" rtl="0" fontAlgn="ctr"/>
                      <a:r>
                        <a:rPr lang="es-US" sz="1200" u="none" strike="noStrike" dirty="0"/>
                        <a:t>16 horas</a:t>
                      </a:r>
                    </a:p>
                  </a:txBody>
                  <a:tcPr marL="7144" marR="7144" marT="7144" marB="0" anchor="ctr"/>
                </a:tc>
                <a:tc>
                  <a:txBody>
                    <a:bodyPr/>
                    <a:lstStyle/>
                    <a:p>
                      <a:pPr algn="ctr" rtl="0" fontAlgn="ctr"/>
                      <a:r>
                        <a:rPr lang="es-US" sz="1200" u="none" strike="noStrike" dirty="0"/>
                        <a:t>0.4</a:t>
                      </a:r>
                    </a:p>
                  </a:txBody>
                  <a:tcPr marL="7144" marR="7144" marT="7144" marB="0" anchor="ctr"/>
                </a:tc>
                <a:tc>
                  <a:txBody>
                    <a:bodyPr/>
                    <a:lstStyle/>
                    <a:p>
                      <a:pPr algn="ctr" rtl="0" fontAlgn="ctr"/>
                      <a:r>
                        <a:rPr lang="es-US" sz="1200" u="none" strike="noStrike" dirty="0"/>
                        <a:t>3.2 horas</a:t>
                      </a:r>
                    </a:p>
                  </a:txBody>
                  <a:tcPr marL="7144" marR="7144" marT="7144" marB="0" anchor="ctr"/>
                </a:tc>
                <a:extLst>
                  <a:ext uri="{0D108BD9-81ED-4DB2-BD59-A6C34878D82A}">
                    <a16:rowId xmlns:a16="http://schemas.microsoft.com/office/drawing/2014/main" val="2400789954"/>
                  </a:ext>
                </a:extLst>
              </a:tr>
            </a:tbl>
          </a:graphicData>
        </a:graphic>
      </p:graphicFrame>
    </p:spTree>
    <p:extLst>
      <p:ext uri="{BB962C8B-B14F-4D97-AF65-F5344CB8AC3E}">
        <p14:creationId xmlns:p14="http://schemas.microsoft.com/office/powerpoint/2010/main" val="18512342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9"/>
          <p:cNvSpPr>
            <a:spLocks noGrp="1"/>
          </p:cNvSpPr>
          <p:nvPr>
            <p:ph sz="quarter" idx="12"/>
          </p:nvPr>
        </p:nvSpPr>
        <p:spPr>
          <a:xfrm>
            <a:off x="1438056" y="1061250"/>
            <a:ext cx="6177516" cy="1013729"/>
          </a:xfrm>
        </p:spPr>
        <p:txBody>
          <a:bodyPr>
            <a:noAutofit/>
          </a:bodyPr>
          <a:lstStyle/>
          <a:p>
            <a:r>
              <a:rPr lang="es-US" sz="1400" dirty="0"/>
              <a:t>El PTO es para vacaciones, y licencia personal y por enfermedad.</a:t>
            </a:r>
          </a:p>
          <a:p>
            <a:r>
              <a:rPr lang="es-US" sz="1400" dirty="0">
                <a:solidFill>
                  <a:schemeClr val="dk1"/>
                </a:solidFill>
              </a:rPr>
              <a:t>Está disponible para todos los colegas elegibles para beneficios exentos/no exentos al momento de ser contratados. </a:t>
            </a:r>
          </a:p>
          <a:p>
            <a:endParaRPr lang="en-US" sz="1800" dirty="0"/>
          </a:p>
          <a:p>
            <a:endParaRPr lang="en-US" sz="1800" dirty="0"/>
          </a:p>
        </p:txBody>
      </p:sp>
      <p:sp>
        <p:nvSpPr>
          <p:cNvPr id="3" name="Slide Number Placeholder 2"/>
          <p:cNvSpPr>
            <a:spLocks noGrp="1"/>
          </p:cNvSpPr>
          <p:nvPr>
            <p:ph type="sldNum" sz="quarter" idx="4"/>
          </p:nvPr>
        </p:nvSpPr>
        <p:spPr/>
        <p:txBody>
          <a:bodyPr/>
          <a:lstStyle/>
          <a:p>
            <a:fld id="{489F9553-C816-6842-8939-EE75ECF7EB2B}" type="slidenum">
              <a:rPr lang="en-US" smtClean="0">
                <a:solidFill>
                  <a:srgbClr val="000000">
                    <a:lumMod val="60000"/>
                    <a:lumOff val="40000"/>
                  </a:srgbClr>
                </a:solidFill>
              </a:rPr>
              <a:pPr/>
              <a:t>6</a:t>
            </a:fld>
            <a:endParaRPr lang="en-US">
              <a:solidFill>
                <a:srgbClr val="000000">
                  <a:lumMod val="60000"/>
                  <a:lumOff val="40000"/>
                </a:srgbClr>
              </a:solidFill>
            </a:endParaRPr>
          </a:p>
        </p:txBody>
      </p:sp>
      <p:sp>
        <p:nvSpPr>
          <p:cNvPr id="4" name="Footer Placeholder 3"/>
          <p:cNvSpPr>
            <a:spLocks noGrp="1"/>
          </p:cNvSpPr>
          <p:nvPr>
            <p:ph type="ftr" sz="quarter" idx="3"/>
          </p:nvPr>
        </p:nvSpPr>
        <p:spPr/>
        <p:txBody>
          <a:bodyPr/>
          <a:lstStyle/>
          <a:p>
            <a:r>
              <a:rPr lang="es-US" dirty="0">
                <a:solidFill>
                  <a:srgbClr val="000000">
                    <a:lumMod val="60000"/>
                    <a:lumOff val="40000"/>
                  </a:srgbClr>
                </a:solidFill>
              </a:rPr>
              <a:t>©2020 Trinity Health</a:t>
            </a:r>
          </a:p>
        </p:txBody>
      </p:sp>
      <p:sp>
        <p:nvSpPr>
          <p:cNvPr id="5" name="Title 4"/>
          <p:cNvSpPr>
            <a:spLocks noGrp="1"/>
          </p:cNvSpPr>
          <p:nvPr>
            <p:ph type="title"/>
          </p:nvPr>
        </p:nvSpPr>
        <p:spPr>
          <a:xfrm>
            <a:off x="393408" y="255990"/>
            <a:ext cx="8229600" cy="498656"/>
          </a:xfrm>
        </p:spPr>
        <p:txBody>
          <a:bodyPr/>
          <a:lstStyle/>
          <a:p>
            <a:r>
              <a:rPr lang="es-US" sz="2400" dirty="0"/>
              <a:t>Tiempo libre con goce de sueldo (PTO): Programa A</a:t>
            </a:r>
          </a:p>
        </p:txBody>
      </p:sp>
      <p:graphicFrame>
        <p:nvGraphicFramePr>
          <p:cNvPr id="6" name="Table 5"/>
          <p:cNvGraphicFramePr>
            <a:graphicFrameLocks noGrp="1"/>
          </p:cNvGraphicFramePr>
          <p:nvPr>
            <p:extLst>
              <p:ext uri="{D42A27DB-BD31-4B8C-83A1-F6EECF244321}">
                <p14:modId xmlns:p14="http://schemas.microsoft.com/office/powerpoint/2010/main" val="1585799684"/>
              </p:ext>
            </p:extLst>
          </p:nvPr>
        </p:nvGraphicFramePr>
        <p:xfrm>
          <a:off x="1479105" y="1898171"/>
          <a:ext cx="5636072" cy="3172572"/>
        </p:xfrm>
        <a:graphic>
          <a:graphicData uri="http://schemas.openxmlformats.org/drawingml/2006/table">
            <a:tbl>
              <a:tblPr firstRow="1" bandRow="1">
                <a:tableStyleId>{5C22544A-7EE6-4342-B048-85BDC9FD1C3A}</a:tableStyleId>
              </a:tblPr>
              <a:tblGrid>
                <a:gridCol w="1302317">
                  <a:extLst>
                    <a:ext uri="{9D8B030D-6E8A-4147-A177-3AD203B41FA5}">
                      <a16:colId xmlns:a16="http://schemas.microsoft.com/office/drawing/2014/main" val="20000"/>
                    </a:ext>
                  </a:extLst>
                </a:gridCol>
                <a:gridCol w="1444585">
                  <a:extLst>
                    <a:ext uri="{9D8B030D-6E8A-4147-A177-3AD203B41FA5}">
                      <a16:colId xmlns:a16="http://schemas.microsoft.com/office/drawing/2014/main" val="20001"/>
                    </a:ext>
                  </a:extLst>
                </a:gridCol>
                <a:gridCol w="1444585">
                  <a:extLst>
                    <a:ext uri="{9D8B030D-6E8A-4147-A177-3AD203B41FA5}">
                      <a16:colId xmlns:a16="http://schemas.microsoft.com/office/drawing/2014/main" val="20002"/>
                    </a:ext>
                  </a:extLst>
                </a:gridCol>
                <a:gridCol w="1444585">
                  <a:extLst>
                    <a:ext uri="{9D8B030D-6E8A-4147-A177-3AD203B41FA5}">
                      <a16:colId xmlns:a16="http://schemas.microsoft.com/office/drawing/2014/main" val="20003"/>
                    </a:ext>
                  </a:extLst>
                </a:gridCol>
              </a:tblGrid>
              <a:tr h="600075">
                <a:tc>
                  <a:txBody>
                    <a:bodyPr/>
                    <a:lstStyle/>
                    <a:p>
                      <a:pPr algn="ctr"/>
                      <a:r>
                        <a:rPr lang="es-US" sz="1200"/>
                        <a:t>Años de</a:t>
                      </a:r>
                      <a:r>
                        <a:rPr lang="es-US" sz="1200" baseline="0"/>
                        <a:t> servicio</a:t>
                      </a:r>
                    </a:p>
                  </a:txBody>
                  <a:tcPr marL="68580" marR="68580" marT="25718" marB="25718" anchor="ctr"/>
                </a:tc>
                <a:tc>
                  <a:txBody>
                    <a:bodyPr/>
                    <a:lstStyle/>
                    <a:p>
                      <a:pPr algn="ctr"/>
                      <a:r>
                        <a:rPr lang="es-US" sz="1200"/>
                        <a:t>Acumulación</a:t>
                      </a:r>
                      <a:r>
                        <a:rPr lang="es-US" sz="1200" baseline="0"/>
                        <a:t> anual*</a:t>
                      </a:r>
                    </a:p>
                  </a:txBody>
                  <a:tcPr marL="68580" marR="68580" marT="25718" marB="25718" anchor="ctr"/>
                </a:tc>
                <a:tc>
                  <a:txBody>
                    <a:bodyPr/>
                    <a:lstStyle/>
                    <a:p>
                      <a:pPr algn="ctr"/>
                      <a:r>
                        <a:rPr lang="es-US" sz="1200" b="1" dirty="0">
                          <a:solidFill>
                            <a:schemeClr val="bg1"/>
                          </a:solidFill>
                        </a:rPr>
                        <a:t>Acumulación</a:t>
                      </a:r>
                      <a:r>
                        <a:rPr lang="es-US" sz="1200" b="1" baseline="0" dirty="0">
                          <a:solidFill>
                            <a:schemeClr val="bg1"/>
                          </a:solidFill>
                        </a:rPr>
                        <a:t> máxima* </a:t>
                      </a:r>
                    </a:p>
                    <a:p>
                      <a:pPr algn="ctr"/>
                      <a:r>
                        <a:rPr lang="es-US" sz="900" b="1" baseline="0" dirty="0">
                          <a:solidFill>
                            <a:schemeClr val="bg1"/>
                          </a:solidFill>
                        </a:rPr>
                        <a:t>(acumulación anual </a:t>
                      </a:r>
                      <a:br>
                        <a:rPr lang="es-US" sz="900" b="1" baseline="0" dirty="0">
                          <a:solidFill>
                            <a:schemeClr val="bg1"/>
                          </a:solidFill>
                        </a:rPr>
                      </a:br>
                      <a:r>
                        <a:rPr lang="es-US" sz="900" b="1" baseline="0" dirty="0">
                          <a:solidFill>
                            <a:schemeClr val="bg1"/>
                          </a:solidFill>
                        </a:rPr>
                        <a:t>x 1.5)</a:t>
                      </a:r>
                    </a:p>
                  </a:txBody>
                  <a:tcPr marL="68580" marR="68580" marT="25718" marB="25718" anchor="ctr"/>
                </a:tc>
                <a:tc>
                  <a:txBody>
                    <a:bodyPr/>
                    <a:lstStyle/>
                    <a:p>
                      <a:pPr algn="ctr"/>
                      <a:r>
                        <a:rPr lang="es-US" sz="1200" baseline="0" dirty="0"/>
                        <a:t>Acumulación bisemanal (sobre la base de </a:t>
                      </a:r>
                      <a:br>
                        <a:rPr lang="es-US" sz="1200" baseline="0" dirty="0"/>
                      </a:br>
                      <a:r>
                        <a:rPr lang="es-US" sz="1200" baseline="0" dirty="0"/>
                        <a:t>80 horas pagadas)</a:t>
                      </a:r>
                    </a:p>
                  </a:txBody>
                  <a:tcPr marL="68580" marR="68580" marT="25718" marB="25718" anchor="ctr"/>
                </a:tc>
                <a:extLst>
                  <a:ext uri="{0D108BD9-81ED-4DB2-BD59-A6C34878D82A}">
                    <a16:rowId xmlns:a16="http://schemas.microsoft.com/office/drawing/2014/main" val="10005"/>
                  </a:ext>
                </a:extLst>
              </a:tr>
              <a:tr h="348764">
                <a:tc>
                  <a:txBody>
                    <a:bodyPr/>
                    <a:lstStyle/>
                    <a:p>
                      <a:pPr algn="ctr"/>
                      <a:r>
                        <a:rPr lang="es-US" sz="1200"/>
                        <a:t>&lt; 1 año</a:t>
                      </a:r>
                    </a:p>
                  </a:txBody>
                  <a:tcPr marL="68580" marR="68580" marT="25718" marB="25718" anchor="ctr"/>
                </a:tc>
                <a:tc>
                  <a:txBody>
                    <a:bodyPr/>
                    <a:lstStyle/>
                    <a:p>
                      <a:pPr algn="ctr"/>
                      <a:r>
                        <a:rPr lang="es-US" sz="1200"/>
                        <a:t>Hasta 18 días**</a:t>
                      </a:r>
                    </a:p>
                  </a:txBody>
                  <a:tcPr marL="68580" marR="68580" marT="25718" marB="25718" anchor="ctr"/>
                </a:tc>
                <a:tc>
                  <a:txBody>
                    <a:bodyPr/>
                    <a:lstStyle/>
                    <a:p>
                      <a:pPr algn="ctr"/>
                      <a:r>
                        <a:rPr lang="es-US" sz="1200" b="0">
                          <a:solidFill>
                            <a:schemeClr val="tx1"/>
                          </a:solidFill>
                        </a:rPr>
                        <a:t>Hasta 27 días</a:t>
                      </a:r>
                    </a:p>
                  </a:txBody>
                  <a:tcPr marL="68580" marR="68580" marT="25718" marB="25718" anchor="ctr"/>
                </a:tc>
                <a:tc>
                  <a:txBody>
                    <a:bodyPr/>
                    <a:lstStyle/>
                    <a:p>
                      <a:pPr algn="ctr"/>
                      <a:r>
                        <a:rPr lang="es-US" sz="1200"/>
                        <a:t>5.538</a:t>
                      </a:r>
                    </a:p>
                  </a:txBody>
                  <a:tcPr marL="68580" marR="68580" marT="25718" marB="25718" anchor="ctr"/>
                </a:tc>
                <a:extLst>
                  <a:ext uri="{0D108BD9-81ED-4DB2-BD59-A6C34878D82A}">
                    <a16:rowId xmlns:a16="http://schemas.microsoft.com/office/drawing/2014/main" val="10000"/>
                  </a:ext>
                </a:extLst>
              </a:tr>
              <a:tr h="348764">
                <a:tc>
                  <a:txBody>
                    <a:bodyPr/>
                    <a:lstStyle/>
                    <a:p>
                      <a:pPr marL="0" algn="ctr" defTabSz="457200" rtl="0" eaLnBrk="1" latinLnBrk="0" hangingPunct="1"/>
                      <a:r>
                        <a:rPr lang="es-US" sz="1200"/>
                        <a:t>1 a 4</a:t>
                      </a:r>
                    </a:p>
                  </a:txBody>
                  <a:tcPr marL="68580" marR="68580" marT="25718" marB="25718" anchor="ctr"/>
                </a:tc>
                <a:tc>
                  <a:txBody>
                    <a:bodyPr/>
                    <a:lstStyle/>
                    <a:p>
                      <a:pPr algn="ctr"/>
                      <a:r>
                        <a:rPr lang="es-US" sz="1200"/>
                        <a:t>21 días</a:t>
                      </a:r>
                    </a:p>
                  </a:txBody>
                  <a:tcPr marL="68580" marR="68580" marT="25718" marB="25718" anchor="ctr"/>
                </a:tc>
                <a:tc>
                  <a:txBody>
                    <a:bodyPr/>
                    <a:lstStyle/>
                    <a:p>
                      <a:pPr algn="ctr"/>
                      <a:r>
                        <a:rPr lang="es-US" sz="1200"/>
                        <a:t>31.5 días</a:t>
                      </a:r>
                    </a:p>
                  </a:txBody>
                  <a:tcPr marL="68580" marR="68580" marT="25718" marB="25718" anchor="ctr"/>
                </a:tc>
                <a:tc>
                  <a:txBody>
                    <a:bodyPr/>
                    <a:lstStyle/>
                    <a:p>
                      <a:pPr algn="ctr"/>
                      <a:r>
                        <a:rPr lang="es-US" sz="1200"/>
                        <a:t>6.462</a:t>
                      </a:r>
                    </a:p>
                  </a:txBody>
                  <a:tcPr marL="68580" marR="68580" marT="25718" marB="25718" anchor="ctr"/>
                </a:tc>
                <a:extLst>
                  <a:ext uri="{0D108BD9-81ED-4DB2-BD59-A6C34878D82A}">
                    <a16:rowId xmlns:a16="http://schemas.microsoft.com/office/drawing/2014/main" val="10001"/>
                  </a:ext>
                </a:extLst>
              </a:tr>
              <a:tr h="348764">
                <a:tc>
                  <a:txBody>
                    <a:bodyPr/>
                    <a:lstStyle/>
                    <a:p>
                      <a:pPr algn="ctr"/>
                      <a:r>
                        <a:rPr lang="es-US" sz="1200"/>
                        <a:t>5 a 9</a:t>
                      </a:r>
                    </a:p>
                  </a:txBody>
                  <a:tcPr marL="68580" marR="68580" marT="25718" marB="25718" anchor="ctr"/>
                </a:tc>
                <a:tc>
                  <a:txBody>
                    <a:bodyPr/>
                    <a:lstStyle/>
                    <a:p>
                      <a:pPr algn="ctr"/>
                      <a:r>
                        <a:rPr lang="es-US" sz="1200"/>
                        <a:t>24 días</a:t>
                      </a:r>
                    </a:p>
                  </a:txBody>
                  <a:tcPr marL="68580" marR="68580" marT="25718" marB="25718" anchor="ctr"/>
                </a:tc>
                <a:tc>
                  <a:txBody>
                    <a:bodyPr/>
                    <a:lstStyle/>
                    <a:p>
                      <a:pPr algn="ctr"/>
                      <a:r>
                        <a:rPr lang="es-US" sz="1200"/>
                        <a:t>36 días</a:t>
                      </a:r>
                    </a:p>
                  </a:txBody>
                  <a:tcPr marL="68580" marR="68580" marT="25718" marB="25718" anchor="ctr"/>
                </a:tc>
                <a:tc>
                  <a:txBody>
                    <a:bodyPr/>
                    <a:lstStyle/>
                    <a:p>
                      <a:pPr algn="ctr"/>
                      <a:r>
                        <a:rPr lang="es-US" sz="1200"/>
                        <a:t>7.385</a:t>
                      </a:r>
                    </a:p>
                  </a:txBody>
                  <a:tcPr marL="68580" marR="68580" marT="25718" marB="25718" anchor="ctr"/>
                </a:tc>
                <a:extLst>
                  <a:ext uri="{0D108BD9-81ED-4DB2-BD59-A6C34878D82A}">
                    <a16:rowId xmlns:a16="http://schemas.microsoft.com/office/drawing/2014/main" val="10002"/>
                  </a:ext>
                </a:extLst>
              </a:tr>
              <a:tr h="348764">
                <a:tc>
                  <a:txBody>
                    <a:bodyPr/>
                    <a:lstStyle/>
                    <a:p>
                      <a:pPr algn="ctr"/>
                      <a:r>
                        <a:rPr lang="es-US" sz="1200"/>
                        <a:t>10 a 14 </a:t>
                      </a:r>
                    </a:p>
                  </a:txBody>
                  <a:tcPr marL="68580" marR="68580" marT="25718" marB="25718" anchor="ctr"/>
                </a:tc>
                <a:tc>
                  <a:txBody>
                    <a:bodyPr/>
                    <a:lstStyle/>
                    <a:p>
                      <a:pPr algn="ctr"/>
                      <a:r>
                        <a:rPr lang="es-US" sz="1200"/>
                        <a:t>27 días</a:t>
                      </a:r>
                    </a:p>
                  </a:txBody>
                  <a:tcPr marL="68580" marR="68580" marT="25718" marB="25718" anchor="ctr"/>
                </a:tc>
                <a:tc>
                  <a:txBody>
                    <a:bodyPr/>
                    <a:lstStyle/>
                    <a:p>
                      <a:pPr algn="ctr"/>
                      <a:r>
                        <a:rPr lang="es-US" sz="1200"/>
                        <a:t>40.5 días</a:t>
                      </a:r>
                    </a:p>
                  </a:txBody>
                  <a:tcPr marL="68580" marR="68580" marT="25718" marB="25718" anchor="ctr"/>
                </a:tc>
                <a:tc>
                  <a:txBody>
                    <a:bodyPr/>
                    <a:lstStyle/>
                    <a:p>
                      <a:pPr algn="ctr"/>
                      <a:r>
                        <a:rPr lang="es-US" sz="1200"/>
                        <a:t>8.308</a:t>
                      </a:r>
                    </a:p>
                  </a:txBody>
                  <a:tcPr marL="68580" marR="68580" marT="25718" marB="25718" anchor="ctr"/>
                </a:tc>
                <a:extLst>
                  <a:ext uri="{0D108BD9-81ED-4DB2-BD59-A6C34878D82A}">
                    <a16:rowId xmlns:a16="http://schemas.microsoft.com/office/drawing/2014/main" val="10003"/>
                  </a:ext>
                </a:extLst>
              </a:tr>
              <a:tr h="348764">
                <a:tc>
                  <a:txBody>
                    <a:bodyPr/>
                    <a:lstStyle/>
                    <a:p>
                      <a:pPr algn="ctr"/>
                      <a:r>
                        <a:rPr lang="es-US" sz="1200"/>
                        <a:t>Más de 15</a:t>
                      </a:r>
                    </a:p>
                  </a:txBody>
                  <a:tcPr marL="68580" marR="68580" marT="25718" marB="25718" anchor="ctr"/>
                </a:tc>
                <a:tc>
                  <a:txBody>
                    <a:bodyPr/>
                    <a:lstStyle/>
                    <a:p>
                      <a:pPr algn="ctr"/>
                      <a:r>
                        <a:rPr lang="es-US" sz="1200"/>
                        <a:t>30 días</a:t>
                      </a:r>
                    </a:p>
                  </a:txBody>
                  <a:tcPr marL="68580" marR="68580" marT="25718" marB="25718" anchor="ctr"/>
                </a:tc>
                <a:tc>
                  <a:txBody>
                    <a:bodyPr/>
                    <a:lstStyle/>
                    <a:p>
                      <a:pPr algn="ctr"/>
                      <a:r>
                        <a:rPr lang="es-US" sz="1200"/>
                        <a:t>45 días</a:t>
                      </a:r>
                    </a:p>
                  </a:txBody>
                  <a:tcPr marL="68580" marR="68580" marT="25718" marB="25718" anchor="ctr"/>
                </a:tc>
                <a:tc>
                  <a:txBody>
                    <a:bodyPr/>
                    <a:lstStyle/>
                    <a:p>
                      <a:pPr algn="ctr"/>
                      <a:r>
                        <a:rPr lang="es-US" sz="1200"/>
                        <a:t>9.231</a:t>
                      </a:r>
                    </a:p>
                  </a:txBody>
                  <a:tcPr marL="68580" marR="68580" marT="25718" marB="25718" anchor="ctr"/>
                </a:tc>
                <a:extLst>
                  <a:ext uri="{0D108BD9-81ED-4DB2-BD59-A6C34878D82A}">
                    <a16:rowId xmlns:a16="http://schemas.microsoft.com/office/drawing/2014/main" val="10004"/>
                  </a:ext>
                </a:extLst>
              </a:tr>
              <a:tr h="417195">
                <a:tc gridSpan="4">
                  <a:txBody>
                    <a:bodyPr/>
                    <a:lstStyle/>
                    <a:p>
                      <a:pPr algn="l"/>
                      <a:r>
                        <a:rPr lang="es-US" sz="900" i="1" dirty="0"/>
                        <a:t>*En días de 8 horas.</a:t>
                      </a:r>
                    </a:p>
                    <a:p>
                      <a:pPr algn="l"/>
                      <a:r>
                        <a:rPr lang="es-US" sz="900" i="1" dirty="0"/>
                        <a:t>** La acumulación</a:t>
                      </a:r>
                      <a:r>
                        <a:rPr lang="es-US" sz="900" i="1" baseline="0" dirty="0"/>
                        <a:t> se prorratea sobre la base de las horas efectivamente pagadas hasta 80 por período </a:t>
                      </a:r>
                      <a:br>
                        <a:rPr lang="es-US" sz="900" i="1" baseline="0" dirty="0"/>
                      </a:br>
                      <a:r>
                        <a:rPr lang="es-US" sz="900" i="1" baseline="0" dirty="0"/>
                        <a:t>de pago.</a:t>
                      </a:r>
                    </a:p>
                  </a:txBody>
                  <a:tcPr marL="68580" marR="68580" marT="25718" marB="25718" anchor="ctr">
                    <a:noFill/>
                  </a:tcPr>
                </a:tc>
                <a:tc hMerge="1">
                  <a:txBody>
                    <a:bodyPr/>
                    <a:lstStyle/>
                    <a:p>
                      <a:pPr algn="l" rtl="0"/>
                      <a:endParaRPr lang="en-US" sz="1600" dirty="0"/>
                    </a:p>
                  </a:txBody>
                  <a:tcPr marT="34290" marB="34290" anchor="ctr">
                    <a:noFill/>
                  </a:tcPr>
                </a:tc>
                <a:tc hMerge="1">
                  <a:txBody>
                    <a:bodyPr/>
                    <a:lstStyle/>
                    <a:p>
                      <a:pPr algn="l" rtl="0"/>
                      <a:endParaRPr lang="en-US" sz="1600" dirty="0"/>
                    </a:p>
                  </a:txBody>
                  <a:tcPr marT="34290" marB="34290" anchor="ctr">
                    <a:noFill/>
                  </a:tcPr>
                </a:tc>
                <a:tc hMerge="1">
                  <a:txBody>
                    <a:bodyPr/>
                    <a:lstStyle/>
                    <a:p>
                      <a:pPr algn="l" rtl="0"/>
                      <a:endParaRPr lang="en-US" sz="1600" dirty="0"/>
                    </a:p>
                  </a:txBody>
                  <a:tcPr marT="34290" marB="34290" anchor="ctr">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254049" y="851916"/>
            <a:ext cx="5703839" cy="297517"/>
          </a:xfrm>
          <a:prstGeom prst="rect">
            <a:avLst/>
          </a:prstGeom>
          <a:noFill/>
        </p:spPr>
        <p:txBody>
          <a:bodyPr wrap="square" rtlCol="0">
            <a:spAutoFit/>
          </a:bodyPr>
          <a:lstStyle/>
          <a:p>
            <a:pPr>
              <a:lnSpc>
                <a:spcPts val="1575"/>
              </a:lnSpc>
              <a:spcAft>
                <a:spcPts val="450"/>
              </a:spcAft>
            </a:pPr>
            <a:r>
              <a:rPr lang="es-US" sz="1500" i="1" dirty="0">
                <a:solidFill>
                  <a:srgbClr val="443D3E"/>
                </a:solidFill>
              </a:rPr>
              <a:t> Para </a:t>
            </a:r>
            <a:r>
              <a:rPr lang="es-US" sz="1500" i="1" dirty="0"/>
              <a:t>supervisores, coordinadores y todos los demás puestos </a:t>
            </a:r>
          </a:p>
        </p:txBody>
      </p:sp>
    </p:spTree>
    <p:extLst>
      <p:ext uri="{BB962C8B-B14F-4D97-AF65-F5344CB8AC3E}">
        <p14:creationId xmlns:p14="http://schemas.microsoft.com/office/powerpoint/2010/main" val="23342386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a:xfrm>
            <a:off x="393408" y="999054"/>
            <a:ext cx="8236688" cy="3601521"/>
          </a:xfrm>
        </p:spPr>
        <p:txBody>
          <a:bodyPr>
            <a:normAutofit fontScale="77500" lnSpcReduction="20000"/>
          </a:bodyPr>
          <a:lstStyle/>
          <a:p>
            <a:pPr marL="0" indent="0">
              <a:buNone/>
            </a:pPr>
            <a:r>
              <a:rPr lang="es-US" sz="1650" b="1" i="1" dirty="0"/>
              <a:t>Para los médicos clínicos de práctica avanzada y los colegas de gerencia y de rango más alto (incluidos gerentes, directores, vicepresidentes y funcionarios de rango superior)</a:t>
            </a:r>
          </a:p>
          <a:p>
            <a:pPr marL="0" indent="0">
              <a:buNone/>
            </a:pPr>
            <a:endParaRPr lang="en-US" sz="1350" dirty="0"/>
          </a:p>
          <a:p>
            <a:r>
              <a:rPr lang="es-US" sz="2200" dirty="0"/>
              <a:t>Los colegas recibirán una cantidad predeterminada y precargada de 27 días de PTO al comienzo del año. Esta cantidad se prorratea sobre la base del estado de FTE del puesto. </a:t>
            </a:r>
          </a:p>
          <a:p>
            <a:r>
              <a:rPr lang="es-US" sz="2200" dirty="0"/>
              <a:t>La licencia por enfermedad está cubierta por la continuidad del salario y está separada del PTO.</a:t>
            </a:r>
          </a:p>
          <a:p>
            <a:r>
              <a:rPr lang="es-US" sz="2200" dirty="0"/>
              <a:t>Los nuevos empleados que comienzan después del primer período de pago reciben una cantidad prorrateada de PTO.</a:t>
            </a:r>
          </a:p>
          <a:p>
            <a:r>
              <a:rPr lang="es-US" sz="2200" dirty="0"/>
              <a:t>Este es un plan de PTO en el que este se usa o se pierde (plan predeterminado). </a:t>
            </a:r>
          </a:p>
          <a:p>
            <a:r>
              <a:rPr lang="es-US" sz="2200" dirty="0"/>
              <a:t>Al final del año calendario, los colegas podrán acumular hasta 5 días de PTO para el siguiente año calendario. </a:t>
            </a:r>
            <a:r>
              <a:rPr lang="es-US" sz="1350" dirty="0"/>
              <a:t>	</a:t>
            </a:r>
          </a:p>
        </p:txBody>
      </p:sp>
      <p:sp>
        <p:nvSpPr>
          <p:cNvPr id="4" name="Slide Number Placeholder 3"/>
          <p:cNvSpPr>
            <a:spLocks noGrp="1"/>
          </p:cNvSpPr>
          <p:nvPr>
            <p:ph type="sldNum" sz="quarter" idx="4"/>
          </p:nvPr>
        </p:nvSpPr>
        <p:spPr/>
        <p:txBody>
          <a:bodyPr/>
          <a:lstStyle/>
          <a:p>
            <a:fld id="{489F9553-C816-6842-8939-EE75ECF7EB2B}" type="slidenum">
              <a:rPr lang="en-US" smtClean="0"/>
              <a:pPr/>
              <a:t>7</a:t>
            </a:fld>
            <a:endParaRPr lang="en-US"/>
          </a:p>
        </p:txBody>
      </p:sp>
      <p:sp>
        <p:nvSpPr>
          <p:cNvPr id="3" name="Footer Placeholder 2"/>
          <p:cNvSpPr>
            <a:spLocks noGrp="1"/>
          </p:cNvSpPr>
          <p:nvPr>
            <p:ph type="ftr" sz="quarter" idx="3"/>
          </p:nvPr>
        </p:nvSpPr>
        <p:spPr/>
        <p:txBody>
          <a:bodyPr/>
          <a:lstStyle/>
          <a:p>
            <a:r>
              <a:rPr lang="es-US" dirty="0"/>
              <a:t>©2020 Trinity Health</a:t>
            </a:r>
          </a:p>
        </p:txBody>
      </p:sp>
      <p:sp>
        <p:nvSpPr>
          <p:cNvPr id="2" name="Title 1"/>
          <p:cNvSpPr>
            <a:spLocks noGrp="1"/>
          </p:cNvSpPr>
          <p:nvPr>
            <p:ph type="title"/>
          </p:nvPr>
        </p:nvSpPr>
        <p:spPr/>
        <p:txBody>
          <a:bodyPr/>
          <a:lstStyle/>
          <a:p>
            <a:r>
              <a:rPr lang="es-US" sz="2400" dirty="0"/>
              <a:t>Tiempo libre con goce de sueldo (PTO): Programa B</a:t>
            </a:r>
          </a:p>
        </p:txBody>
      </p:sp>
    </p:spTree>
    <p:extLst>
      <p:ext uri="{BB962C8B-B14F-4D97-AF65-F5344CB8AC3E}">
        <p14:creationId xmlns:p14="http://schemas.microsoft.com/office/powerpoint/2010/main" val="1212694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2"/>
          </p:nvPr>
        </p:nvSpPr>
        <p:spPr/>
        <p:txBody>
          <a:bodyPr>
            <a:noAutofit/>
          </a:bodyPr>
          <a:lstStyle/>
          <a:p>
            <a:r>
              <a:rPr lang="es-US" sz="1600" dirty="0">
                <a:latin typeface="+mn-lt"/>
              </a:rPr>
              <a:t>Los feriados están separados del PTO y se prorratean sobre la base de su estado </a:t>
            </a:r>
            <a:br>
              <a:rPr lang="es-US" sz="1600" dirty="0">
                <a:latin typeface="+mn-lt"/>
              </a:rPr>
            </a:br>
            <a:r>
              <a:rPr lang="es-US" sz="1600" dirty="0">
                <a:latin typeface="+mn-lt"/>
              </a:rPr>
              <a:t>de FTE*</a:t>
            </a:r>
          </a:p>
          <a:p>
            <a:r>
              <a:rPr lang="es-US" sz="1600" dirty="0">
                <a:latin typeface="+mn-lt"/>
              </a:rPr>
              <a:t>Todos los colegas a tiempo completo y parcial que tengan un cronograma normal de </a:t>
            </a:r>
            <a:br>
              <a:rPr lang="es-US" sz="1600" dirty="0">
                <a:latin typeface="+mn-lt"/>
              </a:rPr>
            </a:br>
            <a:r>
              <a:rPr lang="es-US" sz="1600" dirty="0">
                <a:latin typeface="+mn-lt"/>
              </a:rPr>
              <a:t>al menos 20 horas por semana son elegibles para los siguientes feriados pagos:</a:t>
            </a:r>
          </a:p>
          <a:p>
            <a:pPr lvl="2"/>
            <a:r>
              <a:rPr lang="es-US" sz="1200" dirty="0">
                <a:latin typeface="+mn-lt"/>
              </a:rPr>
              <a:t>Navidad</a:t>
            </a:r>
          </a:p>
          <a:p>
            <a:pPr lvl="2"/>
            <a:r>
              <a:rPr lang="es-US" sz="1200" dirty="0">
                <a:latin typeface="+mn-lt"/>
              </a:rPr>
              <a:t>Año Nuevo</a:t>
            </a:r>
          </a:p>
          <a:p>
            <a:pPr lvl="2"/>
            <a:r>
              <a:rPr lang="es-US" sz="1200" dirty="0">
                <a:latin typeface="+mn-lt"/>
              </a:rPr>
              <a:t>Día de los Caídos </a:t>
            </a:r>
          </a:p>
          <a:p>
            <a:pPr lvl="2"/>
            <a:r>
              <a:rPr lang="es-US" sz="1200" dirty="0">
                <a:latin typeface="+mn-lt"/>
              </a:rPr>
              <a:t>4 de Julio</a:t>
            </a:r>
          </a:p>
          <a:p>
            <a:pPr lvl="2"/>
            <a:r>
              <a:rPr lang="es-US" sz="1200" dirty="0">
                <a:latin typeface="+mn-lt"/>
              </a:rPr>
              <a:t>Día del Trabajo</a:t>
            </a:r>
          </a:p>
          <a:p>
            <a:pPr lvl="2"/>
            <a:r>
              <a:rPr lang="es-US" sz="1200" dirty="0">
                <a:latin typeface="+mn-lt"/>
              </a:rPr>
              <a:t>Día de Acción de Gracias</a:t>
            </a:r>
          </a:p>
          <a:p>
            <a:pPr lvl="2"/>
            <a:r>
              <a:rPr lang="es-US" sz="1200" dirty="0">
                <a:latin typeface="+mn-lt"/>
              </a:rPr>
              <a:t>Feriado optativo**</a:t>
            </a:r>
          </a:p>
          <a:p>
            <a:pPr marL="627063" lvl="2" indent="0">
              <a:buNone/>
            </a:pPr>
            <a:endParaRPr lang="en-US" sz="500" dirty="0">
              <a:latin typeface="+mn-lt"/>
            </a:endParaRPr>
          </a:p>
          <a:p>
            <a:pPr marL="0" indent="0">
              <a:buNone/>
            </a:pPr>
            <a:r>
              <a:rPr lang="es-US" sz="700" dirty="0">
                <a:latin typeface="+mn-lt"/>
              </a:rPr>
              <a:t>* El pago de feriados incluye solo un pago de base y es un máximo de ocho horas por feriado, prorrateado según el FTE.</a:t>
            </a:r>
          </a:p>
          <a:p>
            <a:pPr marL="0" indent="0">
              <a:buNone/>
            </a:pPr>
            <a:r>
              <a:rPr lang="es-US" sz="700" dirty="0">
                <a:latin typeface="+mn-lt"/>
              </a:rPr>
              <a:t>** El feriado optativo se puede usar cualquier día durante el año calendario. No se acumula para el año siguiente; si no lo usa, lo pierde.</a:t>
            </a:r>
          </a:p>
        </p:txBody>
      </p:sp>
      <p:sp>
        <p:nvSpPr>
          <p:cNvPr id="2" name="Title 1"/>
          <p:cNvSpPr>
            <a:spLocks noGrp="1"/>
          </p:cNvSpPr>
          <p:nvPr>
            <p:ph type="title"/>
          </p:nvPr>
        </p:nvSpPr>
        <p:spPr/>
        <p:txBody>
          <a:bodyPr/>
          <a:lstStyle/>
          <a:p>
            <a:r>
              <a:rPr lang="es-US" dirty="0"/>
              <a:t>Licencia: feriados pagos</a:t>
            </a:r>
          </a:p>
        </p:txBody>
      </p:sp>
      <p:sp>
        <p:nvSpPr>
          <p:cNvPr id="3" name="Footer Placeholder 2"/>
          <p:cNvSpPr>
            <a:spLocks noGrp="1"/>
          </p:cNvSpPr>
          <p:nvPr>
            <p:ph type="ftr" sz="quarter" idx="3"/>
          </p:nvPr>
        </p:nvSpPr>
        <p:spPr/>
        <p:txBody>
          <a:bodyPr/>
          <a:lstStyle/>
          <a:p>
            <a:r>
              <a:rPr lang="es-US" dirty="0"/>
              <a:t>©2020 Trinity Health </a:t>
            </a:r>
          </a:p>
        </p:txBody>
      </p:sp>
      <p:sp>
        <p:nvSpPr>
          <p:cNvPr id="4" name="Slide Number Placeholder 3"/>
          <p:cNvSpPr>
            <a:spLocks noGrp="1"/>
          </p:cNvSpPr>
          <p:nvPr>
            <p:ph type="sldNum" sz="quarter" idx="4"/>
          </p:nvPr>
        </p:nvSpPr>
        <p:spPr/>
        <p:txBody>
          <a:bodyPr/>
          <a:lstStyle/>
          <a:p>
            <a:fld id="{489F9553-C816-6842-8939-EE75ECF7EB2B}" type="slidenum">
              <a:rPr lang="en-US" smtClean="0"/>
              <a:pPr/>
              <a:t>8</a:t>
            </a:fld>
            <a:endParaRPr lang="en-US"/>
          </a:p>
        </p:txBody>
      </p:sp>
    </p:spTree>
    <p:extLst>
      <p:ext uri="{BB962C8B-B14F-4D97-AF65-F5344CB8AC3E}">
        <p14:creationId xmlns:p14="http://schemas.microsoft.com/office/powerpoint/2010/main" val="2707951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sz="quarter" idx="12"/>
            <p:extLst>
              <p:ext uri="{D42A27DB-BD31-4B8C-83A1-F6EECF244321}">
                <p14:modId xmlns:p14="http://schemas.microsoft.com/office/powerpoint/2010/main" val="1210501606"/>
              </p:ext>
            </p:extLst>
          </p:nvPr>
        </p:nvGraphicFramePr>
        <p:xfrm>
          <a:off x="1411336" y="1628921"/>
          <a:ext cx="6237457" cy="3022600"/>
        </p:xfrm>
        <a:graphic>
          <a:graphicData uri="http://schemas.openxmlformats.org/drawingml/2006/table">
            <a:tbl>
              <a:tblPr firstRow="1" bandRow="1">
                <a:tableStyleId>{F5AB1C69-6EDB-4FF4-983F-18BD219EF322}</a:tableStyleId>
              </a:tblPr>
              <a:tblGrid>
                <a:gridCol w="3019645">
                  <a:extLst>
                    <a:ext uri="{9D8B030D-6E8A-4147-A177-3AD203B41FA5}">
                      <a16:colId xmlns:a16="http://schemas.microsoft.com/office/drawing/2014/main" val="20001"/>
                    </a:ext>
                  </a:extLst>
                </a:gridCol>
                <a:gridCol w="238727">
                  <a:extLst>
                    <a:ext uri="{9D8B030D-6E8A-4147-A177-3AD203B41FA5}">
                      <a16:colId xmlns:a16="http://schemas.microsoft.com/office/drawing/2014/main" val="20003"/>
                    </a:ext>
                  </a:extLst>
                </a:gridCol>
                <a:gridCol w="2979085">
                  <a:extLst>
                    <a:ext uri="{9D8B030D-6E8A-4147-A177-3AD203B41FA5}">
                      <a16:colId xmlns:a16="http://schemas.microsoft.com/office/drawing/2014/main" val="20002"/>
                    </a:ext>
                  </a:extLst>
                </a:gridCol>
              </a:tblGrid>
              <a:tr h="320040">
                <a:tc>
                  <a:txBody>
                    <a:bodyPr/>
                    <a:lstStyle/>
                    <a:p>
                      <a:pPr algn="ctr">
                        <a:spcBef>
                          <a:spcPts val="200"/>
                        </a:spcBef>
                        <a:spcAft>
                          <a:spcPts val="200"/>
                        </a:spcAft>
                      </a:pPr>
                      <a:r>
                        <a:rPr lang="es-US" sz="1200"/>
                        <a:t>A corto plazo </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rtl="0">
                        <a:spcBef>
                          <a:spcPts val="200"/>
                        </a:spcBef>
                        <a:spcAft>
                          <a:spcPts val="200"/>
                        </a:spcAft>
                      </a:pPr>
                      <a:endParaRPr lang="en-US" sz="1200" dirty="0"/>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a:spcBef>
                          <a:spcPts val="200"/>
                        </a:spcBef>
                        <a:spcAft>
                          <a:spcPts val="200"/>
                        </a:spcAft>
                      </a:pPr>
                      <a:r>
                        <a:rPr lang="es-US" sz="1200"/>
                        <a:t>A largo plazo</a:t>
                      </a:r>
                      <a:r>
                        <a:rPr lang="es-US" sz="1200" baseline="0"/>
                        <a:t> </a:t>
                      </a:r>
                    </a:p>
                  </a:txBody>
                  <a:tcPr marL="68580" marR="68580" marT="68580" marB="6858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solidFill>
                  </a:tcPr>
                </a:tc>
                <a:extLst>
                  <a:ext uri="{0D108BD9-81ED-4DB2-BD59-A6C34878D82A}">
                    <a16:rowId xmlns:a16="http://schemas.microsoft.com/office/drawing/2014/main" val="10000"/>
                  </a:ext>
                </a:extLst>
              </a:tr>
              <a:tr h="320040">
                <a:tc>
                  <a:txBody>
                    <a:bodyPr/>
                    <a:lstStyle/>
                    <a:p>
                      <a:pPr marL="91440" algn="l" fontAlgn="b">
                        <a:spcBef>
                          <a:spcPts val="200"/>
                        </a:spcBef>
                        <a:spcAft>
                          <a:spcPts val="200"/>
                        </a:spcAft>
                      </a:pPr>
                      <a:r>
                        <a:rPr lang="es-US" sz="1200" b="0" i="0" u="none" strike="noStrike">
                          <a:solidFill>
                            <a:schemeClr val="tx1"/>
                          </a:solidFill>
                          <a:latin typeface="+mj-lt"/>
                        </a:rPr>
                        <a:t>Pagado por el empleador</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rtl="0" fontAlgn="b">
                        <a:spcBef>
                          <a:spcPts val="200"/>
                        </a:spcBef>
                        <a:spcAft>
                          <a:spcPts val="200"/>
                        </a:spcAft>
                      </a:pPr>
                      <a:endParaRPr lang="en-US" sz="1200" b="0" i="0" u="none" strike="noStrike" dirty="0">
                        <a:solidFill>
                          <a:schemeClr val="tx1"/>
                        </a:solidFill>
                        <a:effectLst/>
                        <a:latin typeface="+mj-lt"/>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fontAlgn="b">
                        <a:spcBef>
                          <a:spcPts val="200"/>
                        </a:spcBef>
                        <a:spcAft>
                          <a:spcPts val="200"/>
                        </a:spcAft>
                      </a:pPr>
                      <a:r>
                        <a:rPr lang="es-US" sz="1200" b="0" i="0" u="none" strike="noStrike">
                          <a:solidFill>
                            <a:schemeClr val="tx1"/>
                          </a:solidFill>
                          <a:latin typeface="+mj-lt"/>
                        </a:rPr>
                        <a:t>Pagado por el empleador</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1"/>
                  </a:ext>
                </a:extLst>
              </a:tr>
              <a:tr h="72390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Elegible</a:t>
                      </a:r>
                      <a:r>
                        <a:rPr lang="es-US" sz="1200" b="0" i="0" u="none" strike="noStrike" baseline="0">
                          <a:solidFill>
                            <a:schemeClr val="tx1"/>
                          </a:solidFill>
                          <a:latin typeface="+mj-lt"/>
                          <a:ea typeface="+mn-ea"/>
                          <a:cs typeface="+mn-cs"/>
                        </a:rPr>
                        <a:t> el </a:t>
                      </a:r>
                      <a:r>
                        <a:rPr lang="es-US" sz="1200" b="0" i="0" u="none" strike="noStrike">
                          <a:solidFill>
                            <a:schemeClr val="tx1"/>
                          </a:solidFill>
                          <a:latin typeface="+mj-lt"/>
                          <a:ea typeface="+mn-ea"/>
                          <a:cs typeface="+mn-cs"/>
                        </a:rPr>
                        <a:t>primer día del mes luego</a:t>
                      </a:r>
                      <a:br>
                        <a:rPr lang="es-US" sz="1200" b="0" i="0" u="none" strike="noStrike">
                          <a:solidFill>
                            <a:schemeClr val="tx1"/>
                          </a:solidFill>
                          <a:latin typeface="+mj-lt"/>
                          <a:ea typeface="+mn-ea"/>
                          <a:cs typeface="+mn-cs"/>
                        </a:rPr>
                      </a:br>
                      <a:r>
                        <a:rPr lang="es-US" sz="1200" b="0" i="0" u="none" strike="noStrike">
                          <a:solidFill>
                            <a:schemeClr val="tx1"/>
                          </a:solidFill>
                          <a:latin typeface="+mj-lt"/>
                          <a:ea typeface="+mn-ea"/>
                          <a:cs typeface="+mn-cs"/>
                        </a:rPr>
                        <a:t>de cumplidos 30 días de empleo</a:t>
                      </a:r>
                    </a:p>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Presupuesto de más de 48 horas/período</a:t>
                      </a:r>
                      <a:r>
                        <a:rPr lang="es-US" sz="1200" b="0" i="0" u="none" strike="noStrike" baseline="0">
                          <a:solidFill>
                            <a:schemeClr val="tx1"/>
                          </a:solidFill>
                          <a:latin typeface="+mj-lt"/>
                          <a:ea typeface="+mn-ea"/>
                          <a:cs typeface="+mn-cs"/>
                        </a:rPr>
                        <a:t> de pago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s-US" sz="1200" b="0" i="0" u="none" strike="noStrike">
                          <a:solidFill>
                            <a:schemeClr val="tx1"/>
                          </a:solidFill>
                          <a:latin typeface="+mn-lt"/>
                          <a:ea typeface="+mn-ea"/>
                          <a:cs typeface="+mn-cs"/>
                        </a:rPr>
                        <a:t>Elegible el primer día del mes luego</a:t>
                      </a:r>
                      <a:br>
                        <a:rPr lang="es-US" sz="1200" b="0" i="0" u="none" strike="noStrike">
                          <a:solidFill>
                            <a:schemeClr val="tx1"/>
                          </a:solidFill>
                          <a:latin typeface="+mn-lt"/>
                          <a:ea typeface="+mn-ea"/>
                          <a:cs typeface="+mn-cs"/>
                        </a:rPr>
                      </a:br>
                      <a:r>
                        <a:rPr lang="es-US" sz="1200" b="0" i="0" u="none" strike="noStrike">
                          <a:solidFill>
                            <a:schemeClr val="tx1"/>
                          </a:solidFill>
                          <a:latin typeface="+mn-lt"/>
                          <a:ea typeface="+mn-ea"/>
                          <a:cs typeface="+mn-cs"/>
                        </a:rPr>
                        <a:t>de cumplidos 30 días de empleo</a:t>
                      </a:r>
                    </a:p>
                    <a:p>
                      <a:pPr marL="91440" algn="l" defTabSz="457200" rtl="0" eaLnBrk="1" fontAlgn="b" latinLnBrk="0" hangingPunct="1">
                        <a:spcBef>
                          <a:spcPts val="200"/>
                        </a:spcBef>
                        <a:spcAft>
                          <a:spcPts val="200"/>
                        </a:spcAft>
                      </a:pPr>
                      <a:r>
                        <a:rPr lang="es-US" sz="1200" b="0" i="0" u="none" strike="noStrike">
                          <a:solidFill>
                            <a:schemeClr val="tx1"/>
                          </a:solidFill>
                          <a:latin typeface="+mn-lt"/>
                          <a:ea typeface="+mn-ea"/>
                          <a:cs typeface="+mn-cs"/>
                        </a:rPr>
                        <a:t>Presupuesto de más de 48 horas/período</a:t>
                      </a:r>
                      <a:r>
                        <a:rPr lang="es-US" sz="1200" b="0" i="0" u="none" strike="noStrike" baseline="0">
                          <a:solidFill>
                            <a:schemeClr val="tx1"/>
                          </a:solidFill>
                          <a:latin typeface="+mn-lt"/>
                          <a:ea typeface="+mn-ea"/>
                          <a:cs typeface="+mn-cs"/>
                        </a:rPr>
                        <a:t> de pago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2"/>
                  </a:ext>
                </a:extLst>
              </a:tr>
              <a:tr h="32004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60 % del sueldo de base</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marR="0" indent="0" algn="l" defTabSz="457200" rtl="0" eaLnBrk="1" fontAlgn="b" latinLnBrk="0" hangingPunct="1">
                        <a:lnSpc>
                          <a:spcPct val="100000"/>
                        </a:lnSpc>
                        <a:spcBef>
                          <a:spcPts val="200"/>
                        </a:spcBef>
                        <a:spcAft>
                          <a:spcPts val="200"/>
                        </a:spcAft>
                        <a:buClrTx/>
                        <a:buSzTx/>
                        <a:buFontTx/>
                        <a:buNone/>
                        <a:tabLst/>
                        <a:defRPr/>
                      </a:pPr>
                      <a:r>
                        <a:rPr lang="es-US" sz="1200" b="0" i="0" u="none" strike="noStrike">
                          <a:solidFill>
                            <a:schemeClr val="tx1"/>
                          </a:solidFill>
                          <a:latin typeface="+mn-lt"/>
                          <a:ea typeface="+mn-ea"/>
                          <a:cs typeface="+mn-cs"/>
                        </a:rPr>
                        <a:t>60 % del sueldo de base</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3"/>
                  </a:ext>
                </a:extLst>
              </a:tr>
              <a:tr h="32004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Sin máximo mensual</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$10,000 por mes como máximo</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4"/>
                  </a:ext>
                </a:extLst>
              </a:tr>
              <a:tr h="320040">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Período de eliminación de 7</a:t>
                      </a:r>
                      <a:r>
                        <a:rPr lang="es-US" sz="1200" b="0" i="0" u="none" strike="noStrike" baseline="0">
                          <a:solidFill>
                            <a:schemeClr val="tx1"/>
                          </a:solidFill>
                          <a:latin typeface="+mj-lt"/>
                          <a:ea typeface="+mn-ea"/>
                          <a:cs typeface="+mn-cs"/>
                        </a:rPr>
                        <a:t> días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s-US" sz="1200" b="0" i="0" u="none" strike="noStrike">
                          <a:solidFill>
                            <a:schemeClr val="tx1"/>
                          </a:solidFill>
                          <a:latin typeface="+mj-lt"/>
                          <a:ea typeface="+mn-ea"/>
                          <a:cs typeface="+mn-cs"/>
                        </a:rPr>
                        <a:t>Período de eliminación de 6</a:t>
                      </a:r>
                      <a:r>
                        <a:rPr lang="es-US" sz="1200" b="0" i="0" u="none" strike="noStrike" baseline="0">
                          <a:solidFill>
                            <a:schemeClr val="tx1"/>
                          </a:solidFill>
                          <a:latin typeface="+mj-lt"/>
                          <a:ea typeface="+mn-ea"/>
                          <a:cs typeface="+mn-cs"/>
                        </a:rPr>
                        <a:t> meses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502920">
                <a:tc>
                  <a:txBody>
                    <a:bodyPr/>
                    <a:lstStyle/>
                    <a:p>
                      <a:pPr marL="91440" algn="l" defTabSz="457200" rtl="0" eaLnBrk="1" fontAlgn="b" latinLnBrk="0" hangingPunct="1">
                        <a:spcBef>
                          <a:spcPts val="200"/>
                        </a:spcBef>
                        <a:spcAft>
                          <a:spcPts val="200"/>
                        </a:spcAft>
                      </a:pPr>
                      <a:r>
                        <a:rPr lang="es-US" sz="1200" b="0" i="0" u="none" strike="noStrike" dirty="0">
                          <a:solidFill>
                            <a:schemeClr val="tx1"/>
                          </a:solidFill>
                          <a:latin typeface="+mj-lt"/>
                          <a:ea typeface="+mn-ea"/>
                          <a:cs typeface="+mn-cs"/>
                        </a:rPr>
                        <a:t>Beneficios disponibles por hasta </a:t>
                      </a:r>
                      <a:br>
                        <a:rPr lang="es-US" sz="1200" b="0" i="0" u="none" strike="noStrike" dirty="0">
                          <a:solidFill>
                            <a:schemeClr val="tx1"/>
                          </a:solidFill>
                          <a:latin typeface="+mj-lt"/>
                          <a:ea typeface="+mn-ea"/>
                          <a:cs typeface="+mn-cs"/>
                        </a:rPr>
                      </a:br>
                      <a:r>
                        <a:rPr lang="es-US" sz="1200" b="0" i="0" u="none" strike="noStrike" dirty="0">
                          <a:solidFill>
                            <a:schemeClr val="tx1"/>
                          </a:solidFill>
                          <a:latin typeface="+mj-lt"/>
                          <a:ea typeface="+mn-ea"/>
                          <a:cs typeface="+mn-cs"/>
                        </a:rPr>
                        <a:t>seis meses</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marL="91440" algn="l" defTabSz="457200" rtl="0" eaLnBrk="1" fontAlgn="b" latinLnBrk="0" hangingPunct="1">
                        <a:spcBef>
                          <a:spcPts val="200"/>
                        </a:spcBef>
                        <a:spcAft>
                          <a:spcPts val="200"/>
                        </a:spcAft>
                      </a:pPr>
                      <a:endParaRPr lang="en-US" sz="1200" b="0" i="0" u="none" strike="noStrike" kern="1200" dirty="0">
                        <a:solidFill>
                          <a:schemeClr val="tx1"/>
                        </a:solidFill>
                        <a:effectLst/>
                        <a:latin typeface="+mj-lt"/>
                        <a:ea typeface="+mn-ea"/>
                        <a:cs typeface="+mn-cs"/>
                      </a:endParaRP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91440" algn="l" defTabSz="457200" rtl="0" eaLnBrk="1" fontAlgn="b" latinLnBrk="0" hangingPunct="1">
                        <a:spcBef>
                          <a:spcPts val="200"/>
                        </a:spcBef>
                        <a:spcAft>
                          <a:spcPts val="200"/>
                        </a:spcAft>
                      </a:pPr>
                      <a:r>
                        <a:rPr lang="es-US" sz="1200" b="0" i="0" u="none" strike="noStrike" dirty="0">
                          <a:solidFill>
                            <a:schemeClr val="tx1"/>
                          </a:solidFill>
                          <a:latin typeface="+mj-lt"/>
                          <a:ea typeface="+mn-ea"/>
                          <a:cs typeface="+mn-cs"/>
                        </a:rPr>
                        <a:t>Beneficios disponibles hasta la edad normal </a:t>
                      </a:r>
                      <a:r>
                        <a:rPr lang="es-US" sz="1200" b="0" i="0" u="none" strike="noStrike" baseline="0" dirty="0">
                          <a:solidFill>
                            <a:schemeClr val="tx1"/>
                          </a:solidFill>
                          <a:latin typeface="+mj-lt"/>
                          <a:ea typeface="+mn-ea"/>
                          <a:cs typeface="+mn-cs"/>
                        </a:rPr>
                        <a:t>de retiro del Seguro Social</a:t>
                      </a:r>
                    </a:p>
                  </a:txBody>
                  <a:tcPr marL="68580" marR="68580" marT="68580" marB="6858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6"/>
                  </a:ext>
                </a:extLst>
              </a:tr>
            </a:tbl>
          </a:graphicData>
        </a:graphic>
      </p:graphicFrame>
      <p:sp>
        <p:nvSpPr>
          <p:cNvPr id="3" name="Slide Number Placeholder 2"/>
          <p:cNvSpPr>
            <a:spLocks noGrp="1"/>
          </p:cNvSpPr>
          <p:nvPr>
            <p:ph type="sldNum" sz="quarter" idx="4"/>
          </p:nvPr>
        </p:nvSpPr>
        <p:spPr/>
        <p:txBody>
          <a:bodyPr/>
          <a:lstStyle/>
          <a:p>
            <a:fld id="{489F9553-C816-6842-8939-EE75ECF7EB2B}" type="slidenum">
              <a:rPr lang="en-US" smtClean="0">
                <a:solidFill>
                  <a:srgbClr val="000000">
                    <a:lumMod val="60000"/>
                    <a:lumOff val="40000"/>
                  </a:srgbClr>
                </a:solidFill>
              </a:rPr>
              <a:pPr/>
              <a:t>9</a:t>
            </a:fld>
            <a:endParaRPr lang="en-US">
              <a:solidFill>
                <a:srgbClr val="000000">
                  <a:lumMod val="60000"/>
                  <a:lumOff val="40000"/>
                </a:srgbClr>
              </a:solidFill>
            </a:endParaRPr>
          </a:p>
        </p:txBody>
      </p:sp>
      <p:sp>
        <p:nvSpPr>
          <p:cNvPr id="10" name="Footer Placeholder 3"/>
          <p:cNvSpPr>
            <a:spLocks noGrp="1"/>
          </p:cNvSpPr>
          <p:nvPr>
            <p:ph type="ftr" sz="quarter" idx="3"/>
          </p:nvPr>
        </p:nvSpPr>
        <p:spPr/>
        <p:txBody>
          <a:bodyPr anchor="t" anchorCtr="0"/>
          <a:lstStyle/>
          <a:p>
            <a:pPr algn="r"/>
            <a:r>
              <a:rPr lang="es-US" dirty="0">
                <a:solidFill>
                  <a:srgbClr val="666666"/>
                </a:solidFill>
              </a:rPr>
              <a:t>©2020 Trinity Health</a:t>
            </a:r>
          </a:p>
        </p:txBody>
      </p:sp>
      <p:sp>
        <p:nvSpPr>
          <p:cNvPr id="12" name="Title 4"/>
          <p:cNvSpPr>
            <a:spLocks noGrp="1"/>
          </p:cNvSpPr>
          <p:nvPr>
            <p:ph type="title"/>
          </p:nvPr>
        </p:nvSpPr>
        <p:spPr/>
        <p:txBody>
          <a:bodyPr>
            <a:normAutofit/>
          </a:bodyPr>
          <a:lstStyle/>
          <a:p>
            <a:r>
              <a:rPr lang="es-US">
                <a:latin typeface="+mn-lt"/>
              </a:rPr>
              <a:t>Discapacidad a corto y largo plazo: Programa A</a:t>
            </a:r>
          </a:p>
        </p:txBody>
      </p:sp>
      <p:sp>
        <p:nvSpPr>
          <p:cNvPr id="8" name="TextBox 7"/>
          <p:cNvSpPr txBox="1"/>
          <p:nvPr/>
        </p:nvSpPr>
        <p:spPr>
          <a:xfrm>
            <a:off x="1411336" y="875777"/>
            <a:ext cx="5703839" cy="502702"/>
          </a:xfrm>
          <a:prstGeom prst="rect">
            <a:avLst/>
          </a:prstGeom>
          <a:noFill/>
        </p:spPr>
        <p:txBody>
          <a:bodyPr wrap="square" rtlCol="0">
            <a:spAutoFit/>
          </a:bodyPr>
          <a:lstStyle/>
          <a:p>
            <a:pPr>
              <a:lnSpc>
                <a:spcPts val="1575"/>
              </a:lnSpc>
              <a:spcAft>
                <a:spcPts val="450"/>
              </a:spcAft>
            </a:pPr>
            <a:r>
              <a:rPr lang="es-US" sz="1500" i="1">
                <a:solidFill>
                  <a:srgbClr val="443D3E"/>
                </a:solidFill>
              </a:rPr>
              <a:t>Para </a:t>
            </a:r>
            <a:r>
              <a:rPr lang="es-US" sz="1500" i="1"/>
              <a:t>supervisores, coordinadores y todos los demás puestos que no estén en los Programas B, C o D </a:t>
            </a:r>
          </a:p>
        </p:txBody>
      </p:sp>
    </p:spTree>
    <p:extLst>
      <p:ext uri="{BB962C8B-B14F-4D97-AF65-F5344CB8AC3E}">
        <p14:creationId xmlns:p14="http://schemas.microsoft.com/office/powerpoint/2010/main" val="117846227"/>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purl.org/dc/dcmitype/"/>
    <ds:schemaRef ds:uri="http://purl.org/dc/elements/1.1/"/>
    <ds:schemaRef ds:uri="http://schemas.openxmlformats.org/package/2006/metadata/core-properties"/>
    <ds:schemaRef ds:uri="http://www.w3.org/XML/1998/namespace"/>
    <ds:schemaRef ds:uri="http://schemas.microsoft.com/office/2006/metadata/properties"/>
    <ds:schemaRef ds:uri="http://schemas.microsoft.com/office/infopath/2007/PartnerControls"/>
    <ds:schemaRef ds:uri="4b91531d-a4f7-47e3-8687-1e7e838a3343"/>
    <ds:schemaRef ds:uri="http://purl.org/dc/te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13902</TotalTime>
  <Words>3405</Words>
  <Application>Microsoft Office PowerPoint</Application>
  <PresentationFormat>On-screen Show (16:9)</PresentationFormat>
  <Paragraphs>327</Paragraphs>
  <Slides>13</Slides>
  <Notes>13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Ford CE Light</vt:lpstr>
      <vt:lpstr>Main Content Slide Layout</vt:lpstr>
      <vt:lpstr>1_Main Content Slide Layout</vt:lpstr>
      <vt:lpstr>Orientación sobre beneficios</vt:lpstr>
      <vt:lpstr>Licencia laboral* - Tiempo libre con goce de sueldo (o, por sus siglas en inglés, PTO) -  Feriados -  Discapacidad a corto plazo -  Discapacidad a largo plazo </vt:lpstr>
      <vt:lpstr>Resumen del Programa de Licencia Laboral*</vt:lpstr>
      <vt:lpstr>Programas de Licencia Laboral por grupo</vt:lpstr>
      <vt:lpstr>Los feriados y el PTO se prorratean según  el estado de equivalente a tiempo completo (FTE)</vt:lpstr>
      <vt:lpstr>Tiempo libre con goce de sueldo (PTO): Programa A</vt:lpstr>
      <vt:lpstr>Tiempo libre con goce de sueldo (PTO): Programa B</vt:lpstr>
      <vt:lpstr>Licencia: feriados pagos</vt:lpstr>
      <vt:lpstr>Discapacidad a corto y largo plazo: Programa A</vt:lpstr>
      <vt:lpstr>Discapacidad a corto y largo plazo: Programa B</vt:lpstr>
      <vt:lpstr>Mire todos los episodios de la serie de videos</vt:lpstr>
      <vt:lpstr>Información importante</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Michelle Mottin</cp:lastModifiedBy>
  <cp:revision>334</cp:revision>
  <cp:lastPrinted>2015-03-20T16:41:08Z</cp:lastPrinted>
  <dcterms:created xsi:type="dcterms:W3CDTF">2015-06-01T18:54:58Z</dcterms:created>
  <dcterms:modified xsi:type="dcterms:W3CDTF">2021-07-27T15:14:32Z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