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5/12/2020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5/12/2020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communications.trinity-health.org/PoliteMail/default.aspx?page=RcfQybCh-EeOIE1nnGcABw&amp;ref_id=qIiJVDOtPU-EBH5wdv3g5A"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May 12,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1569676844"/>
              </p:ext>
            </p:extLst>
          </p:nvPr>
        </p:nvGraphicFramePr>
        <p:xfrm>
          <a:off x="273319" y="848089"/>
          <a:ext cx="8707130" cy="4262059"/>
        </p:xfrm>
        <a:graphic>
          <a:graphicData uri="http://schemas.openxmlformats.org/drawingml/2006/table">
            <a:tbl>
              <a:tblPr firstRow="1" firstCol="1" bandRow="1"/>
              <a:tblGrid>
                <a:gridCol w="4231898">
                  <a:extLst>
                    <a:ext uri="{9D8B030D-6E8A-4147-A177-3AD203B41FA5}">
                      <a16:colId xmlns:a16="http://schemas.microsoft.com/office/drawing/2014/main" val="2472197640"/>
                    </a:ext>
                  </a:extLst>
                </a:gridCol>
                <a:gridCol w="243334">
                  <a:extLst>
                    <a:ext uri="{9D8B030D-6E8A-4147-A177-3AD203B41FA5}">
                      <a16:colId xmlns:a16="http://schemas.microsoft.com/office/drawing/2014/main" val="1379072303"/>
                    </a:ext>
                  </a:extLst>
                </a:gridCol>
                <a:gridCol w="4231898">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pPr marL="0" marR="0" lvl="0" indent="0" algn="l" defTabSz="457200" rtl="0" eaLnBrk="1" fontAlgn="auto" latinLnBrk="0" hangingPunct="1">
                        <a:lnSpc>
                          <a:spcPct val="110000"/>
                        </a:lnSpc>
                        <a:spcBef>
                          <a:spcPts val="0"/>
                        </a:spcBef>
                        <a:spcAft>
                          <a:spcPts val="0"/>
                        </a:spcAft>
                        <a:buClrTx/>
                        <a:buSzTx/>
                        <a:buFont typeface="Arial" panose="020B0604020202020204" pitchFamily="34" charset="0"/>
                        <a:buNone/>
                        <a:tabLst/>
                        <a:defRPr/>
                      </a:pPr>
                      <a:r>
                        <a:rPr lang="en-US" sz="1000" b="1" i="0" kern="1200" dirty="0">
                          <a:solidFill>
                            <a:schemeClr val="tx1"/>
                          </a:solidFill>
                          <a:effectLst/>
                          <a:latin typeface="+mn-lt"/>
                          <a:ea typeface="+mn-ea"/>
                          <a:cs typeface="+mn-cs"/>
                        </a:rPr>
                        <a:t>Ensuring a Transforming, Healing Presence</a:t>
                      </a:r>
                    </a:p>
                    <a:p>
                      <a:r>
                        <a:rPr lang="en-US" sz="1000" i="0" kern="1200" dirty="0">
                          <a:solidFill>
                            <a:schemeClr val="tx1"/>
                          </a:solidFill>
                          <a:effectLst/>
                          <a:latin typeface="+mn-lt"/>
                          <a:ea typeface="+mn-ea"/>
                          <a:cs typeface="+mn-cs"/>
                        </a:rPr>
                        <a:t>In </a:t>
                      </a:r>
                      <a:r>
                        <a:rPr lang="en-US" sz="1000" kern="1200" dirty="0">
                          <a:solidFill>
                            <a:schemeClr val="tx1"/>
                          </a:solidFill>
                          <a:effectLst/>
                          <a:latin typeface="+mn-lt"/>
                          <a:ea typeface="+mn-ea"/>
                          <a:cs typeface="+mn-cs"/>
                        </a:rPr>
                        <a:t>addition to the public health impact and the personal tragedies of COVID-19, the crisis has had an enormous financial impact on health systems nationwide, including Trinity Health. Across Trinity Health, revenues are down by at least 50 percent, and we expect the recovery will be slow. While Trinity Health appreciates that Congress has provided some support, more is needed. Look </a:t>
                      </a:r>
                      <a:r>
                        <a:rPr lang="en-US" sz="1000" kern="1200">
                          <a:solidFill>
                            <a:schemeClr val="tx1"/>
                          </a:solidFill>
                          <a:effectLst/>
                          <a:latin typeface="+mn-lt"/>
                          <a:ea typeface="+mn-ea"/>
                          <a:cs typeface="+mn-cs"/>
                        </a:rPr>
                        <a:t>for communications </a:t>
                      </a:r>
                      <a:r>
                        <a:rPr lang="en-US" sz="1000" kern="1200" dirty="0">
                          <a:solidFill>
                            <a:schemeClr val="tx1"/>
                          </a:solidFill>
                          <a:effectLst/>
                          <a:latin typeface="+mn-lt"/>
                          <a:ea typeface="+mn-ea"/>
                          <a:cs typeface="+mn-cs"/>
                        </a:rPr>
                        <a:t>on how you can help by </a:t>
                      </a:r>
                      <a:r>
                        <a:rPr lang="en-US" sz="1000" u="sng" kern="1200" dirty="0">
                          <a:solidFill>
                            <a:schemeClr val="tx1"/>
                          </a:solidFill>
                          <a:effectLst/>
                          <a:latin typeface="+mn-lt"/>
                          <a:ea typeface="+mn-ea"/>
                          <a:cs typeface="+mn-cs"/>
                          <a:hlinkClick r:id="rId2"/>
                        </a:rPr>
                        <a:t>asking your members of Congress</a:t>
                      </a:r>
                      <a:r>
                        <a:rPr lang="en-US" sz="1000" kern="1200" dirty="0">
                          <a:solidFill>
                            <a:schemeClr val="tx1"/>
                          </a:solidFill>
                          <a:effectLst/>
                          <a:latin typeface="+mn-lt"/>
                          <a:ea typeface="+mn-ea"/>
                          <a:cs typeface="+mn-cs"/>
                        </a:rPr>
                        <a:t> for additional funding to ensure health care providers have the resources necessary to continue caring for our communities.</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15038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272577">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567336">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lvl="0"/>
                      <a:r>
                        <a:rPr lang="en-US" sz="1000" b="1" i="0" kern="1200" dirty="0">
                          <a:solidFill>
                            <a:schemeClr val="tx1"/>
                          </a:solidFill>
                          <a:effectLst/>
                          <a:latin typeface="+mn-lt"/>
                          <a:ea typeface="+mn-ea"/>
                          <a:cs typeface="+mn-cs"/>
                        </a:rPr>
                        <a:t>Relaxation Breathing Practices</a:t>
                      </a:r>
                    </a:p>
                    <a:p>
                      <a:pPr marL="227013" marR="0" lvl="0" indent="-109538">
                        <a:lnSpc>
                          <a:spcPct val="110000"/>
                        </a:lnSpc>
                        <a:spcBef>
                          <a:spcPts val="0"/>
                        </a:spcBef>
                        <a:spcAft>
                          <a:spcPts val="0"/>
                        </a:spcAft>
                        <a:buFont typeface="Symbol" panose="05050102010706020507" pitchFamily="18" charset="2"/>
                        <a:buChar char=""/>
                      </a:pPr>
                      <a:r>
                        <a:rPr lang="en-US" sz="1000" b="0" i="0" kern="1200" dirty="0">
                          <a:solidFill>
                            <a:schemeClr val="tx1"/>
                          </a:solidFill>
                          <a:effectLst/>
                          <a:latin typeface="+mn-lt"/>
                          <a:ea typeface="+mn-ea"/>
                          <a:cs typeface="+mn-cs"/>
                        </a:rPr>
                        <a:t>Close your eyes to block out distractions to boost your focus while you breathe deeply. </a:t>
                      </a:r>
                    </a:p>
                    <a:p>
                      <a:pPr marL="227013" marR="0" lvl="0" indent="-109538">
                        <a:lnSpc>
                          <a:spcPct val="110000"/>
                        </a:lnSpc>
                        <a:spcBef>
                          <a:spcPts val="0"/>
                        </a:spcBef>
                        <a:spcAft>
                          <a:spcPts val="0"/>
                        </a:spcAft>
                        <a:buFont typeface="Symbol" panose="05050102010706020507" pitchFamily="18" charset="2"/>
                        <a:buChar char=""/>
                      </a:pPr>
                      <a:r>
                        <a:rPr lang="en-US" sz="1000" b="0" i="0" kern="1200" dirty="0">
                          <a:solidFill>
                            <a:schemeClr val="tx1"/>
                          </a:solidFill>
                          <a:effectLst/>
                          <a:latin typeface="+mn-lt"/>
                          <a:ea typeface="+mn-ea"/>
                          <a:cs typeface="+mn-cs"/>
                        </a:rPr>
                        <a:t>Inhale and exhale through your nose. It can help you take slower breaths and take more time to calm down. </a:t>
                      </a:r>
                    </a:p>
                    <a:p>
                      <a:pPr marL="227013" marR="0" lvl="0" indent="-109538">
                        <a:lnSpc>
                          <a:spcPct val="110000"/>
                        </a:lnSpc>
                        <a:spcBef>
                          <a:spcPts val="0"/>
                        </a:spcBef>
                        <a:spcAft>
                          <a:spcPts val="0"/>
                        </a:spcAft>
                        <a:buFont typeface="Symbol" panose="05050102010706020507" pitchFamily="18" charset="2"/>
                        <a:buChar char=""/>
                      </a:pPr>
                      <a:r>
                        <a:rPr lang="en-US" sz="1000" b="0" i="0" kern="1200" dirty="0">
                          <a:solidFill>
                            <a:schemeClr val="tx1"/>
                          </a:solidFill>
                          <a:effectLst/>
                          <a:latin typeface="+mn-lt"/>
                          <a:ea typeface="+mn-ea"/>
                          <a:cs typeface="+mn-cs"/>
                        </a:rPr>
                        <a:t>Relax all of your muscles, including your jaw, shoulders, neck &amp; face. </a:t>
                      </a:r>
                    </a:p>
                    <a:p>
                      <a:pPr marL="227013" marR="0" lvl="0" indent="-109538">
                        <a:lnSpc>
                          <a:spcPct val="110000"/>
                        </a:lnSpc>
                        <a:spcBef>
                          <a:spcPts val="0"/>
                        </a:spcBef>
                        <a:spcAft>
                          <a:spcPts val="0"/>
                        </a:spcAft>
                        <a:buFont typeface="Symbol" panose="05050102010706020507" pitchFamily="18" charset="2"/>
                        <a:buChar char=""/>
                      </a:pPr>
                      <a:r>
                        <a:rPr lang="en-US" sz="1000" b="0" i="0" kern="1200" dirty="0">
                          <a:solidFill>
                            <a:schemeClr val="tx1"/>
                          </a:solidFill>
                          <a:effectLst/>
                          <a:latin typeface="+mn-lt"/>
                          <a:ea typeface="+mn-ea"/>
                          <a:cs typeface="+mn-cs"/>
                        </a:rPr>
                        <a:t>Place a hand on your stomach and press into it as you breathe. This trick can help you breathe deeply and evenly. </a:t>
                      </a:r>
                    </a:p>
                    <a:p>
                      <a:pPr marL="227013" marR="0" lvl="0" indent="-109538">
                        <a:lnSpc>
                          <a:spcPct val="110000"/>
                        </a:lnSpc>
                        <a:spcBef>
                          <a:spcPts val="0"/>
                        </a:spcBef>
                        <a:spcAft>
                          <a:spcPts val="0"/>
                        </a:spcAft>
                        <a:buFont typeface="Symbol" panose="05050102010706020507" pitchFamily="18" charset="2"/>
                        <a:buChar char=""/>
                      </a:pPr>
                      <a:r>
                        <a:rPr lang="en-US" sz="1000" b="0" i="0" kern="1200" dirty="0">
                          <a:solidFill>
                            <a:schemeClr val="tx1"/>
                          </a:solidFill>
                          <a:effectLst/>
                          <a:latin typeface="+mn-lt"/>
                          <a:ea typeface="+mn-ea"/>
                          <a:cs typeface="+mn-cs"/>
                        </a:rPr>
                        <a:t>Deep breathing works anywhere, lying down makes it more relaxing. </a:t>
                      </a:r>
                    </a:p>
                    <a:p>
                      <a:pPr marL="227013" marR="0" lvl="0" indent="-109538">
                        <a:lnSpc>
                          <a:spcPct val="110000"/>
                        </a:lnSpc>
                        <a:spcBef>
                          <a:spcPts val="0"/>
                        </a:spcBef>
                        <a:spcAft>
                          <a:spcPts val="0"/>
                        </a:spcAft>
                        <a:buFont typeface="Symbol" panose="05050102010706020507" pitchFamily="18" charset="2"/>
                        <a:buChar char=""/>
                      </a:pPr>
                      <a:r>
                        <a:rPr lang="en-US" sz="1000" b="0" i="0" kern="1200" dirty="0">
                          <a:solidFill>
                            <a:schemeClr val="tx1"/>
                          </a:solidFill>
                          <a:effectLst/>
                          <a:latin typeface="+mn-lt"/>
                          <a:ea typeface="+mn-ea"/>
                          <a:cs typeface="+mn-cs"/>
                        </a:rPr>
                        <a:t>Sigh loudly while you exhale, imagine that you’re pushing all the stress out of your body.</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A189451C-B86D-43F5-AA06-34D722258368}">
  <ds:schemaRefs>
    <ds:schemaRef ds:uri="http://www.w3.org/XML/1998/namespace"/>
    <ds:schemaRef ds:uri="http://purl.org/dc/dcmitype/"/>
    <ds:schemaRef ds:uri="http://schemas.microsoft.com/office/2006/metadata/properties"/>
    <ds:schemaRef ds:uri="http://schemas.microsoft.com/office/2006/documentManagement/types"/>
    <ds:schemaRef ds:uri="http://purl.org/dc/elements/1.1/"/>
    <ds:schemaRef ds:uri="http://purl.org/dc/terms/"/>
    <ds:schemaRef ds:uri="http://schemas.microsoft.com/office/infopath/2007/PartnerControls"/>
    <ds:schemaRef ds:uri="http://schemas.openxmlformats.org/package/2006/metadata/core-properties"/>
    <ds:schemaRef ds:uri="e6ab4244-9723-42db-8dd8-af501f8ebc00"/>
    <ds:schemaRef ds:uri="2f9963b4-3c35-4578-b1ba-a166f880c2d2"/>
  </ds:schemaRefs>
</ds:datastoreItem>
</file>

<file path=customXml/itemProps3.xml><?xml version="1.0" encoding="utf-8"?>
<ds:datastoreItem xmlns:ds="http://schemas.openxmlformats.org/officeDocument/2006/customXml" ds:itemID="{497994C0-4308-420A-8CC3-F3C04B236FEC}"/>
</file>

<file path=docProps/app.xml><?xml version="1.0" encoding="utf-8"?>
<Properties xmlns="http://schemas.openxmlformats.org/officeDocument/2006/extended-properties" xmlns:vt="http://schemas.openxmlformats.org/officeDocument/2006/docPropsVTypes">
  <Template>TrinityHealth_PPTtemplate.potx</Template>
  <TotalTime>1265</TotalTime>
  <Words>293</Words>
  <Application>Microsoft Office PowerPoint</Application>
  <PresentationFormat>On-screen Show (16:9)</PresentationFormat>
  <Paragraphs>35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105</cp:revision>
  <cp:lastPrinted>2015-03-20T16:41:08Z</cp:lastPrinted>
  <dcterms:created xsi:type="dcterms:W3CDTF">2015-06-01T18:54:58Z</dcterms:created>
  <dcterms:modified xsi:type="dcterms:W3CDTF">2020-05-12T15:07:26Z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