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5"/>
  </p:notesMasterIdLst>
  <p:handoutMasterIdLst>
    <p:handoutMasterId r:id="rId16"/>
  </p:handoutMasterIdLst>
  <p:sldIdLst>
    <p:sldId id="306" r:id="rId7"/>
    <p:sldId id="316" r:id="rId8"/>
    <p:sldId id="326" r:id="rId9"/>
    <p:sldId id="328" r:id="rId10"/>
    <p:sldId id="333" r:id="rId11"/>
    <p:sldId id="423" r:id="rId12"/>
    <p:sldId id="424" r:id="rId13"/>
    <p:sldId id="422" r:id="rId14"/>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i Bonney" initials="BB" lastIdx="2" clrIdx="0">
    <p:extLst>
      <p:ext uri="{19B8F6BF-5375-455C-9EA6-DF929625EA0E}">
        <p15:presenceInfo xmlns:p15="http://schemas.microsoft.com/office/powerpoint/2012/main" userId="S::Brandi.Bonney@trinity-health.org::0ec9ea29-772f-4ef7-8fa0-966b54ddb480" providerId="AD"/>
      </p:ext>
    </p:extLst>
  </p:cmAuthor>
  <p:cmAuthor id="2" name="Rebecca Trotter" initials="RT" lastIdx="11" clrIdx="1">
    <p:extLst>
      <p:ext uri="{19B8F6BF-5375-455C-9EA6-DF929625EA0E}">
        <p15:presenceInfo xmlns:p15="http://schemas.microsoft.com/office/powerpoint/2012/main" userId="S::rebecca@techworldinc.com::d797cea4-aa2b-4149-813d-723fb8cb5e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95226" autoAdjust="0"/>
  </p:normalViewPr>
  <p:slideViewPr>
    <p:cSldViewPr snapToGrid="0" snapToObjects="1" showGuides="1">
      <p:cViewPr varScale="1">
        <p:scale>
          <a:sx n="113" d="100"/>
          <a:sy n="113" d="100"/>
        </p:scale>
        <p:origin x="906" y="96"/>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7/27/2021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 1:30</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Además de ofrecer beneficios de salud grupales y de bienestar social, Trinity Health proporciona a los colegas elegibles para beneficios la oportunidad de elegir determinados beneficios voluntarios.</a:t>
            </a:r>
          </a:p>
          <a:p>
            <a:endParaRPr lang="en-US" dirty="0"/>
          </a:p>
          <a:p>
            <a:endParaRPr lang="en-US" dirty="0"/>
          </a:p>
          <a:p>
            <a:endParaRPr lang="en-US" dirty="0"/>
          </a:p>
          <a:p>
            <a:r>
              <a:rPr lang="es-US" dirty="0"/>
              <a:t>10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Los beneficios de seguros voluntarios son pólizas individuales entre usted y la aseguradora que corresponda.</a:t>
            </a:r>
          </a:p>
          <a:p>
            <a:endParaRPr lang="en-US" dirty="0"/>
          </a:p>
          <a:p>
            <a:r>
              <a:rPr lang="es-US" dirty="0"/>
              <a:t>Las primas para los beneficios voluntarios se deducen de su cheque de pago después de deducir impuestos.</a:t>
            </a:r>
          </a:p>
          <a:p>
            <a:endParaRPr lang="en-US" dirty="0"/>
          </a:p>
          <a:p>
            <a:r>
              <a:rPr lang="es-US" dirty="0" err="1"/>
              <a:t>The</a:t>
            </a:r>
            <a:r>
              <a:rPr lang="es-US" dirty="0"/>
              <a:t> Farmington Company administra la inscripción, el servicio y la administración de la facturación de los beneficios voluntarios, independientemente del programa o de la aseguradora que se trate.</a:t>
            </a:r>
          </a:p>
          <a:p>
            <a:endParaRPr lang="en-US" dirty="0"/>
          </a:p>
          <a:p>
            <a:endParaRPr lang="en-US" dirty="0"/>
          </a:p>
          <a:p>
            <a:r>
              <a:rPr lang="es-US" dirty="0"/>
              <a:t>34 segundos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4887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US" dirty="0"/>
              <a:t>Puede elegir uno o más beneficios voluntarios que se adapten a sus necesidades y las de su familia. La cartera de seguros incluye: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de vida completo</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de responsabilidad legal</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por enfermedad grave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del automotor y del hogar</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para mascotas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contra robo de identidad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Indemnización de hospital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dirty="0"/>
              <a:t>Seguro por accidentes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s-US" dirty="0"/>
              <a:t>21 segundos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202059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Inscribirse en beneficios voluntarios es fácil.</a:t>
            </a:r>
          </a:p>
          <a:p>
            <a:endParaRPr lang="en-US" dirty="0"/>
          </a:p>
          <a:p>
            <a:r>
              <a:rPr lang="es-US" dirty="0"/>
              <a:t>Salvo en el seguro de responsabilidad legal, puede inscribirse en cualquier beneficio voluntario cuando adquiere elegibilidad para beneficios por primera vez o en cualquier momento durante todo el año.</a:t>
            </a:r>
          </a:p>
          <a:p>
            <a:r>
              <a:rPr lang="es-US" dirty="0"/>
              <a:t> </a:t>
            </a:r>
          </a:p>
          <a:p>
            <a:r>
              <a:rPr lang="es-US" dirty="0"/>
              <a:t>El seguro de responsabilidad legal se debe elegir cuando adquiere elegibilidad para beneficios por primera vez o en la inscripción abierta anual. </a:t>
            </a:r>
          </a:p>
          <a:p>
            <a:endParaRPr lang="en-US" dirty="0"/>
          </a:p>
          <a:p>
            <a:r>
              <a:rPr lang="es-US" dirty="0"/>
              <a:t>Tiene a disposición información detallada sobre cada opción de beneficios voluntarios en el portal para colegas HR4U o puede llamar a </a:t>
            </a:r>
            <a:r>
              <a:rPr lang="es-US" dirty="0" err="1"/>
              <a:t>The</a:t>
            </a:r>
            <a:r>
              <a:rPr lang="es-US" dirty="0"/>
              <a:t> Farmington Company.</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274368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Ahora que ha revisado sus opciones de beneficios voluntarios, lo alentamos a explorar todos los episodios de la serie de videos, para que pueda tomar una decisión informada sobre los beneficios que sean adecuados para usted y su familia. </a:t>
            </a:r>
          </a:p>
          <a:p>
            <a:endParaRPr lang="en-US" dirty="0"/>
          </a:p>
          <a:p>
            <a:endParaRPr lang="en-US" dirty="0"/>
          </a:p>
          <a:p>
            <a:endParaRPr lang="en-US" dirty="0"/>
          </a:p>
          <a:p>
            <a:endParaRPr lang="en-US" dirty="0"/>
          </a:p>
          <a:p>
            <a:r>
              <a:rPr lang="es-US" dirty="0"/>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7/27/2021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545150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820611" y="2572022"/>
            <a:ext cx="6694614" cy="475705"/>
          </a:xfrm>
        </p:spPr>
        <p:txBody>
          <a:bodyPr>
            <a:noAutofit/>
          </a:bodyPr>
          <a:lstStyle/>
          <a:p>
            <a:r>
              <a:rPr lang="es-US" sz="2000"/>
              <a:t>Beneficios voluntarios</a:t>
            </a:r>
          </a:p>
        </p:txBody>
      </p:sp>
    </p:spTree>
    <p:extLst>
      <p:ext uri="{BB962C8B-B14F-4D97-AF65-F5344CB8AC3E}">
        <p14:creationId xmlns:p14="http://schemas.microsoft.com/office/powerpoint/2010/main" val="3115774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p:txBody>
          <a:bodyPr/>
          <a:lstStyle/>
          <a:p>
            <a:r>
              <a:rPr lang="es-US"/>
              <a:t>Beneficios voluntarios</a:t>
            </a:r>
            <a:br>
              <a:rPr lang="es-US"/>
            </a:br>
            <a:endParaRPr lang="es-US"/>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s-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BADFD3-14C1-44BA-B69C-ED425304CE4D}"/>
              </a:ext>
            </a:extLst>
          </p:cNvPr>
          <p:cNvSpPr>
            <a:spLocks noGrp="1"/>
          </p:cNvSpPr>
          <p:nvPr>
            <p:ph sz="half" idx="1"/>
          </p:nvPr>
        </p:nvSpPr>
        <p:spPr>
          <a:xfrm>
            <a:off x="400496" y="999056"/>
            <a:ext cx="8222512" cy="3394472"/>
          </a:xfrm>
        </p:spPr>
        <p:txBody>
          <a:bodyPr>
            <a:normAutofit/>
          </a:bodyPr>
          <a:lstStyle/>
          <a:p>
            <a:r>
              <a:rPr lang="es-US" sz="2000" dirty="0"/>
              <a:t>Además de ofrecer beneficios de salud grupales y de bienestar social, Trinity Health ofrece a los colegas elegibles para beneficios la oportunidad de elegir determinados beneficios voluntarios. </a:t>
            </a:r>
          </a:p>
          <a:p>
            <a:r>
              <a:rPr lang="es-US" sz="2000" dirty="0"/>
              <a:t>Los beneficios voluntarios son pólizas individuales entre usted y la aseguradora que corresponda.</a:t>
            </a:r>
          </a:p>
          <a:p>
            <a:r>
              <a:rPr lang="es-US" sz="2000" dirty="0"/>
              <a:t>Las primas se deducen de su cheque de pago después de deducir impuestos.</a:t>
            </a:r>
          </a:p>
          <a:p>
            <a:r>
              <a:rPr lang="es-US" sz="2000" dirty="0"/>
              <a:t>The Farmington Company es el administrador de la cartera de beneficios voluntarios de Trinity Health.</a:t>
            </a:r>
          </a:p>
        </p:txBody>
      </p:sp>
      <p:sp>
        <p:nvSpPr>
          <p:cNvPr id="4" name="Footer Placeholder 3">
            <a:extLst>
              <a:ext uri="{FF2B5EF4-FFF2-40B4-BE49-F238E27FC236}">
                <a16:creationId xmlns:a16="http://schemas.microsoft.com/office/drawing/2014/main" id="{7D9CF80D-4258-4DD9-988B-5EF5736A4A7B}"/>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7C6B029A-C976-4713-9E52-53AF7B35C3C6}"/>
              </a:ext>
            </a:extLst>
          </p:cNvPr>
          <p:cNvSpPr>
            <a:spLocks noGrp="1"/>
          </p:cNvSpPr>
          <p:nvPr>
            <p:ph type="sldNum" sz="quarter" idx="4"/>
          </p:nvPr>
        </p:nvSpPr>
        <p:spPr/>
        <p:txBody>
          <a:bodyPr/>
          <a:lstStyle/>
          <a:p>
            <a:fld id="{489F9553-C816-6842-8939-EE75ECF7EB2B}" type="slidenum">
              <a:rPr lang="en-US" smtClean="0"/>
              <a:pPr/>
              <a:t>3</a:t>
            </a:fld>
            <a:endParaRPr lang="en-US"/>
          </a:p>
        </p:txBody>
      </p:sp>
      <p:sp>
        <p:nvSpPr>
          <p:cNvPr id="6" name="Title 5">
            <a:extLst>
              <a:ext uri="{FF2B5EF4-FFF2-40B4-BE49-F238E27FC236}">
                <a16:creationId xmlns:a16="http://schemas.microsoft.com/office/drawing/2014/main" id="{BB535057-1F22-4D68-93B5-45A327C5518C}"/>
              </a:ext>
            </a:extLst>
          </p:cNvPr>
          <p:cNvSpPr>
            <a:spLocks noGrp="1"/>
          </p:cNvSpPr>
          <p:nvPr>
            <p:ph type="title"/>
          </p:nvPr>
        </p:nvSpPr>
        <p:spPr/>
        <p:txBody>
          <a:bodyPr/>
          <a:lstStyle/>
          <a:p>
            <a:r>
              <a:rPr lang="es-US" sz="2400" dirty="0"/>
              <a:t>Los beneficios voluntarios son planes de seguro personal</a:t>
            </a:r>
          </a:p>
        </p:txBody>
      </p:sp>
    </p:spTree>
    <p:extLst>
      <p:ext uri="{BB962C8B-B14F-4D97-AF65-F5344CB8AC3E}">
        <p14:creationId xmlns:p14="http://schemas.microsoft.com/office/powerpoint/2010/main" val="121718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4E908E-BEC0-4D16-9605-B76C73C33AE6}"/>
              </a:ext>
            </a:extLst>
          </p:cNvPr>
          <p:cNvSpPr>
            <a:spLocks noGrp="1"/>
          </p:cNvSpPr>
          <p:nvPr>
            <p:ph sz="quarter" idx="12"/>
          </p:nvPr>
        </p:nvSpPr>
        <p:spPr>
          <a:xfrm>
            <a:off x="195001" y="999054"/>
            <a:ext cx="8236688" cy="3601521"/>
          </a:xfrm>
        </p:spPr>
        <p:txBody>
          <a:bodyPr>
            <a:normAutofit/>
          </a:bodyPr>
          <a:lstStyle/>
          <a:p>
            <a:r>
              <a:rPr lang="es-US" sz="2000" dirty="0"/>
              <a:t>Seguro de vida completo</a:t>
            </a:r>
          </a:p>
          <a:p>
            <a:r>
              <a:rPr lang="es-US" sz="2000" dirty="0"/>
              <a:t>Seguro de responsabilidad legal</a:t>
            </a:r>
          </a:p>
          <a:p>
            <a:r>
              <a:rPr lang="es-US" sz="2000" dirty="0"/>
              <a:t>Seguro por enfermedad grave</a:t>
            </a:r>
          </a:p>
          <a:p>
            <a:r>
              <a:rPr lang="es-US" sz="2000" dirty="0"/>
              <a:t>Seguro del automotor/del hogar</a:t>
            </a:r>
          </a:p>
          <a:p>
            <a:r>
              <a:rPr lang="es-US" sz="2000" dirty="0"/>
              <a:t>Seguro para mascotas</a:t>
            </a:r>
          </a:p>
          <a:p>
            <a:r>
              <a:rPr lang="es-US" sz="2000" dirty="0"/>
              <a:t>Seguro contra robo de identidad</a:t>
            </a:r>
          </a:p>
          <a:p>
            <a:r>
              <a:rPr lang="es-US" sz="2000" dirty="0"/>
              <a:t>Indemnización de hospital</a:t>
            </a:r>
          </a:p>
          <a:p>
            <a:r>
              <a:rPr lang="es-US" sz="2000" dirty="0"/>
              <a:t>Seguro por accidentes</a:t>
            </a:r>
          </a:p>
        </p:txBody>
      </p:sp>
      <p:sp>
        <p:nvSpPr>
          <p:cNvPr id="3" name="Title 2">
            <a:extLst>
              <a:ext uri="{FF2B5EF4-FFF2-40B4-BE49-F238E27FC236}">
                <a16:creationId xmlns:a16="http://schemas.microsoft.com/office/drawing/2014/main" id="{B7F4CCAB-85FA-4C64-A52A-EF1632093F4B}"/>
              </a:ext>
            </a:extLst>
          </p:cNvPr>
          <p:cNvSpPr>
            <a:spLocks noGrp="1"/>
          </p:cNvSpPr>
          <p:nvPr>
            <p:ph type="title"/>
          </p:nvPr>
        </p:nvSpPr>
        <p:spPr>
          <a:xfrm>
            <a:off x="393408" y="345640"/>
            <a:ext cx="8586676" cy="498656"/>
          </a:xfrm>
        </p:spPr>
        <p:txBody>
          <a:bodyPr/>
          <a:lstStyle/>
          <a:p>
            <a:r>
              <a:rPr lang="es-US" dirty="0"/>
              <a:t>Puede elegir uno o más beneficios voluntarios</a:t>
            </a:r>
            <a:br>
              <a:rPr lang="es-US" dirty="0"/>
            </a:br>
            <a:r>
              <a:rPr lang="es-US" dirty="0"/>
              <a:t>que se adapten a sus necesidades y las de su familia</a:t>
            </a:r>
          </a:p>
        </p:txBody>
      </p:sp>
      <p:sp>
        <p:nvSpPr>
          <p:cNvPr id="4" name="Footer Placeholder 3">
            <a:extLst>
              <a:ext uri="{FF2B5EF4-FFF2-40B4-BE49-F238E27FC236}">
                <a16:creationId xmlns:a16="http://schemas.microsoft.com/office/drawing/2014/main" id="{8C868EB0-41CA-442E-AFAB-E3455CD6D5C2}"/>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A1B7D989-8D10-4A50-B36D-04F5678652FD}"/>
              </a:ext>
            </a:extLst>
          </p:cNvPr>
          <p:cNvSpPr>
            <a:spLocks noGrp="1"/>
          </p:cNvSpPr>
          <p:nvPr>
            <p:ph type="sldNum" sz="quarter" idx="4"/>
          </p:nvPr>
        </p:nvSpPr>
        <p:spPr/>
        <p:txBody>
          <a:bodyPr/>
          <a:lstStyle/>
          <a:p>
            <a:fld id="{489F9553-C816-6842-8939-EE75ECF7EB2B}" type="slidenum">
              <a:rPr lang="en-US" smtClean="0"/>
              <a:pPr/>
              <a:t>4</a:t>
            </a:fld>
            <a:endParaRPr lang="en-US"/>
          </a:p>
        </p:txBody>
      </p:sp>
      <p:pic>
        <p:nvPicPr>
          <p:cNvPr id="7" name="Picture 6">
            <a:extLst>
              <a:ext uri="{FF2B5EF4-FFF2-40B4-BE49-F238E27FC236}">
                <a16:creationId xmlns:a16="http://schemas.microsoft.com/office/drawing/2014/main" id="{CD7A1054-A679-47DD-9EF1-0FDC8FF23204}"/>
              </a:ext>
            </a:extLst>
          </p:cNvPr>
          <p:cNvPicPr>
            <a:picLocks noChangeAspect="1"/>
          </p:cNvPicPr>
          <p:nvPr/>
        </p:nvPicPr>
        <p:blipFill>
          <a:blip r:embed="rId3"/>
          <a:stretch>
            <a:fillRect/>
          </a:stretch>
        </p:blipFill>
        <p:spPr>
          <a:xfrm>
            <a:off x="4257850" y="1328739"/>
            <a:ext cx="4831186" cy="3215758"/>
          </a:xfrm>
          <a:prstGeom prst="rect">
            <a:avLst/>
          </a:prstGeom>
        </p:spPr>
      </p:pic>
    </p:spTree>
    <p:extLst>
      <p:ext uri="{BB962C8B-B14F-4D97-AF65-F5344CB8AC3E}">
        <p14:creationId xmlns:p14="http://schemas.microsoft.com/office/powerpoint/2010/main" val="113801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463F92-63BA-4A28-B509-8F533C0488B0}"/>
              </a:ext>
            </a:extLst>
          </p:cNvPr>
          <p:cNvSpPr>
            <a:spLocks noGrp="1"/>
          </p:cNvSpPr>
          <p:nvPr>
            <p:ph sz="quarter" idx="12"/>
          </p:nvPr>
        </p:nvSpPr>
        <p:spPr/>
        <p:txBody>
          <a:bodyPr>
            <a:normAutofit lnSpcReduction="10000"/>
          </a:bodyPr>
          <a:lstStyle/>
          <a:p>
            <a:r>
              <a:rPr lang="es-US" dirty="0"/>
              <a:t>Salvo en el seguro de responsabilidad legal, puede inscribirse en cualquier beneficio voluntario cuando adquiere elegibilidad para beneficios por primera vez o en cualquier momento durante todo el año.</a:t>
            </a:r>
          </a:p>
          <a:p>
            <a:pPr lvl="1"/>
            <a:r>
              <a:rPr lang="es-US" sz="2000" dirty="0"/>
              <a:t>El seguro de responsabilidad legal se debe elegir cuando adquiere elegibilidad para beneficios por primera vez o en la inscripción abierta anual.</a:t>
            </a:r>
          </a:p>
          <a:p>
            <a:pPr lvl="0"/>
            <a:r>
              <a:rPr lang="es-US" dirty="0">
                <a:solidFill>
                  <a:srgbClr val="000000"/>
                </a:solidFill>
              </a:rPr>
              <a:t>Para más información </a:t>
            </a:r>
          </a:p>
          <a:p>
            <a:pPr lvl="1"/>
            <a:r>
              <a:rPr lang="es-US" sz="2000" dirty="0">
                <a:solidFill>
                  <a:srgbClr val="000000"/>
                </a:solidFill>
              </a:rPr>
              <a:t>Visite el portal para colegas HR4U: </a:t>
            </a:r>
            <a:r>
              <a:rPr lang="es-US" sz="2000" dirty="0">
                <a:solidFill>
                  <a:srgbClr val="000000"/>
                </a:solidFill>
                <a:hlinkClick r:id="rId3"/>
              </a:rPr>
              <a:t>https://hr4u.trinity-health.org</a:t>
            </a:r>
            <a:r>
              <a:rPr lang="es-US" sz="2000" dirty="0">
                <a:solidFill>
                  <a:srgbClr val="000000"/>
                </a:solidFill>
              </a:rPr>
              <a:t>.</a:t>
            </a:r>
          </a:p>
          <a:p>
            <a:pPr lvl="1"/>
            <a:r>
              <a:rPr lang="es-US" sz="2000" dirty="0">
                <a:solidFill>
                  <a:srgbClr val="000000"/>
                </a:solidFill>
              </a:rPr>
              <a:t>Llame a The Farmington Company al 866-251-9529.</a:t>
            </a:r>
          </a:p>
          <a:p>
            <a:pPr marL="0" indent="0">
              <a:buNone/>
            </a:pPr>
            <a:endParaRPr lang="en-US" dirty="0"/>
          </a:p>
        </p:txBody>
      </p:sp>
      <p:sp>
        <p:nvSpPr>
          <p:cNvPr id="3" name="Title 2">
            <a:extLst>
              <a:ext uri="{FF2B5EF4-FFF2-40B4-BE49-F238E27FC236}">
                <a16:creationId xmlns:a16="http://schemas.microsoft.com/office/drawing/2014/main" id="{7E7A781C-E652-4207-98D1-0F1C2B3DADAE}"/>
              </a:ext>
            </a:extLst>
          </p:cNvPr>
          <p:cNvSpPr>
            <a:spLocks noGrp="1"/>
          </p:cNvSpPr>
          <p:nvPr>
            <p:ph type="title"/>
          </p:nvPr>
        </p:nvSpPr>
        <p:spPr/>
        <p:txBody>
          <a:bodyPr/>
          <a:lstStyle/>
          <a:p>
            <a:r>
              <a:rPr lang="es-US"/>
              <a:t>Inscribirse en beneficios voluntarios es fácil</a:t>
            </a:r>
          </a:p>
        </p:txBody>
      </p:sp>
      <p:sp>
        <p:nvSpPr>
          <p:cNvPr id="4" name="Footer Placeholder 3">
            <a:extLst>
              <a:ext uri="{FF2B5EF4-FFF2-40B4-BE49-F238E27FC236}">
                <a16:creationId xmlns:a16="http://schemas.microsoft.com/office/drawing/2014/main" id="{D8A6612E-BD83-4C35-9AD3-693F0F2B6F9C}"/>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F90C7EAD-B7EB-4A52-A54C-B211D5D4F327}"/>
              </a:ext>
            </a:extLst>
          </p:cNvPr>
          <p:cNvSpPr>
            <a:spLocks noGrp="1"/>
          </p:cNvSpPr>
          <p:nvPr>
            <p:ph type="sldNum" sz="quarter" idx="4"/>
          </p:nvPr>
        </p:nvSpPr>
        <p:spPr/>
        <p:txBody>
          <a:bodyPr/>
          <a:lstStyle/>
          <a:p>
            <a:fld id="{489F9553-C816-6842-8939-EE75ECF7EB2B}" type="slidenum">
              <a:rPr lang="en-US" smtClean="0"/>
              <a:pPr/>
              <a:t>5</a:t>
            </a:fld>
            <a:endParaRPr lang="en-US"/>
          </a:p>
        </p:txBody>
      </p:sp>
    </p:spTree>
    <p:extLst>
      <p:ext uri="{BB962C8B-B14F-4D97-AF65-F5344CB8AC3E}">
        <p14:creationId xmlns:p14="http://schemas.microsoft.com/office/powerpoint/2010/main" val="3150125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55000" lnSpcReduction="20000"/>
          </a:bodyPr>
          <a:lstStyle/>
          <a:p>
            <a:pPr marL="0" indent="0">
              <a:buNone/>
            </a:pPr>
            <a:r>
              <a:rPr lang="es-US" dirty="0">
                <a:solidFill>
                  <a:schemeClr val="tx2"/>
                </a:solidFill>
              </a:rPr>
              <a:t>Viva toda su vida</a:t>
            </a:r>
          </a:p>
          <a:p>
            <a:r>
              <a:rPr lang="es-US" dirty="0"/>
              <a:t>Beneficios médicos y de farmacia</a:t>
            </a:r>
          </a:p>
          <a:p>
            <a:r>
              <a:rPr lang="es-US" dirty="0"/>
              <a:t>Cuenta de ahorro para gastos médicos</a:t>
            </a:r>
          </a:p>
          <a:p>
            <a:r>
              <a:rPr lang="es-US"/>
              <a:t>Plan de asistencia esencial con cuenta de reembolso por </a:t>
            </a:r>
            <a:br>
              <a:rPr lang="es-US"/>
            </a:br>
            <a:r>
              <a:rPr lang="es-US"/>
              <a:t>gastos médicos</a:t>
            </a:r>
          </a:p>
          <a:p>
            <a:r>
              <a:rPr lang="es-US" dirty="0"/>
              <a:t>Cuentas de gastos flexibles</a:t>
            </a:r>
          </a:p>
          <a:p>
            <a:r>
              <a:rPr lang="es-US" dirty="0"/>
              <a:t>Beneficios dentales y de visión</a:t>
            </a:r>
          </a:p>
          <a:p>
            <a:r>
              <a:rPr lang="es-US" dirty="0"/>
              <a:t>Seguro de vida/por muerte accidental y desmembramiento (AD&amp;D)</a:t>
            </a:r>
          </a:p>
          <a:p>
            <a:r>
              <a:rPr lang="es-US" dirty="0"/>
              <a:t>Licencia laboral</a:t>
            </a:r>
          </a:p>
          <a:p>
            <a:r>
              <a:rPr lang="es-US" dirty="0"/>
              <a:t>Beneficios voluntarios</a:t>
            </a:r>
          </a:p>
          <a:p>
            <a:r>
              <a:rPr lang="es-US" dirty="0"/>
              <a:t>Programa de retiro</a:t>
            </a:r>
          </a:p>
          <a:p>
            <a:r>
              <a:rPr lang="es-US" dirty="0"/>
              <a:t>Programa de bienestar/asistencia al empleado</a:t>
            </a:r>
          </a:p>
          <a:p>
            <a:r>
              <a:rPr lang="es-US" dirty="0"/>
              <a:t>Otros beneficios</a:t>
            </a:r>
          </a:p>
          <a:p>
            <a:r>
              <a:rPr lang="es-US" dirty="0"/>
              <a:t>Elegibilidad e inscripción</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6</a:t>
            </a:fld>
            <a:endParaRPr lang="en-US"/>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223494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Autofit/>
          </a:bodyPr>
          <a:lstStyle/>
          <a:p>
            <a:pPr marL="0" indent="0">
              <a:buNone/>
            </a:pPr>
            <a:r>
              <a:rPr lang="es-US" sz="800" dirty="0"/>
              <a:t>La información que se proporciona en este resumen está diseñada para ayudarlo a comprender sus opciones de planes y programas de beneficios de bienestar de Trinity Health.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Health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sz="800" dirty="0"/>
              <a:t>Para ver descripciones resumidas de planes y certificados de cobertura, visite el </a:t>
            </a:r>
            <a:r>
              <a:rPr lang="es-US" sz="800" dirty="0">
                <a:highlight>
                  <a:srgbClr val="FFFF00"/>
                </a:highlight>
              </a:rPr>
              <a:t>portal para colegas HR4U en </a:t>
            </a:r>
            <a:r>
              <a:rPr lang="es-US" sz="800" dirty="0">
                <a:highlight>
                  <a:srgbClr val="FFFF00"/>
                </a:highlight>
                <a:hlinkClick r:id="rId3"/>
              </a:rPr>
              <a:t>https://hr4u.trinity-health.org</a:t>
            </a:r>
            <a:r>
              <a:rPr lang="es-US" sz="800"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Health Total </a:t>
            </a:r>
            <a:r>
              <a:rPr lang="es-US" sz="800" dirty="0" err="1"/>
              <a:t>Rewards</a:t>
            </a:r>
            <a:r>
              <a:rPr lang="es-US" sz="800" dirty="0"/>
              <a:t> </a:t>
            </a:r>
            <a:r>
              <a:rPr lang="es-US" sz="800" dirty="0" err="1"/>
              <a:t>Benefits</a:t>
            </a:r>
            <a:r>
              <a:rPr lang="es-US" sz="800" dirty="0"/>
              <a:t> &amp; Well-Being (Beneficios y bienestar de recompensas totales de Trinity Health), 20555 </a:t>
            </a:r>
            <a:r>
              <a:rPr lang="es-US" sz="800" dirty="0" err="1"/>
              <a:t>Victor</a:t>
            </a:r>
            <a:r>
              <a:rPr lang="es-US" sz="800" dirty="0"/>
              <a:t> Parkway, Livonia, MI 48152. No se le cobrará nada por las copias impresas.</a:t>
            </a:r>
          </a:p>
          <a:p>
            <a:pPr marL="0" indent="0">
              <a:buNone/>
            </a:pPr>
            <a:r>
              <a:rPr lang="es-US" sz="800" dirty="0"/>
              <a:t>Todos los planes de salud grupales de Trinity Health proporcionan coordinación de la atención, administración de la atención, revisión de la utilización y servicios de derivación para ayudar a administrar la atención médica que se proporciona a miembros cubiertos. Al inscribirse en un plan de salud grupal de Trinity Health,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Health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Health y los profesionales afiliados a los centros de Trinity Health participan en determinadas redes clínicamente integradas. Puede que una red clínicamente integrada se comunique con usted con respecto a su atención médica, lo que incluye personas de un centro o proveedor de Trinity Health que estén brindando servicios para la red clínicamente integrada o directamente para el plan de salud grupal. Las personas que trabajan en un centro o proveedor de Trinity Health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800" dirty="0"/>
          </a:p>
          <a:p>
            <a:pPr marL="0" indent="0">
              <a:buNone/>
            </a:pPr>
            <a:endParaRPr lang="en-US" sz="8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7</a:t>
            </a:fld>
            <a:endParaRPr lang="en-US"/>
          </a:p>
        </p:txBody>
      </p:sp>
    </p:spTree>
    <p:extLst>
      <p:ext uri="{BB962C8B-B14F-4D97-AF65-F5344CB8AC3E}">
        <p14:creationId xmlns:p14="http://schemas.microsoft.com/office/powerpoint/2010/main" val="231341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www.w3.org/XML/1998/namespace"/>
    <ds:schemaRef ds:uri="http://purl.org/dc/elements/1.1/"/>
    <ds:schemaRef ds:uri="http://schemas.microsoft.com/office/infopath/2007/PartnerControls"/>
    <ds:schemaRef ds:uri="4b91531d-a4f7-47e3-8687-1e7e838a3343"/>
    <ds:schemaRef ds:uri="http://schemas.microsoft.com/office/2006/metadata/properties"/>
    <ds:schemaRef ds:uri="http://purl.org/dc/dcmitype/"/>
    <ds:schemaRef ds:uri="http://schemas.openxmlformats.org/package/2006/metadata/core-properties"/>
    <ds:schemaRef ds:uri="http://purl.org/dc/te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13620</TotalTime>
  <Words>1281</Words>
  <Application>Microsoft Office PowerPoint</Application>
  <PresentationFormat>On-screen Show (16:9)</PresentationFormat>
  <Paragraphs>123</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Main Content Slide Layout</vt:lpstr>
      <vt:lpstr>1_Main Content Slide Layout</vt:lpstr>
      <vt:lpstr>Orientación sobre beneficios</vt:lpstr>
      <vt:lpstr>Beneficios voluntarios </vt:lpstr>
      <vt:lpstr>Los beneficios voluntarios son planes de seguro personal</vt:lpstr>
      <vt:lpstr>Puede elegir uno o más beneficios voluntarios que se adapten a sus necesidades y las de su familia</vt:lpstr>
      <vt:lpstr>Inscribirse en beneficios voluntarios es fácil</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323</cp:revision>
  <cp:lastPrinted>2015-03-20T16:41:08Z</cp:lastPrinted>
  <dcterms:created xsi:type="dcterms:W3CDTF">2015-06-01T18:54:58Z</dcterms:created>
  <dcterms:modified xsi:type="dcterms:W3CDTF">2021-07-27T15:15:34Z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