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307" r:id="rId5"/>
    <p:sldId id="257" r:id="rId6"/>
    <p:sldId id="312" r:id="rId7"/>
    <p:sldId id="261" r:id="rId8"/>
    <p:sldId id="263" r:id="rId9"/>
    <p:sldId id="262" r:id="rId10"/>
    <p:sldId id="300" r:id="rId11"/>
    <p:sldId id="308" r:id="rId12"/>
    <p:sldId id="301" r:id="rId13"/>
    <p:sldId id="302" r:id="rId14"/>
    <p:sldId id="309" r:id="rId15"/>
    <p:sldId id="311" r:id="rId16"/>
    <p:sldId id="303" r:id="rId17"/>
    <p:sldId id="304" r:id="rId18"/>
    <p:sldId id="305" r:id="rId19"/>
    <p:sldId id="310" r:id="rId20"/>
    <p:sldId id="306" r:id="rId2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a C. Gaudioso" initials="SCG" lastIdx="1" clrIdx="0">
    <p:extLst>
      <p:ext uri="{19B8F6BF-5375-455C-9EA6-DF929625EA0E}">
        <p15:presenceInfo xmlns:p15="http://schemas.microsoft.com/office/powerpoint/2012/main" userId="S::Sofia.Gaudioso@trinity-health.org::d4326883-161a-46b0-832c-bf894a90a8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D2F"/>
    <a:srgbClr val="658D1B"/>
    <a:srgbClr val="54565B"/>
    <a:srgbClr val="312C2B"/>
    <a:srgbClr val="443D3E"/>
    <a:srgbClr val="6E2585"/>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3005"/>
        <p:guide pos="62"/>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30C43E-AA5E-6B46-A1F1-BB0047D6E822}" type="datetimeFigureOut">
              <a:rPr lang="en-US" smtClean="0"/>
              <a:t>3/4/2020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409768-1E2F-2A40-8D59-42AAD1285CC3}" type="slidenum">
              <a:rPr lang="en-US" smtClean="0"/>
              <a:t>‹#›</a:t>
            </a:fld>
            <a:endParaRPr lang="en-US" dirty="0"/>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8F235D-792C-8C4C-A812-06E713B0B218}" type="datetimeFigureOut">
              <a:rPr lang="en-US" smtClean="0"/>
              <a:t>3/4/2020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69798C-9FC1-714E-BB69-2199F60E7A3D}" type="slidenum">
              <a:rPr lang="en-US" smtClean="0"/>
              <a:t>‹#›</a:t>
            </a:fld>
            <a:endParaRPr lang="en-US" dirty="0"/>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a:t>Presenter’s Name Here</a:t>
            </a:r>
            <a:br>
              <a:rPr lang="en-US"/>
            </a:br>
            <a:r>
              <a:rPr lang="en-US"/>
              <a:t>Title Here</a:t>
            </a:r>
            <a:br>
              <a:rPr lang="en-US"/>
            </a:br>
            <a:r>
              <a:rPr lang="en-US"/>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©2020 Trinity Health, All Rights Reserved</a:t>
            </a:r>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©2020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©2020 Trinity Health, All Rights Reserved</a:t>
            </a:r>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©2020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©2020 Trinity Health, All Rights Reserved</a:t>
            </a:r>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©2020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5423C8-2783-F94A-832C-A8143390F5FA}"/>
              </a:ext>
            </a:extLst>
          </p:cNvPr>
          <p:cNvSpPr>
            <a:spLocks noGrp="1"/>
          </p:cNvSpPr>
          <p:nvPr>
            <p:ph type="dt" sz="half" idx="10"/>
          </p:nvPr>
        </p:nvSpPr>
        <p:spPr/>
        <p:txBody>
          <a:bodyPr/>
          <a:lstStyle/>
          <a:p>
            <a:fld id="{3639CF45-B22C-2C4F-9B7D-56337C8A1E7F}" type="datetimeFigureOut">
              <a:rPr lang="en-US" smtClean="0"/>
              <a:t>3/4/2020</a:t>
            </a:fld>
            <a:endParaRPr lang="en-US"/>
          </a:p>
        </p:txBody>
      </p:sp>
      <p:sp>
        <p:nvSpPr>
          <p:cNvPr id="3" name="Footer Placeholder 2">
            <a:extLst>
              <a:ext uri="{FF2B5EF4-FFF2-40B4-BE49-F238E27FC236}">
                <a16:creationId xmlns:a16="http://schemas.microsoft.com/office/drawing/2014/main" id="{7895243D-CCB7-354D-B235-8F9D382D3E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3B16A4-ABB1-E24E-B9F6-228B049D4DE3}"/>
              </a:ext>
            </a:extLst>
          </p:cNvPr>
          <p:cNvSpPr>
            <a:spLocks noGrp="1"/>
          </p:cNvSpPr>
          <p:nvPr>
            <p:ph type="sldNum" sz="quarter" idx="12"/>
          </p:nvPr>
        </p:nvSpPr>
        <p:spPr/>
        <p:txBody>
          <a:bodyPr/>
          <a:lstStyle/>
          <a:p>
            <a:fld id="{598F9180-57EF-604A-9158-61AE3ACC0D11}" type="slidenum">
              <a:rPr lang="en-US" smtClean="0"/>
              <a:t>‹#›</a:t>
            </a:fld>
            <a:endParaRPr lang="en-US"/>
          </a:p>
        </p:txBody>
      </p:sp>
    </p:spTree>
    <p:extLst>
      <p:ext uri="{BB962C8B-B14F-4D97-AF65-F5344CB8AC3E}">
        <p14:creationId xmlns:p14="http://schemas.microsoft.com/office/powerpoint/2010/main" val="155754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49D9-A9DE-6844-A90D-03168AAD8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0FF10A-B15B-5D44-AC83-986348368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18761-99D3-E746-9ECA-BADB27E812B8}"/>
              </a:ext>
            </a:extLst>
          </p:cNvPr>
          <p:cNvSpPr>
            <a:spLocks noGrp="1"/>
          </p:cNvSpPr>
          <p:nvPr>
            <p:ph type="dt" sz="half" idx="10"/>
          </p:nvPr>
        </p:nvSpPr>
        <p:spPr/>
        <p:txBody>
          <a:bodyPr/>
          <a:lstStyle/>
          <a:p>
            <a:fld id="{3639CF45-B22C-2C4F-9B7D-56337C8A1E7F}" type="datetimeFigureOut">
              <a:rPr lang="en-US" smtClean="0"/>
              <a:t>3/4/2020</a:t>
            </a:fld>
            <a:endParaRPr lang="en-US"/>
          </a:p>
        </p:txBody>
      </p:sp>
      <p:sp>
        <p:nvSpPr>
          <p:cNvPr id="5" name="Footer Placeholder 4">
            <a:extLst>
              <a:ext uri="{FF2B5EF4-FFF2-40B4-BE49-F238E27FC236}">
                <a16:creationId xmlns:a16="http://schemas.microsoft.com/office/drawing/2014/main" id="{2AE776AD-D52C-5840-BA5D-F4E97AD45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3DD3C-18D4-AE45-84D8-1A3BD83D4B88}"/>
              </a:ext>
            </a:extLst>
          </p:cNvPr>
          <p:cNvSpPr>
            <a:spLocks noGrp="1"/>
          </p:cNvSpPr>
          <p:nvPr>
            <p:ph type="sldNum" sz="quarter" idx="12"/>
          </p:nvPr>
        </p:nvSpPr>
        <p:spPr/>
        <p:txBody>
          <a:bodyPr/>
          <a:lstStyle/>
          <a:p>
            <a:fld id="{598F9180-57EF-604A-9158-61AE3ACC0D11}" type="slidenum">
              <a:rPr lang="en-US" smtClean="0"/>
              <a:t>‹#›</a:t>
            </a:fld>
            <a:endParaRPr lang="en-US"/>
          </a:p>
        </p:txBody>
      </p:sp>
    </p:spTree>
    <p:extLst>
      <p:ext uri="{BB962C8B-B14F-4D97-AF65-F5344CB8AC3E}">
        <p14:creationId xmlns:p14="http://schemas.microsoft.com/office/powerpoint/2010/main" val="312304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a:t>Click to edit Master text styles</a:t>
            </a:r>
          </a:p>
          <a:p>
            <a:pPr lvl="1"/>
            <a:r>
              <a:rPr lang="en-US"/>
              <a:t>Second level</a:t>
            </a:r>
          </a:p>
          <a:p>
            <a:pPr lvl="2"/>
            <a:r>
              <a:rPr lang="en-US"/>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©2020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11">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 id="2147483679" r:id="rId8"/>
    <p:sldLayoutId id="2147483680" r:id="rId9"/>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maria.seyrig@trinity-health.org" TargetMode="Externa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hyperlink" Target="mailto:gallawab@trinity-health.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coronavirus/2019-ncov/index.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gallawab@trinity-health.org" TargetMode="External"/><Relationship Id="rId2" Type="http://schemas.openxmlformats.org/officeDocument/2006/relationships/hyperlink" Target="mailto:maria.seyrig@trinity-health.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0E6C052-E47C-40FE-A6C7-7166E9133C57}"/>
              </a:ext>
            </a:extLst>
          </p:cNvPr>
          <p:cNvSpPr>
            <a:spLocks noGrp="1"/>
          </p:cNvSpPr>
          <p:nvPr>
            <p:ph type="subTitle" idx="1"/>
          </p:nvPr>
        </p:nvSpPr>
        <p:spPr/>
        <p:txBody>
          <a:bodyPr vert="horz" lIns="0" tIns="91440" rIns="91440" bIns="45720" rtlCol="0" anchor="t">
            <a:normAutofit lnSpcReduction="10000"/>
          </a:bodyPr>
          <a:lstStyle/>
          <a:p>
            <a:r>
              <a:rPr lang="en-US" dirty="0">
                <a:latin typeface="Arial"/>
                <a:cs typeface="Arial"/>
              </a:rPr>
              <a:t>Communications Subgroup</a:t>
            </a:r>
            <a:endParaRPr lang="en-US" dirty="0"/>
          </a:p>
        </p:txBody>
      </p:sp>
      <p:sp>
        <p:nvSpPr>
          <p:cNvPr id="4" name="Title 3">
            <a:extLst>
              <a:ext uri="{FF2B5EF4-FFF2-40B4-BE49-F238E27FC236}">
                <a16:creationId xmlns:a16="http://schemas.microsoft.com/office/drawing/2014/main" id="{F6A05539-EFF8-4FF1-B0F5-1096A8FCC749}"/>
              </a:ext>
            </a:extLst>
          </p:cNvPr>
          <p:cNvSpPr>
            <a:spLocks noGrp="1"/>
          </p:cNvSpPr>
          <p:nvPr>
            <p:ph type="ctrTitle"/>
          </p:nvPr>
        </p:nvSpPr>
        <p:spPr/>
        <p:txBody>
          <a:bodyPr/>
          <a:lstStyle/>
          <a:p>
            <a:r>
              <a:rPr lang="en-US" dirty="0">
                <a:latin typeface="Arial"/>
                <a:cs typeface="Arial"/>
              </a:rPr>
              <a:t>COVID-19 (coronavirus) Communications</a:t>
            </a:r>
            <a:endParaRPr lang="en-US" dirty="0"/>
          </a:p>
        </p:txBody>
      </p:sp>
    </p:spTree>
    <p:extLst>
      <p:ext uri="{BB962C8B-B14F-4D97-AF65-F5344CB8AC3E}">
        <p14:creationId xmlns:p14="http://schemas.microsoft.com/office/powerpoint/2010/main" val="251535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C4B4E8-17D2-46D1-A574-401E16E481B8}"/>
              </a:ext>
            </a:extLst>
          </p:cNvPr>
          <p:cNvSpPr>
            <a:spLocks noGrp="1"/>
          </p:cNvSpPr>
          <p:nvPr>
            <p:ph sz="quarter" idx="12"/>
          </p:nvPr>
        </p:nvSpPr>
        <p:spPr/>
        <p:txBody>
          <a:bodyPr vert="horz" lIns="0" tIns="91440" rIns="91440" bIns="45720" rtlCol="0" anchor="t">
            <a:normAutofit fontScale="70000" lnSpcReduction="20000"/>
          </a:bodyPr>
          <a:lstStyle/>
          <a:p>
            <a:r>
              <a:rPr lang="en-US" dirty="0">
                <a:latin typeface="Arial"/>
                <a:cs typeface="Arial"/>
              </a:rPr>
              <a:t>Contact System Office regarding appropriate communications protocols</a:t>
            </a:r>
          </a:p>
          <a:p>
            <a:r>
              <a:rPr lang="en-US" dirty="0">
                <a:latin typeface="Arial"/>
                <a:cs typeface="Arial"/>
              </a:rPr>
              <a:t>System Office direction will include legal, clinical, and CDC guidance and should be explicitly followed</a:t>
            </a:r>
          </a:p>
          <a:p>
            <a:r>
              <a:rPr lang="en-US" dirty="0">
                <a:latin typeface="Arial"/>
                <a:cs typeface="Arial"/>
              </a:rPr>
              <a:t>Position marketing and communications as council for the community, our colleagues, and providers by: </a:t>
            </a:r>
          </a:p>
          <a:p>
            <a:pPr marL="569595" lvl="1"/>
            <a:r>
              <a:rPr lang="en-US" dirty="0">
                <a:latin typeface="Arial"/>
                <a:cs typeface="Arial"/>
              </a:rPr>
              <a:t>Treating COVID-19 as a public health issue, not a marketing opportunity</a:t>
            </a:r>
          </a:p>
          <a:p>
            <a:pPr marL="569595" lvl="1"/>
            <a:r>
              <a:rPr lang="en-US" dirty="0">
                <a:latin typeface="Arial"/>
                <a:cs typeface="Arial"/>
              </a:rPr>
              <a:t>Encouraging patients to implement preventive measures and virtual screening</a:t>
            </a:r>
          </a:p>
          <a:p>
            <a:pPr marL="569595" lvl="1"/>
            <a:r>
              <a:rPr lang="en-US" dirty="0">
                <a:latin typeface="Arial"/>
                <a:cs typeface="Arial"/>
              </a:rPr>
              <a:t>Discouraging possibly symptomatic patients from showing up at facilities without advance notice</a:t>
            </a:r>
            <a:endParaRPr lang="en-US" dirty="0"/>
          </a:p>
          <a:p>
            <a:r>
              <a:rPr lang="en-US" dirty="0">
                <a:latin typeface="Arial"/>
                <a:cs typeface="Arial"/>
              </a:rPr>
              <a:t>Protect other service lines and revenue streams by limiting facility exposure to COVID-19 to what your facility resources can handle</a:t>
            </a:r>
          </a:p>
          <a:p>
            <a:pPr marL="569595" lvl="1"/>
            <a:endParaRPr lang="en-US" dirty="0">
              <a:latin typeface="Arial"/>
              <a:cs typeface="Arial"/>
            </a:endParaRPr>
          </a:p>
          <a:p>
            <a:pPr marL="569595" lvl="1"/>
            <a:endParaRPr lang="en-US" dirty="0">
              <a:latin typeface="Arial"/>
              <a:cs typeface="Arial"/>
            </a:endParaRPr>
          </a:p>
        </p:txBody>
      </p:sp>
      <p:sp>
        <p:nvSpPr>
          <p:cNvPr id="3" name="Title 2">
            <a:extLst>
              <a:ext uri="{FF2B5EF4-FFF2-40B4-BE49-F238E27FC236}">
                <a16:creationId xmlns:a16="http://schemas.microsoft.com/office/drawing/2014/main" id="{5B5F8A7C-E817-4593-BFFC-BEB4E0B75E94}"/>
              </a:ext>
            </a:extLst>
          </p:cNvPr>
          <p:cNvSpPr>
            <a:spLocks noGrp="1"/>
          </p:cNvSpPr>
          <p:nvPr>
            <p:ph type="title"/>
          </p:nvPr>
        </p:nvSpPr>
        <p:spPr/>
        <p:txBody>
          <a:bodyPr/>
          <a:lstStyle/>
          <a:p>
            <a:r>
              <a:rPr lang="en-US" dirty="0">
                <a:latin typeface="Arial"/>
                <a:cs typeface="Arial"/>
              </a:rPr>
              <a:t>Overall Marketing/Communications Expectations</a:t>
            </a:r>
            <a:endParaRPr lang="en-US" dirty="0"/>
          </a:p>
        </p:txBody>
      </p:sp>
      <p:sp>
        <p:nvSpPr>
          <p:cNvPr id="4" name="Footer Placeholder 3">
            <a:extLst>
              <a:ext uri="{FF2B5EF4-FFF2-40B4-BE49-F238E27FC236}">
                <a16:creationId xmlns:a16="http://schemas.microsoft.com/office/drawing/2014/main" id="{05120123-8E7E-45F2-AB89-867415427DF2}"/>
              </a:ext>
            </a:extLst>
          </p:cNvPr>
          <p:cNvSpPr>
            <a:spLocks noGrp="1"/>
          </p:cNvSpPr>
          <p:nvPr>
            <p:ph type="ftr" sz="quarter" idx="3"/>
          </p:nvPr>
        </p:nvSpPr>
        <p:spPr/>
        <p:txBody>
          <a:bodyPr/>
          <a:lstStyle/>
          <a:p>
            <a:r>
              <a:rPr lang="en-US" dirty="0"/>
              <a:t>©2020 Trinity Health, All Rights Reserved</a:t>
            </a:r>
          </a:p>
        </p:txBody>
      </p:sp>
      <p:sp>
        <p:nvSpPr>
          <p:cNvPr id="5" name="Slide Number Placeholder 4">
            <a:extLst>
              <a:ext uri="{FF2B5EF4-FFF2-40B4-BE49-F238E27FC236}">
                <a16:creationId xmlns:a16="http://schemas.microsoft.com/office/drawing/2014/main" id="{1FB4EE6D-9707-482E-9825-00CE2A3939FC}"/>
              </a:ext>
            </a:extLst>
          </p:cNvPr>
          <p:cNvSpPr>
            <a:spLocks noGrp="1"/>
          </p:cNvSpPr>
          <p:nvPr>
            <p:ph type="sldNum" sz="quarter" idx="4"/>
          </p:nvPr>
        </p:nvSpPr>
        <p:spPr/>
        <p:txBody>
          <a:bodyPr/>
          <a:lstStyle/>
          <a:p>
            <a:fld id="{489F9553-C816-6842-8939-EE75ECF7EB2B}" type="slidenum">
              <a:rPr lang="en-US" smtClean="0"/>
              <a:pPr/>
              <a:t>10</a:t>
            </a:fld>
            <a:endParaRPr lang="en-US" dirty="0"/>
          </a:p>
        </p:txBody>
      </p:sp>
    </p:spTree>
    <p:extLst>
      <p:ext uri="{BB962C8B-B14F-4D97-AF65-F5344CB8AC3E}">
        <p14:creationId xmlns:p14="http://schemas.microsoft.com/office/powerpoint/2010/main" val="12241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C4B4E8-17D2-46D1-A574-401E16E481B8}"/>
              </a:ext>
            </a:extLst>
          </p:cNvPr>
          <p:cNvSpPr>
            <a:spLocks noGrp="1"/>
          </p:cNvSpPr>
          <p:nvPr>
            <p:ph sz="quarter" idx="12"/>
          </p:nvPr>
        </p:nvSpPr>
        <p:spPr/>
        <p:txBody>
          <a:bodyPr vert="horz" lIns="0" tIns="91440" rIns="91440" bIns="45720" rtlCol="0" anchor="t">
            <a:normAutofit/>
          </a:bodyPr>
          <a:lstStyle/>
          <a:p>
            <a:r>
              <a:rPr lang="en-US" dirty="0">
                <a:latin typeface="Arial"/>
                <a:cs typeface="Arial"/>
              </a:rPr>
              <a:t>All members are contributing members</a:t>
            </a:r>
          </a:p>
          <a:p>
            <a:r>
              <a:rPr lang="en-US" dirty="0">
                <a:latin typeface="Arial"/>
                <a:cs typeface="Arial"/>
              </a:rPr>
              <a:t>Members will actively participate in the development of materials and communication</a:t>
            </a:r>
          </a:p>
          <a:p>
            <a:r>
              <a:rPr lang="en-US" dirty="0">
                <a:latin typeface="Arial"/>
                <a:cs typeface="Arial"/>
              </a:rPr>
              <a:t>Completed communications will come back to subgroup for approval and then go to Incident Command for final approval</a:t>
            </a:r>
          </a:p>
          <a:p>
            <a:r>
              <a:rPr lang="en-US" dirty="0">
                <a:latin typeface="Arial"/>
                <a:cs typeface="Arial"/>
              </a:rPr>
              <a:t>All communications will utilize previously approved templates</a:t>
            </a:r>
          </a:p>
          <a:p>
            <a:pPr marL="569595" lvl="1"/>
            <a:endParaRPr lang="en-US" dirty="0">
              <a:latin typeface="Arial"/>
              <a:cs typeface="Arial"/>
            </a:endParaRPr>
          </a:p>
        </p:txBody>
      </p:sp>
      <p:sp>
        <p:nvSpPr>
          <p:cNvPr id="3" name="Title 2">
            <a:extLst>
              <a:ext uri="{FF2B5EF4-FFF2-40B4-BE49-F238E27FC236}">
                <a16:creationId xmlns:a16="http://schemas.microsoft.com/office/drawing/2014/main" id="{5B5F8A7C-E817-4593-BFFC-BEB4E0B75E94}"/>
              </a:ext>
            </a:extLst>
          </p:cNvPr>
          <p:cNvSpPr>
            <a:spLocks noGrp="1"/>
          </p:cNvSpPr>
          <p:nvPr>
            <p:ph type="title"/>
          </p:nvPr>
        </p:nvSpPr>
        <p:spPr/>
        <p:txBody>
          <a:bodyPr/>
          <a:lstStyle/>
          <a:p>
            <a:r>
              <a:rPr lang="en-US" dirty="0">
                <a:latin typeface="Arial"/>
                <a:cs typeface="Arial"/>
              </a:rPr>
              <a:t>Marketing/Communications Subgroup Expectations</a:t>
            </a:r>
            <a:endParaRPr lang="en-US" dirty="0"/>
          </a:p>
        </p:txBody>
      </p:sp>
      <p:sp>
        <p:nvSpPr>
          <p:cNvPr id="4" name="Footer Placeholder 3">
            <a:extLst>
              <a:ext uri="{FF2B5EF4-FFF2-40B4-BE49-F238E27FC236}">
                <a16:creationId xmlns:a16="http://schemas.microsoft.com/office/drawing/2014/main" id="{05120123-8E7E-45F2-AB89-867415427DF2}"/>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lumMod val="60000"/>
                    <a:lumOff val="40000"/>
                  </a:srgbClr>
                </a:solidFill>
                <a:effectLst/>
                <a:uLnTx/>
                <a:uFillTx/>
                <a:latin typeface="Arial"/>
                <a:ea typeface="+mn-ea"/>
                <a:cs typeface="+mn-cs"/>
              </a:rPr>
              <a:t>©2020 Trinity Health, All Rights Reserved</a:t>
            </a:r>
          </a:p>
        </p:txBody>
      </p:sp>
      <p:sp>
        <p:nvSpPr>
          <p:cNvPr id="5" name="Slide Number Placeholder 4">
            <a:extLst>
              <a:ext uri="{FF2B5EF4-FFF2-40B4-BE49-F238E27FC236}">
                <a16:creationId xmlns:a16="http://schemas.microsoft.com/office/drawing/2014/main" id="{1FB4EE6D-9707-482E-9825-00CE2A3939FC}"/>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700" b="0" i="0" u="none" strike="noStrike" kern="1200" cap="none" spc="0" normalizeH="0" baseline="0" noProof="0" dirty="0">
              <a:ln>
                <a:noFill/>
              </a:ln>
              <a:solidFill>
                <a:srgbClr val="000000">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188533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6E0F548-86CE-422A-B15D-B040F004AF56}"/>
              </a:ext>
            </a:extLst>
          </p:cNvPr>
          <p:cNvPicPr>
            <a:picLocks noChangeAspect="1"/>
          </p:cNvPicPr>
          <p:nvPr/>
        </p:nvPicPr>
        <p:blipFill rotWithShape="1">
          <a:blip r:embed="rId2"/>
          <a:srcRect l="-13459" t="4123" r="-1"/>
          <a:stretch/>
        </p:blipFill>
        <p:spPr>
          <a:xfrm>
            <a:off x="20627" y="921275"/>
            <a:ext cx="8229600" cy="4222224"/>
          </a:xfrm>
          <a:prstGeom prst="rect">
            <a:avLst/>
          </a:prstGeom>
          <a:solidFill>
            <a:schemeClr val="bg1"/>
          </a:solidFill>
        </p:spPr>
      </p:pic>
      <p:sp>
        <p:nvSpPr>
          <p:cNvPr id="11" name="Title 10">
            <a:extLst>
              <a:ext uri="{FF2B5EF4-FFF2-40B4-BE49-F238E27FC236}">
                <a16:creationId xmlns:a16="http://schemas.microsoft.com/office/drawing/2014/main" id="{77745BF2-18DD-4DE8-B694-CA31EFE9AB2F}"/>
              </a:ext>
            </a:extLst>
          </p:cNvPr>
          <p:cNvSpPr>
            <a:spLocks noGrp="1"/>
          </p:cNvSpPr>
          <p:nvPr>
            <p:ph type="title"/>
          </p:nvPr>
        </p:nvSpPr>
        <p:spPr/>
        <p:txBody>
          <a:bodyPr/>
          <a:lstStyle/>
          <a:p>
            <a:r>
              <a:rPr lang="en-US" dirty="0"/>
              <a:t>COVID-19 Communications Templates</a:t>
            </a:r>
          </a:p>
        </p:txBody>
      </p:sp>
      <p:sp>
        <p:nvSpPr>
          <p:cNvPr id="4" name="Footer Placeholder 3"/>
          <p:cNvSpPr>
            <a:spLocks noGrp="1"/>
          </p:cNvSpPr>
          <p:nvPr>
            <p:ph type="ftr" sz="quarter" idx="3"/>
          </p:nvPr>
        </p:nvSpPr>
        <p:spPr/>
        <p:txBody>
          <a:bodyPr/>
          <a:lstStyle/>
          <a:p>
            <a:r>
              <a:rPr lang="en-US" dirty="0"/>
              <a:t>©2020 Trinity Health, All Rights Reserved</a:t>
            </a:r>
          </a:p>
        </p:txBody>
      </p:sp>
      <p:sp>
        <p:nvSpPr>
          <p:cNvPr id="5" name="Slide Number Placeholder 4"/>
          <p:cNvSpPr>
            <a:spLocks noGrp="1"/>
          </p:cNvSpPr>
          <p:nvPr>
            <p:ph type="sldNum" sz="quarter" idx="4"/>
          </p:nvPr>
        </p:nvSpPr>
        <p:spPr/>
        <p:txBody>
          <a:bodyPr/>
          <a:lstStyle/>
          <a:p>
            <a:fld id="{489F9553-C816-6842-8939-EE75ECF7EB2B}" type="slidenum">
              <a:rPr lang="en-US" smtClean="0"/>
              <a:pPr/>
              <a:t>12</a:t>
            </a:fld>
            <a:endParaRPr lang="en-US" dirty="0"/>
          </a:p>
        </p:txBody>
      </p:sp>
    </p:spTree>
    <p:extLst>
      <p:ext uri="{BB962C8B-B14F-4D97-AF65-F5344CB8AC3E}">
        <p14:creationId xmlns:p14="http://schemas.microsoft.com/office/powerpoint/2010/main" val="80202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AD6B7F-817C-4FD6-B648-C3C3A4A6C856}"/>
              </a:ext>
            </a:extLst>
          </p:cNvPr>
          <p:cNvSpPr>
            <a:spLocks noGrp="1"/>
          </p:cNvSpPr>
          <p:nvPr>
            <p:ph sz="quarter" idx="12"/>
          </p:nvPr>
        </p:nvSpPr>
        <p:spPr>
          <a:xfrm>
            <a:off x="393408" y="603309"/>
            <a:ext cx="8236688" cy="4372511"/>
          </a:xfrm>
        </p:spPr>
        <p:txBody>
          <a:bodyPr vert="horz" lIns="0" tIns="91440" rIns="91440" bIns="45720" rtlCol="0" anchor="t">
            <a:normAutofit fontScale="47500" lnSpcReduction="20000"/>
          </a:bodyPr>
          <a:lstStyle/>
          <a:p>
            <a:r>
              <a:rPr lang="en-US" sz="3400" dirty="0">
                <a:latin typeface="Arial"/>
                <a:cs typeface="Arial"/>
              </a:rPr>
              <a:t>The following guidelines are for Ministry communications teams to prepare for and respond to COVID-19 cases and/or media inquiries. </a:t>
            </a:r>
            <a:endParaRPr lang="en-US" sz="3400" dirty="0"/>
          </a:p>
          <a:p>
            <a:r>
              <a:rPr lang="en-US" sz="3400" dirty="0">
                <a:latin typeface="Arial"/>
                <a:cs typeface="Arial"/>
              </a:rPr>
              <a:t>Please send all national media inquiries to </a:t>
            </a:r>
            <a:r>
              <a:rPr lang="en-US" sz="3400" dirty="0">
                <a:latin typeface="Arial"/>
                <a:cs typeface="Arial"/>
                <a:hlinkClick r:id="rId3"/>
              </a:rPr>
              <a:t>Maria Seyrig</a:t>
            </a:r>
            <a:r>
              <a:rPr lang="en-US" sz="3400" dirty="0">
                <a:latin typeface="Arial"/>
                <a:cs typeface="Arial"/>
              </a:rPr>
              <a:t> or </a:t>
            </a:r>
            <a:r>
              <a:rPr lang="en-US" sz="3400" dirty="0">
                <a:latin typeface="Arial"/>
                <a:cs typeface="Arial"/>
                <a:hlinkClick r:id="rId4"/>
              </a:rPr>
              <a:t>Bret Gallaway</a:t>
            </a:r>
            <a:r>
              <a:rPr lang="en-US" sz="3400" dirty="0">
                <a:latin typeface="Arial"/>
                <a:cs typeface="Arial"/>
              </a:rPr>
              <a:t> Trinity Health Communications.</a:t>
            </a:r>
            <a:endParaRPr lang="en-US" sz="3400" dirty="0"/>
          </a:p>
          <a:p>
            <a:r>
              <a:rPr lang="en-US" sz="3400" dirty="0">
                <a:latin typeface="Arial"/>
                <a:cs typeface="Arial"/>
              </a:rPr>
              <a:t>Local media guidelines:</a:t>
            </a:r>
            <a:endParaRPr lang="en-US" sz="3400" dirty="0"/>
          </a:p>
          <a:p>
            <a:pPr marL="569595" lvl="1"/>
            <a:r>
              <a:rPr lang="en-US" sz="2500" dirty="0">
                <a:latin typeface="Arial"/>
                <a:cs typeface="Arial"/>
              </a:rPr>
              <a:t>Only local media inquiries/pitches which are oriented toward public health information should be done at this time. </a:t>
            </a:r>
            <a:endParaRPr lang="en-US" sz="2500" dirty="0"/>
          </a:p>
          <a:p>
            <a:pPr marL="569595" lvl="1"/>
            <a:r>
              <a:rPr lang="en-US" sz="2500" dirty="0">
                <a:latin typeface="Arial"/>
                <a:cs typeface="Arial"/>
              </a:rPr>
              <a:t>For these interviews, please only provide content following CDC recommendations. </a:t>
            </a:r>
            <a:endParaRPr lang="en-US" sz="2500" dirty="0"/>
          </a:p>
          <a:p>
            <a:pPr marL="569595" lvl="1"/>
            <a:r>
              <a:rPr lang="en-US" sz="2500" dirty="0">
                <a:latin typeface="Arial"/>
                <a:cs typeface="Arial"/>
              </a:rPr>
              <a:t>These interviews should not take place in EDs, Urgent Care Centers or isolation rooms.  </a:t>
            </a:r>
            <a:endParaRPr lang="en-US" sz="2500" dirty="0"/>
          </a:p>
          <a:p>
            <a:pPr marL="569595" lvl="1"/>
            <a:r>
              <a:rPr lang="en-US" sz="2500" dirty="0">
                <a:latin typeface="Arial"/>
                <a:cs typeface="Arial"/>
              </a:rPr>
              <a:t>Please do not participate in stories related to hospital preparedness, supply chain, medical supply stock, testing, etc. For the local area approach to handling some of these topics, please refer media to your local health officials for response. </a:t>
            </a:r>
            <a:endParaRPr lang="en-US" sz="2500" dirty="0"/>
          </a:p>
          <a:p>
            <a:pPr marL="569595" lvl="1"/>
            <a:r>
              <a:rPr lang="en-US" sz="2500" dirty="0">
                <a:latin typeface="Arial"/>
                <a:cs typeface="Arial"/>
              </a:rPr>
              <a:t>If you have an inquiry which strays form this approach, please escalate through Trinity Health's Communications team for legal and leadership approvals. </a:t>
            </a:r>
            <a:endParaRPr lang="en-US" sz="2500" dirty="0"/>
          </a:p>
          <a:p>
            <a:pPr marL="569595" lvl="1"/>
            <a:r>
              <a:rPr lang="en-US" sz="2500" dirty="0">
                <a:latin typeface="Arial"/>
                <a:cs typeface="Arial"/>
              </a:rPr>
              <a:t>Work with the public information officers from your local or state public health offices to ensure alignment with their media strategy. </a:t>
            </a:r>
            <a:endParaRPr lang="en-US" sz="2500" dirty="0"/>
          </a:p>
          <a:p>
            <a:pPr marL="569595" lvl="1"/>
            <a:r>
              <a:rPr lang="en-US" sz="2500" dirty="0">
                <a:latin typeface="Arial"/>
                <a:cs typeface="Arial"/>
              </a:rPr>
              <a:t>In your messaging, reinforce CDC recommendations that patients should call ahead before coming in to receive direction, unless it is a life-threatening emergency.</a:t>
            </a:r>
            <a:endParaRPr lang="en-US" sz="2500" dirty="0"/>
          </a:p>
          <a:p>
            <a:r>
              <a:rPr lang="en-US" sz="3400" dirty="0">
                <a:latin typeface="Arial"/>
                <a:cs typeface="Arial"/>
              </a:rPr>
              <a:t>As always, follow established protocols for patient privacy in accordance with HIPAA for all media inquiries.</a:t>
            </a:r>
            <a:endParaRPr lang="en-US" sz="3400" dirty="0"/>
          </a:p>
        </p:txBody>
      </p:sp>
      <p:sp>
        <p:nvSpPr>
          <p:cNvPr id="3" name="Title 2">
            <a:extLst>
              <a:ext uri="{FF2B5EF4-FFF2-40B4-BE49-F238E27FC236}">
                <a16:creationId xmlns:a16="http://schemas.microsoft.com/office/drawing/2014/main" id="{80A4717A-EB54-4268-BDE3-B2B54B110238}"/>
              </a:ext>
            </a:extLst>
          </p:cNvPr>
          <p:cNvSpPr>
            <a:spLocks noGrp="1"/>
          </p:cNvSpPr>
          <p:nvPr>
            <p:ph type="title"/>
          </p:nvPr>
        </p:nvSpPr>
        <p:spPr>
          <a:xfrm>
            <a:off x="400496" y="161203"/>
            <a:ext cx="8229600" cy="498656"/>
          </a:xfrm>
        </p:spPr>
        <p:txBody>
          <a:bodyPr/>
          <a:lstStyle/>
          <a:p>
            <a:r>
              <a:rPr lang="en-US" dirty="0">
                <a:latin typeface="Arial"/>
                <a:cs typeface="Arial"/>
              </a:rPr>
              <a:t>Media Inquiries</a:t>
            </a:r>
            <a:endParaRPr lang="en-US" dirty="0"/>
          </a:p>
        </p:txBody>
      </p:sp>
      <p:sp>
        <p:nvSpPr>
          <p:cNvPr id="4" name="Footer Placeholder 3">
            <a:extLst>
              <a:ext uri="{FF2B5EF4-FFF2-40B4-BE49-F238E27FC236}">
                <a16:creationId xmlns:a16="http://schemas.microsoft.com/office/drawing/2014/main" id="{FBC5A28C-ACB4-4F32-A97F-8A113BB71E0E}"/>
              </a:ext>
            </a:extLst>
          </p:cNvPr>
          <p:cNvSpPr>
            <a:spLocks noGrp="1"/>
          </p:cNvSpPr>
          <p:nvPr>
            <p:ph type="ftr" sz="quarter" idx="3"/>
          </p:nvPr>
        </p:nvSpPr>
        <p:spPr/>
        <p:txBody>
          <a:bodyPr/>
          <a:lstStyle/>
          <a:p>
            <a:r>
              <a:rPr lang="en-US" dirty="0"/>
              <a:t>©2020 Trinity Health, All Rights Reserved</a:t>
            </a:r>
          </a:p>
        </p:txBody>
      </p:sp>
      <p:sp>
        <p:nvSpPr>
          <p:cNvPr id="5" name="Slide Number Placeholder 4">
            <a:extLst>
              <a:ext uri="{FF2B5EF4-FFF2-40B4-BE49-F238E27FC236}">
                <a16:creationId xmlns:a16="http://schemas.microsoft.com/office/drawing/2014/main" id="{837D2A79-4E2F-4B92-82FB-8272A58B4166}"/>
              </a:ext>
            </a:extLst>
          </p:cNvPr>
          <p:cNvSpPr>
            <a:spLocks noGrp="1"/>
          </p:cNvSpPr>
          <p:nvPr>
            <p:ph type="sldNum" sz="quarter" idx="4"/>
          </p:nvPr>
        </p:nvSpPr>
        <p:spPr/>
        <p:txBody>
          <a:bodyPr/>
          <a:lstStyle/>
          <a:p>
            <a:fld id="{489F9553-C816-6842-8939-EE75ECF7EB2B}" type="slidenum">
              <a:rPr lang="en-US" smtClean="0"/>
              <a:pPr/>
              <a:t>13</a:t>
            </a:fld>
            <a:endParaRPr lang="en-US" dirty="0"/>
          </a:p>
        </p:txBody>
      </p:sp>
    </p:spTree>
    <p:extLst>
      <p:ext uri="{BB962C8B-B14F-4D97-AF65-F5344CB8AC3E}">
        <p14:creationId xmlns:p14="http://schemas.microsoft.com/office/powerpoint/2010/main" val="10935364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A68856-ED1A-498C-9CF9-1B78A0893DB0}"/>
              </a:ext>
            </a:extLst>
          </p:cNvPr>
          <p:cNvSpPr>
            <a:spLocks noGrp="1"/>
          </p:cNvSpPr>
          <p:nvPr>
            <p:ph sz="quarter" idx="12"/>
          </p:nvPr>
        </p:nvSpPr>
        <p:spPr/>
        <p:txBody>
          <a:bodyPr vert="horz" lIns="0" tIns="91440" rIns="91440" bIns="45720" rtlCol="0" anchor="t">
            <a:normAutofit fontScale="62500" lnSpcReduction="20000"/>
          </a:bodyPr>
          <a:lstStyle/>
          <a:p>
            <a:r>
              <a:rPr lang="en-US" dirty="0">
                <a:latin typeface="Arial"/>
                <a:cs typeface="Arial"/>
              </a:rPr>
              <a:t>We are escalating the policy to automatically pull all suspected cases from directories and not confirming to media. </a:t>
            </a:r>
            <a:br>
              <a:rPr lang="en-US" dirty="0">
                <a:latin typeface="Arial"/>
                <a:cs typeface="Arial"/>
              </a:rPr>
            </a:br>
            <a:endParaRPr lang="en-US" dirty="0">
              <a:latin typeface="Arial"/>
              <a:cs typeface="Arial"/>
            </a:endParaRPr>
          </a:p>
          <a:p>
            <a:r>
              <a:rPr lang="en-US" dirty="0">
                <a:latin typeface="Arial"/>
                <a:cs typeface="Arial"/>
              </a:rPr>
              <a:t>Patient/ Family Relations: To mitigate leaks, if you have a person under investigation (PUI) for COVID-19, establish a relationship with the patient, patient’s family or representative to help advise on patient privacy, including their option to remain private. Impart awareness regarding how privacy may benefit their family throughout this process:</a:t>
            </a:r>
          </a:p>
          <a:p>
            <a:pPr marL="569595" lvl="1">
              <a:buFont typeface="Courier New" pitchFamily="34" charset="0"/>
              <a:buChar char="o"/>
            </a:pPr>
            <a:r>
              <a:rPr lang="en-US" dirty="0">
                <a:latin typeface="Arial"/>
                <a:cs typeface="Arial"/>
              </a:rPr>
              <a:t>If patient wishes to remain private, ensure the patient is removed from the directory, and advise colleagues of privacy request.</a:t>
            </a:r>
          </a:p>
          <a:p>
            <a:pPr marL="569595" lvl="1">
              <a:buFont typeface="Courier New" pitchFamily="34" charset="0"/>
              <a:buChar char="o"/>
            </a:pPr>
            <a:r>
              <a:rPr lang="en-US" dirty="0">
                <a:latin typeface="Arial"/>
                <a:cs typeface="Arial"/>
              </a:rPr>
              <a:t>If a patient wishes to go public with his/her diagnosis, advise family of the importance of appointing a spokesperson, of regulations around naming colleagues/staff, and of the policy that no interviews, filming or cameras are allowed on or in the hospital/facility, etc.</a:t>
            </a:r>
            <a:br>
              <a:rPr lang="en-US" dirty="0">
                <a:latin typeface="Arial"/>
                <a:cs typeface="Arial"/>
              </a:rPr>
            </a:br>
            <a:endParaRPr lang="en-US" dirty="0">
              <a:latin typeface="Arial"/>
              <a:cs typeface="Arial"/>
            </a:endParaRPr>
          </a:p>
          <a:p>
            <a:r>
              <a:rPr lang="en-US" dirty="0"/>
              <a:t>Remind colleagues and clinicians on the affected unit to ensure the highest level of privacy and to refer any media inquiries to the ministry communications team.</a:t>
            </a:r>
          </a:p>
          <a:p>
            <a:endParaRPr lang="en-US" dirty="0"/>
          </a:p>
        </p:txBody>
      </p:sp>
      <p:sp>
        <p:nvSpPr>
          <p:cNvPr id="3" name="Title 2">
            <a:extLst>
              <a:ext uri="{FF2B5EF4-FFF2-40B4-BE49-F238E27FC236}">
                <a16:creationId xmlns:a16="http://schemas.microsoft.com/office/drawing/2014/main" id="{A0B668CE-C9BA-47B8-B81C-EAFDD044B16A}"/>
              </a:ext>
            </a:extLst>
          </p:cNvPr>
          <p:cNvSpPr>
            <a:spLocks noGrp="1"/>
          </p:cNvSpPr>
          <p:nvPr>
            <p:ph type="title"/>
          </p:nvPr>
        </p:nvSpPr>
        <p:spPr/>
        <p:txBody>
          <a:bodyPr/>
          <a:lstStyle/>
          <a:p>
            <a:r>
              <a:rPr lang="en-US" dirty="0">
                <a:latin typeface="Arial"/>
                <a:cs typeface="Arial"/>
              </a:rPr>
              <a:t>Additional Media Guidelines</a:t>
            </a:r>
            <a:endParaRPr lang="en-US" dirty="0"/>
          </a:p>
        </p:txBody>
      </p:sp>
      <p:sp>
        <p:nvSpPr>
          <p:cNvPr id="4" name="Footer Placeholder 3">
            <a:extLst>
              <a:ext uri="{FF2B5EF4-FFF2-40B4-BE49-F238E27FC236}">
                <a16:creationId xmlns:a16="http://schemas.microsoft.com/office/drawing/2014/main" id="{D83A7B03-FBC8-4BEE-BF6D-9A5844976610}"/>
              </a:ext>
            </a:extLst>
          </p:cNvPr>
          <p:cNvSpPr>
            <a:spLocks noGrp="1"/>
          </p:cNvSpPr>
          <p:nvPr>
            <p:ph type="ftr" sz="quarter" idx="3"/>
          </p:nvPr>
        </p:nvSpPr>
        <p:spPr/>
        <p:txBody>
          <a:bodyPr/>
          <a:lstStyle/>
          <a:p>
            <a:r>
              <a:rPr lang="en-US" dirty="0"/>
              <a:t>©2020 Trinity Health, All Rights Reserved</a:t>
            </a:r>
          </a:p>
        </p:txBody>
      </p:sp>
      <p:sp>
        <p:nvSpPr>
          <p:cNvPr id="5" name="Slide Number Placeholder 4">
            <a:extLst>
              <a:ext uri="{FF2B5EF4-FFF2-40B4-BE49-F238E27FC236}">
                <a16:creationId xmlns:a16="http://schemas.microsoft.com/office/drawing/2014/main" id="{29FFE694-35E2-42FC-B04D-C486B488A43B}"/>
              </a:ext>
            </a:extLst>
          </p:cNvPr>
          <p:cNvSpPr>
            <a:spLocks noGrp="1"/>
          </p:cNvSpPr>
          <p:nvPr>
            <p:ph type="sldNum" sz="quarter" idx="4"/>
          </p:nvPr>
        </p:nvSpPr>
        <p:spPr/>
        <p:txBody>
          <a:bodyPr/>
          <a:lstStyle/>
          <a:p>
            <a:fld id="{489F9553-C816-6842-8939-EE75ECF7EB2B}" type="slidenum">
              <a:rPr lang="en-US" smtClean="0"/>
              <a:pPr/>
              <a:t>14</a:t>
            </a:fld>
            <a:endParaRPr lang="en-US" dirty="0"/>
          </a:p>
        </p:txBody>
      </p:sp>
    </p:spTree>
    <p:extLst>
      <p:ext uri="{BB962C8B-B14F-4D97-AF65-F5344CB8AC3E}">
        <p14:creationId xmlns:p14="http://schemas.microsoft.com/office/powerpoint/2010/main" val="174001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62638-9852-4C8E-84C4-003C51EB1133}"/>
              </a:ext>
            </a:extLst>
          </p:cNvPr>
          <p:cNvSpPr>
            <a:spLocks noGrp="1"/>
          </p:cNvSpPr>
          <p:nvPr>
            <p:ph sz="quarter" idx="12"/>
          </p:nvPr>
        </p:nvSpPr>
        <p:spPr/>
        <p:txBody>
          <a:bodyPr vert="horz" lIns="0" tIns="91440" rIns="91440" bIns="45720" rtlCol="0" anchor="t">
            <a:normAutofit fontScale="62500" lnSpcReduction="20000"/>
          </a:bodyPr>
          <a:lstStyle/>
          <a:p>
            <a:r>
              <a:rPr lang="en-US" b="1" dirty="0">
                <a:latin typeface="Arial"/>
                <a:cs typeface="Arial"/>
              </a:rPr>
              <a:t>[General]</a:t>
            </a:r>
            <a:r>
              <a:rPr lang="en-US" dirty="0">
                <a:latin typeface="Arial"/>
                <a:cs typeface="Arial"/>
              </a:rPr>
              <a:t> </a:t>
            </a:r>
            <a:endParaRPr lang="en-US" dirty="0"/>
          </a:p>
          <a:p>
            <a:pPr marL="569595" lvl="1">
              <a:buFont typeface="Courier New" pitchFamily="34" charset="0"/>
              <a:buChar char="o"/>
            </a:pPr>
            <a:r>
              <a:rPr lang="en-US" b="1" dirty="0">
                <a:latin typeface="Arial"/>
                <a:cs typeface="Arial"/>
              </a:rPr>
              <a:t>[Ministry name] </a:t>
            </a:r>
            <a:r>
              <a:rPr lang="en-US" dirty="0">
                <a:latin typeface="Arial"/>
                <a:cs typeface="Arial"/>
              </a:rPr>
              <a:t>is a member of Trinity Health, which is a national health system that communicates regularly with the Centers for Disease Control and Prevention to help protect our communities from infectious diseases. All Trinity Health hospitals, including [ministry name], follow CDC protocols for evaluating and reporting potential cases of COVID-19 and all other infectious diseases. </a:t>
            </a:r>
            <a:endParaRPr lang="en-US" dirty="0"/>
          </a:p>
          <a:p>
            <a:pPr marL="569595" lvl="1">
              <a:buFont typeface="Courier New" pitchFamily="34" charset="0"/>
              <a:buChar char="o"/>
            </a:pPr>
            <a:r>
              <a:rPr lang="en-US" dirty="0"/>
              <a:t>Suspected cases will go through channels established by the CDC for diagnosis confirmation. Patients who present with symptoms, as outlined by CDC, and have recently traveled or been in close proximity with someone who has traveled to affected areas, are immediately isolated. </a:t>
            </a:r>
          </a:p>
          <a:p>
            <a:r>
              <a:rPr lang="en-US" dirty="0">
                <a:latin typeface="Arial"/>
                <a:cs typeface="Arial"/>
              </a:rPr>
              <a:t>More information about COVID-19 is available at the </a:t>
            </a:r>
            <a:r>
              <a:rPr lang="en-US" dirty="0">
                <a:latin typeface="Arial"/>
                <a:cs typeface="Arial"/>
                <a:hlinkClick r:id="rId2"/>
              </a:rPr>
              <a:t>CDC website</a:t>
            </a:r>
            <a:r>
              <a:rPr lang="en-US" dirty="0">
                <a:latin typeface="Arial"/>
                <a:cs typeface="Arial"/>
              </a:rPr>
              <a:t>. </a:t>
            </a:r>
          </a:p>
          <a:p>
            <a:r>
              <a:rPr lang="en-US" b="1" dirty="0">
                <a:latin typeface="Arial"/>
                <a:cs typeface="Arial"/>
              </a:rPr>
              <a:t>[If asked about a specific patient]</a:t>
            </a:r>
            <a:r>
              <a:rPr lang="en-US" dirty="0">
                <a:latin typeface="Arial"/>
                <a:cs typeface="Arial"/>
              </a:rPr>
              <a:t> </a:t>
            </a:r>
            <a:endParaRPr lang="en-US" dirty="0"/>
          </a:p>
          <a:p>
            <a:pPr marL="569595" lvl="1"/>
            <a:r>
              <a:rPr lang="en-US" b="1" dirty="0">
                <a:latin typeface="Arial"/>
                <a:cs typeface="Arial"/>
              </a:rPr>
              <a:t>[Ministry name] </a:t>
            </a:r>
            <a:r>
              <a:rPr lang="en-US" dirty="0">
                <a:latin typeface="Arial"/>
                <a:cs typeface="Arial"/>
              </a:rPr>
              <a:t>protects the privacy of our patients and does not comment on their treatment, and that includes commenting on whether or not a person is a patient at our hospital. </a:t>
            </a:r>
            <a:r>
              <a:rPr lang="en-US" b="1" dirty="0">
                <a:latin typeface="Arial"/>
                <a:cs typeface="Arial"/>
              </a:rPr>
              <a:t>[Refer them to the CDC] </a:t>
            </a:r>
            <a:endParaRPr lang="en-US" b="1" dirty="0"/>
          </a:p>
        </p:txBody>
      </p:sp>
      <p:sp>
        <p:nvSpPr>
          <p:cNvPr id="3" name="Title 2">
            <a:extLst>
              <a:ext uri="{FF2B5EF4-FFF2-40B4-BE49-F238E27FC236}">
                <a16:creationId xmlns:a16="http://schemas.microsoft.com/office/drawing/2014/main" id="{15E5FED1-0BA4-4A8D-8FE4-F1ABC61A23ED}"/>
              </a:ext>
            </a:extLst>
          </p:cNvPr>
          <p:cNvSpPr>
            <a:spLocks noGrp="1"/>
          </p:cNvSpPr>
          <p:nvPr>
            <p:ph type="title"/>
          </p:nvPr>
        </p:nvSpPr>
        <p:spPr/>
        <p:txBody>
          <a:bodyPr/>
          <a:lstStyle/>
          <a:p>
            <a:r>
              <a:rPr lang="en-US" dirty="0">
                <a:latin typeface="Arial"/>
                <a:cs typeface="Arial"/>
              </a:rPr>
              <a:t>Current Approved Media Statements/Talking Points</a:t>
            </a:r>
            <a:endParaRPr lang="en-US" dirty="0"/>
          </a:p>
        </p:txBody>
      </p:sp>
      <p:sp>
        <p:nvSpPr>
          <p:cNvPr id="4" name="Footer Placeholder 3">
            <a:extLst>
              <a:ext uri="{FF2B5EF4-FFF2-40B4-BE49-F238E27FC236}">
                <a16:creationId xmlns:a16="http://schemas.microsoft.com/office/drawing/2014/main" id="{090E8474-4D12-4223-A7B5-856A0B599471}"/>
              </a:ext>
            </a:extLst>
          </p:cNvPr>
          <p:cNvSpPr>
            <a:spLocks noGrp="1"/>
          </p:cNvSpPr>
          <p:nvPr>
            <p:ph type="ftr" sz="quarter" idx="3"/>
          </p:nvPr>
        </p:nvSpPr>
        <p:spPr/>
        <p:txBody>
          <a:bodyPr/>
          <a:lstStyle/>
          <a:p>
            <a:r>
              <a:rPr lang="en-US" dirty="0"/>
              <a:t>©2020 Trinity Health, All Rights Reserved</a:t>
            </a:r>
          </a:p>
        </p:txBody>
      </p:sp>
      <p:sp>
        <p:nvSpPr>
          <p:cNvPr id="5" name="Slide Number Placeholder 4">
            <a:extLst>
              <a:ext uri="{FF2B5EF4-FFF2-40B4-BE49-F238E27FC236}">
                <a16:creationId xmlns:a16="http://schemas.microsoft.com/office/drawing/2014/main" id="{4C067217-BE8F-4214-82EA-07D2EFA1DA87}"/>
              </a:ext>
            </a:extLst>
          </p:cNvPr>
          <p:cNvSpPr>
            <a:spLocks noGrp="1"/>
          </p:cNvSpPr>
          <p:nvPr>
            <p:ph type="sldNum" sz="quarter" idx="4"/>
          </p:nvPr>
        </p:nvSpPr>
        <p:spPr/>
        <p:txBody>
          <a:bodyPr/>
          <a:lstStyle/>
          <a:p>
            <a:fld id="{489F9553-C816-6842-8939-EE75ECF7EB2B}" type="slidenum">
              <a:rPr lang="en-US" smtClean="0"/>
              <a:pPr/>
              <a:t>15</a:t>
            </a:fld>
            <a:endParaRPr lang="en-US" dirty="0"/>
          </a:p>
        </p:txBody>
      </p:sp>
    </p:spTree>
    <p:extLst>
      <p:ext uri="{BB962C8B-B14F-4D97-AF65-F5344CB8AC3E}">
        <p14:creationId xmlns:p14="http://schemas.microsoft.com/office/powerpoint/2010/main" val="415604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62638-9852-4C8E-84C4-003C51EB1133}"/>
              </a:ext>
            </a:extLst>
          </p:cNvPr>
          <p:cNvSpPr>
            <a:spLocks noGrp="1"/>
          </p:cNvSpPr>
          <p:nvPr>
            <p:ph sz="quarter" idx="12"/>
          </p:nvPr>
        </p:nvSpPr>
        <p:spPr>
          <a:xfrm>
            <a:off x="393408" y="999054"/>
            <a:ext cx="8236688" cy="3942339"/>
          </a:xfrm>
        </p:spPr>
        <p:txBody>
          <a:bodyPr vert="horz" lIns="0" tIns="91440" rIns="91440" bIns="45720" rtlCol="0" anchor="t">
            <a:normAutofit fontScale="55000" lnSpcReduction="20000"/>
          </a:bodyPr>
          <a:lstStyle/>
          <a:p>
            <a:r>
              <a:rPr lang="en-US" dirty="0">
                <a:latin typeface="Arial"/>
                <a:cs typeface="Arial"/>
              </a:rPr>
              <a:t>Is there a protocol for the hospital to deal with a crisis like this?  </a:t>
            </a:r>
          </a:p>
          <a:p>
            <a:pPr marL="569595" lvl="1"/>
            <a:r>
              <a:rPr lang="en-US" dirty="0">
                <a:latin typeface="Arial"/>
                <a:cs typeface="Arial"/>
              </a:rPr>
              <a:t>We have implemented screening guidelines that allow us to rapidly identify and isolate patients who may have COVID-19. We routinely update plans and procedures to prepare for outbreaks of illness. People who have symptoms of COVID-19 (see CDC website), should call their doctor before coming to a doctor's office, urgent care, or emergency department. </a:t>
            </a:r>
          </a:p>
          <a:p>
            <a:r>
              <a:rPr lang="en-US" dirty="0">
                <a:latin typeface="Arial"/>
                <a:cs typeface="Arial"/>
              </a:rPr>
              <a:t>Is the hospital prepared to quarantine people if need be from the virus? How would they do this?  </a:t>
            </a:r>
          </a:p>
          <a:p>
            <a:pPr marL="569595" lvl="1"/>
            <a:r>
              <a:rPr lang="en-US" dirty="0">
                <a:latin typeface="Arial"/>
                <a:cs typeface="Arial"/>
              </a:rPr>
              <a:t>All </a:t>
            </a:r>
            <a:r>
              <a:rPr lang="en-US" b="1" dirty="0">
                <a:latin typeface="Arial"/>
                <a:cs typeface="Arial"/>
              </a:rPr>
              <a:t>[Ministry Name's] </a:t>
            </a:r>
            <a:r>
              <a:rPr lang="en-US" dirty="0">
                <a:latin typeface="Arial"/>
                <a:cs typeface="Arial"/>
              </a:rPr>
              <a:t>individual hospitals </a:t>
            </a:r>
            <a:r>
              <a:rPr lang="en-US" b="1" dirty="0">
                <a:latin typeface="Arial"/>
                <a:cs typeface="Arial"/>
              </a:rPr>
              <a:t>[OR Ministry Name] </a:t>
            </a:r>
            <a:r>
              <a:rPr lang="en-US" dirty="0">
                <a:latin typeface="Arial"/>
                <a:cs typeface="Arial"/>
              </a:rPr>
              <a:t>are/is equipped with negative pressure patient rooms and will retain rather than transfer patients who require a hospitalization. These rooms are used for all infectious disease that requires isolation. Patients who are asymptomatic would be discharged for home quarantine if medically appropriate and monitored daily by the local health department. The majority of people with COVID-19 do not require hospitalization, similar to the flu. </a:t>
            </a:r>
          </a:p>
          <a:p>
            <a:r>
              <a:rPr lang="en-US" dirty="0">
                <a:latin typeface="Arial"/>
                <a:cs typeface="Arial"/>
              </a:rPr>
              <a:t>What happens if the hospital reaches its capacity? </a:t>
            </a:r>
          </a:p>
          <a:p>
            <a:pPr marL="569595" lvl="1"/>
            <a:r>
              <a:rPr lang="en-US" dirty="0">
                <a:latin typeface="Arial"/>
                <a:cs typeface="Arial"/>
              </a:rPr>
              <a:t>We are able to transfer both to other hospitals within our health system or other hospitals in our region using standard diversion protocols. </a:t>
            </a:r>
          </a:p>
          <a:p>
            <a:r>
              <a:rPr lang="en-US" dirty="0">
                <a:latin typeface="Arial"/>
                <a:cs typeface="Arial"/>
              </a:rPr>
              <a:t>What specifically is your health system doing to prepare for the Coronavirus? </a:t>
            </a:r>
          </a:p>
          <a:p>
            <a:pPr marL="569595" lvl="1">
              <a:buClr>
                <a:srgbClr val="6E2585"/>
              </a:buClr>
            </a:pPr>
            <a:r>
              <a:rPr lang="en-US" sz="2500" b="1" dirty="0">
                <a:solidFill>
                  <a:srgbClr val="000000"/>
                </a:solidFill>
                <a:latin typeface="Arial"/>
                <a:cs typeface="Arial"/>
              </a:rPr>
              <a:t>Ministry Name]</a:t>
            </a:r>
            <a:r>
              <a:rPr lang="en-US" sz="2500" dirty="0">
                <a:solidFill>
                  <a:srgbClr val="000000"/>
                </a:solidFill>
                <a:latin typeface="Arial"/>
                <a:cs typeface="Arial"/>
              </a:rPr>
              <a:t> is closely monitoring the evolving situation related to the 2019 Novel Coronavirus (COVID-19) and updating our strategies in real time as we work in partnership with our local and state health departments, and with guidance from the Centers for Disease Control and Prevention.</a:t>
            </a:r>
          </a:p>
          <a:p>
            <a:pPr marL="344170" lvl="1" indent="0">
              <a:buNone/>
            </a:pPr>
            <a:endParaRPr lang="en-US" dirty="0">
              <a:latin typeface="Arial"/>
              <a:cs typeface="Arial"/>
            </a:endParaRPr>
          </a:p>
          <a:p>
            <a:endParaRPr lang="en-US" dirty="0"/>
          </a:p>
        </p:txBody>
      </p:sp>
      <p:sp>
        <p:nvSpPr>
          <p:cNvPr id="3" name="Title 2">
            <a:extLst>
              <a:ext uri="{FF2B5EF4-FFF2-40B4-BE49-F238E27FC236}">
                <a16:creationId xmlns:a16="http://schemas.microsoft.com/office/drawing/2014/main" id="{15E5FED1-0BA4-4A8D-8FE4-F1ABC61A23ED}"/>
              </a:ext>
            </a:extLst>
          </p:cNvPr>
          <p:cNvSpPr>
            <a:spLocks noGrp="1"/>
          </p:cNvSpPr>
          <p:nvPr>
            <p:ph type="title"/>
          </p:nvPr>
        </p:nvSpPr>
        <p:spPr>
          <a:xfrm>
            <a:off x="393408" y="345640"/>
            <a:ext cx="8922326" cy="498656"/>
          </a:xfrm>
        </p:spPr>
        <p:txBody>
          <a:bodyPr/>
          <a:lstStyle/>
          <a:p>
            <a:r>
              <a:rPr lang="en-US" sz="2600" dirty="0">
                <a:latin typeface="Arial"/>
                <a:cs typeface="Arial"/>
              </a:rPr>
              <a:t>Current Approved Media Statements/Talking Points </a:t>
            </a:r>
            <a:r>
              <a:rPr lang="en-US" sz="2600" i="1" dirty="0">
                <a:latin typeface="Arial"/>
                <a:cs typeface="Arial"/>
              </a:rPr>
              <a:t>cont. </a:t>
            </a:r>
            <a:endParaRPr lang="en-US" sz="2600" i="1" dirty="0"/>
          </a:p>
        </p:txBody>
      </p:sp>
      <p:sp>
        <p:nvSpPr>
          <p:cNvPr id="4" name="Footer Placeholder 3">
            <a:extLst>
              <a:ext uri="{FF2B5EF4-FFF2-40B4-BE49-F238E27FC236}">
                <a16:creationId xmlns:a16="http://schemas.microsoft.com/office/drawing/2014/main" id="{090E8474-4D12-4223-A7B5-856A0B599471}"/>
              </a:ext>
            </a:extLst>
          </p:cNvPr>
          <p:cNvSpPr>
            <a:spLocks noGrp="1"/>
          </p:cNvSpPr>
          <p:nvPr>
            <p:ph type="ftr" sz="quarter" idx="3"/>
          </p:nvPr>
        </p:nvSpPr>
        <p:spPr/>
        <p:txBody>
          <a:bodyPr/>
          <a:lstStyle/>
          <a:p>
            <a:r>
              <a:rPr lang="en-US" dirty="0"/>
              <a:t>©2020 Trinity Health, All Rights Reserved</a:t>
            </a:r>
          </a:p>
        </p:txBody>
      </p:sp>
      <p:sp>
        <p:nvSpPr>
          <p:cNvPr id="5" name="Slide Number Placeholder 4">
            <a:extLst>
              <a:ext uri="{FF2B5EF4-FFF2-40B4-BE49-F238E27FC236}">
                <a16:creationId xmlns:a16="http://schemas.microsoft.com/office/drawing/2014/main" id="{4C067217-BE8F-4214-82EA-07D2EFA1DA87}"/>
              </a:ext>
            </a:extLst>
          </p:cNvPr>
          <p:cNvSpPr>
            <a:spLocks noGrp="1"/>
          </p:cNvSpPr>
          <p:nvPr>
            <p:ph type="sldNum" sz="quarter" idx="4"/>
          </p:nvPr>
        </p:nvSpPr>
        <p:spPr/>
        <p:txBody>
          <a:bodyPr/>
          <a:lstStyle/>
          <a:p>
            <a:fld id="{489F9553-C816-6842-8939-EE75ECF7EB2B}" type="slidenum">
              <a:rPr lang="en-US" smtClean="0"/>
              <a:pPr/>
              <a:t>16</a:t>
            </a:fld>
            <a:endParaRPr lang="en-US" dirty="0"/>
          </a:p>
        </p:txBody>
      </p:sp>
    </p:spTree>
    <p:extLst>
      <p:ext uri="{BB962C8B-B14F-4D97-AF65-F5344CB8AC3E}">
        <p14:creationId xmlns:p14="http://schemas.microsoft.com/office/powerpoint/2010/main" val="32564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62638-9852-4C8E-84C4-003C51EB1133}"/>
              </a:ext>
            </a:extLst>
          </p:cNvPr>
          <p:cNvSpPr>
            <a:spLocks noGrp="1"/>
          </p:cNvSpPr>
          <p:nvPr>
            <p:ph sz="quarter" idx="12"/>
          </p:nvPr>
        </p:nvSpPr>
        <p:spPr>
          <a:xfrm>
            <a:off x="393408" y="812984"/>
            <a:ext cx="8236688" cy="4020177"/>
          </a:xfrm>
        </p:spPr>
        <p:txBody>
          <a:bodyPr vert="horz" lIns="0" tIns="91440" rIns="91440" bIns="45720" rtlCol="0" anchor="t">
            <a:normAutofit fontScale="62500" lnSpcReduction="20000"/>
          </a:bodyPr>
          <a:lstStyle/>
          <a:p>
            <a:r>
              <a:rPr lang="en-US" b="1" dirty="0">
                <a:latin typeface="Arial"/>
                <a:cs typeface="Arial"/>
              </a:rPr>
              <a:t>[General Prevention Information from the CDC] </a:t>
            </a:r>
            <a:endParaRPr lang="en-US" dirty="0"/>
          </a:p>
          <a:p>
            <a:pPr marL="569595" lvl="1">
              <a:buFont typeface="Courier New" pitchFamily="34" charset="0"/>
              <a:buChar char="o"/>
            </a:pPr>
            <a:r>
              <a:rPr lang="en-US" dirty="0">
                <a:latin typeface="Arial"/>
                <a:cs typeface="Arial"/>
              </a:rPr>
              <a:t>The best ways to prevent infection and spread of diseases like COVID-19 include: </a:t>
            </a:r>
            <a:endParaRPr lang="en-US" dirty="0"/>
          </a:p>
          <a:p>
            <a:pPr marL="801370" lvl="2"/>
            <a:r>
              <a:rPr lang="en-US" dirty="0">
                <a:latin typeface="Arial"/>
                <a:cs typeface="Arial"/>
              </a:rPr>
              <a:t>Avoid close contact with people who are sick. </a:t>
            </a:r>
            <a:endParaRPr lang="en-US" dirty="0"/>
          </a:p>
          <a:p>
            <a:pPr marL="801370" lvl="2"/>
            <a:r>
              <a:rPr lang="en-US" dirty="0">
                <a:latin typeface="Arial"/>
                <a:cs typeface="Arial"/>
              </a:rPr>
              <a:t>Avoid touching your eyes, nose, and mouth. </a:t>
            </a:r>
            <a:endParaRPr lang="en-US" dirty="0"/>
          </a:p>
          <a:p>
            <a:pPr marL="801370" lvl="2"/>
            <a:r>
              <a:rPr lang="en-US" dirty="0">
                <a:latin typeface="Arial"/>
                <a:cs typeface="Arial"/>
              </a:rPr>
              <a:t>Stay home when you are sick. </a:t>
            </a:r>
            <a:endParaRPr lang="en-US" dirty="0"/>
          </a:p>
          <a:p>
            <a:pPr marL="801370" lvl="2"/>
            <a:r>
              <a:rPr lang="en-US" dirty="0">
                <a:latin typeface="Arial"/>
                <a:cs typeface="Arial"/>
              </a:rPr>
              <a:t>Cover your cough or sneeze with a tissue, then throw the tissue in the trash. </a:t>
            </a:r>
            <a:endParaRPr lang="en-US" dirty="0"/>
          </a:p>
          <a:p>
            <a:pPr marL="801370" lvl="2"/>
            <a:r>
              <a:rPr lang="en-US" dirty="0">
                <a:latin typeface="Arial"/>
                <a:cs typeface="Arial"/>
              </a:rPr>
              <a:t>Clean and disinfect frequently touched objects and surfaces using a regular household cleaning spray or wipe. </a:t>
            </a:r>
            <a:endParaRPr lang="en-US" dirty="0"/>
          </a:p>
          <a:p>
            <a:pPr marL="801370" lvl="2"/>
            <a:r>
              <a:rPr lang="en-US" dirty="0">
                <a:latin typeface="Arial"/>
                <a:cs typeface="Arial"/>
              </a:rPr>
              <a:t>Wash your hands often with soap and water for at least 20 seconds, especially after going to the bathroom; before eating; and after blowing your nose, coughing, or sneezing. </a:t>
            </a:r>
            <a:endParaRPr lang="en-US" dirty="0"/>
          </a:p>
          <a:p>
            <a:pPr marL="918845" lvl="3" indent="-172720"/>
            <a:r>
              <a:rPr lang="en-US" dirty="0">
                <a:latin typeface="Arial"/>
                <a:cs typeface="Arial"/>
              </a:rPr>
              <a:t>If soap and water are not readily available, use an alcohol-based hand sanitizer with at least 60% alcohol. Always wash hands with soap and water if hands are visibly dirty. </a:t>
            </a:r>
            <a:endParaRPr lang="en-US" dirty="0"/>
          </a:p>
          <a:p>
            <a:pPr marL="569595" lvl="1">
              <a:buFont typeface="Courier New" pitchFamily="34" charset="0"/>
              <a:buChar char="o"/>
            </a:pPr>
            <a:r>
              <a:rPr lang="en-US" dirty="0">
                <a:latin typeface="Arial"/>
                <a:cs typeface="Arial"/>
              </a:rPr>
              <a:t>More information about COVID-19 is available at the CDC website. </a:t>
            </a:r>
            <a:br>
              <a:rPr lang="en-US" dirty="0">
                <a:latin typeface="Arial"/>
                <a:cs typeface="Arial"/>
              </a:rPr>
            </a:br>
            <a:endParaRPr lang="en-US" dirty="0"/>
          </a:p>
          <a:p>
            <a:r>
              <a:rPr lang="en-US" dirty="0">
                <a:latin typeface="Arial"/>
                <a:cs typeface="Arial"/>
              </a:rPr>
              <a:t>If you have questions, please contact, </a:t>
            </a:r>
            <a:r>
              <a:rPr lang="en-US" dirty="0">
                <a:latin typeface="Arial"/>
                <a:cs typeface="Arial"/>
                <a:hlinkClick r:id="rId2"/>
              </a:rPr>
              <a:t>Maria Seyrig</a:t>
            </a:r>
            <a:r>
              <a:rPr lang="en-US" dirty="0">
                <a:latin typeface="Arial"/>
                <a:cs typeface="Arial"/>
              </a:rPr>
              <a:t> or </a:t>
            </a:r>
            <a:r>
              <a:rPr lang="en-US" dirty="0">
                <a:latin typeface="Arial"/>
                <a:cs typeface="Arial"/>
                <a:hlinkClick r:id="rId3"/>
              </a:rPr>
              <a:t>Bret Gallaway</a:t>
            </a:r>
            <a:r>
              <a:rPr lang="en-US" dirty="0">
                <a:latin typeface="Arial"/>
                <a:cs typeface="Arial"/>
              </a:rPr>
              <a:t> Trinity Health Communications. </a:t>
            </a:r>
          </a:p>
          <a:p>
            <a:endParaRPr lang="en-US" dirty="0">
              <a:latin typeface="Arial"/>
              <a:cs typeface="Arial"/>
            </a:endParaRPr>
          </a:p>
          <a:p>
            <a:endParaRPr lang="en-US" dirty="0"/>
          </a:p>
        </p:txBody>
      </p:sp>
      <p:sp>
        <p:nvSpPr>
          <p:cNvPr id="3" name="Title 2">
            <a:extLst>
              <a:ext uri="{FF2B5EF4-FFF2-40B4-BE49-F238E27FC236}">
                <a16:creationId xmlns:a16="http://schemas.microsoft.com/office/drawing/2014/main" id="{15E5FED1-0BA4-4A8D-8FE4-F1ABC61A23ED}"/>
              </a:ext>
            </a:extLst>
          </p:cNvPr>
          <p:cNvSpPr>
            <a:spLocks noGrp="1"/>
          </p:cNvSpPr>
          <p:nvPr>
            <p:ph type="title"/>
          </p:nvPr>
        </p:nvSpPr>
        <p:spPr>
          <a:xfrm>
            <a:off x="393408" y="345640"/>
            <a:ext cx="8508704" cy="498656"/>
          </a:xfrm>
        </p:spPr>
        <p:txBody>
          <a:bodyPr/>
          <a:lstStyle/>
          <a:p>
            <a:r>
              <a:rPr lang="en-US" sz="2600" dirty="0">
                <a:latin typeface="Arial"/>
                <a:cs typeface="Arial"/>
              </a:rPr>
              <a:t>Current Approved Media Statements/Talking Points </a:t>
            </a:r>
            <a:r>
              <a:rPr lang="en-US" sz="2600" i="1" dirty="0">
                <a:latin typeface="Arial"/>
                <a:cs typeface="Arial"/>
              </a:rPr>
              <a:t>cont.</a:t>
            </a:r>
            <a:r>
              <a:rPr lang="en-US" i="1" dirty="0">
                <a:latin typeface="Arial"/>
                <a:cs typeface="Arial"/>
              </a:rPr>
              <a:t> </a:t>
            </a:r>
            <a:endParaRPr lang="en-US" dirty="0">
              <a:latin typeface="Arial"/>
              <a:cs typeface="Arial"/>
            </a:endParaRPr>
          </a:p>
          <a:p>
            <a:endParaRPr lang="en-US" i="1" dirty="0"/>
          </a:p>
        </p:txBody>
      </p:sp>
      <p:sp>
        <p:nvSpPr>
          <p:cNvPr id="4" name="Footer Placeholder 3">
            <a:extLst>
              <a:ext uri="{FF2B5EF4-FFF2-40B4-BE49-F238E27FC236}">
                <a16:creationId xmlns:a16="http://schemas.microsoft.com/office/drawing/2014/main" id="{090E8474-4D12-4223-A7B5-856A0B599471}"/>
              </a:ext>
            </a:extLst>
          </p:cNvPr>
          <p:cNvSpPr>
            <a:spLocks noGrp="1"/>
          </p:cNvSpPr>
          <p:nvPr>
            <p:ph type="ftr" sz="quarter" idx="3"/>
          </p:nvPr>
        </p:nvSpPr>
        <p:spPr/>
        <p:txBody>
          <a:bodyPr/>
          <a:lstStyle/>
          <a:p>
            <a:r>
              <a:rPr lang="en-US" dirty="0"/>
              <a:t>©2020 Trinity Health, All Rights Reserved</a:t>
            </a:r>
          </a:p>
        </p:txBody>
      </p:sp>
      <p:sp>
        <p:nvSpPr>
          <p:cNvPr id="5" name="Slide Number Placeholder 4">
            <a:extLst>
              <a:ext uri="{FF2B5EF4-FFF2-40B4-BE49-F238E27FC236}">
                <a16:creationId xmlns:a16="http://schemas.microsoft.com/office/drawing/2014/main" id="{4C067217-BE8F-4214-82EA-07D2EFA1DA87}"/>
              </a:ext>
            </a:extLst>
          </p:cNvPr>
          <p:cNvSpPr>
            <a:spLocks noGrp="1"/>
          </p:cNvSpPr>
          <p:nvPr>
            <p:ph type="sldNum" sz="quarter" idx="4"/>
          </p:nvPr>
        </p:nvSpPr>
        <p:spPr/>
        <p:txBody>
          <a:bodyPr/>
          <a:lstStyle/>
          <a:p>
            <a:fld id="{489F9553-C816-6842-8939-EE75ECF7EB2B}" type="slidenum">
              <a:rPr lang="en-US" smtClean="0"/>
              <a:pPr/>
              <a:t>17</a:t>
            </a:fld>
            <a:endParaRPr lang="en-US" dirty="0"/>
          </a:p>
        </p:txBody>
      </p:sp>
    </p:spTree>
    <p:extLst>
      <p:ext uri="{BB962C8B-B14F-4D97-AF65-F5344CB8AC3E}">
        <p14:creationId xmlns:p14="http://schemas.microsoft.com/office/powerpoint/2010/main" val="268852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FEC13A-5AD8-C444-B8AE-99DD2BAEB65F}"/>
              </a:ext>
            </a:extLst>
          </p:cNvPr>
          <p:cNvPicPr>
            <a:picLocks noChangeAspect="1"/>
          </p:cNvPicPr>
          <p:nvPr/>
        </p:nvPicPr>
        <p:blipFill>
          <a:blip r:embed="rId2"/>
          <a:stretch>
            <a:fillRect/>
          </a:stretch>
        </p:blipFill>
        <p:spPr>
          <a:xfrm>
            <a:off x="1" y="0"/>
            <a:ext cx="9045146" cy="5143500"/>
          </a:xfrm>
          <a:prstGeom prst="rect">
            <a:avLst/>
          </a:prstGeom>
        </p:spPr>
      </p:pic>
    </p:spTree>
    <p:extLst>
      <p:ext uri="{BB962C8B-B14F-4D97-AF65-F5344CB8AC3E}">
        <p14:creationId xmlns:p14="http://schemas.microsoft.com/office/powerpoint/2010/main" val="281922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21ADAD9-8493-4739-874E-FF93B31724BE}"/>
              </a:ext>
            </a:extLst>
          </p:cNvPr>
          <p:cNvPicPr>
            <a:picLocks noGrp="1" noChangeAspect="1"/>
          </p:cNvPicPr>
          <p:nvPr>
            <p:ph sz="quarter" idx="12"/>
          </p:nvPr>
        </p:nvPicPr>
        <p:blipFill>
          <a:blip r:embed="rId2"/>
          <a:stretch>
            <a:fillRect/>
          </a:stretch>
        </p:blipFill>
        <p:spPr>
          <a:xfrm>
            <a:off x="786468" y="495160"/>
            <a:ext cx="7373923" cy="4105415"/>
          </a:xfrm>
          <a:prstGeom prst="rect">
            <a:avLst/>
          </a:prstGeom>
        </p:spPr>
      </p:pic>
    </p:spTree>
    <p:extLst>
      <p:ext uri="{BB962C8B-B14F-4D97-AF65-F5344CB8AC3E}">
        <p14:creationId xmlns:p14="http://schemas.microsoft.com/office/powerpoint/2010/main" val="384911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F37E-267F-4046-96C8-E0B4BB36C3BC}"/>
              </a:ext>
            </a:extLst>
          </p:cNvPr>
          <p:cNvSpPr>
            <a:spLocks noGrp="1"/>
          </p:cNvSpPr>
          <p:nvPr>
            <p:ph type="title"/>
          </p:nvPr>
        </p:nvSpPr>
        <p:spPr/>
        <p:txBody>
          <a:bodyPr/>
          <a:lstStyle/>
          <a:p>
            <a:r>
              <a:rPr lang="en-US" dirty="0"/>
              <a:t>Comparison US Influenza to COVID 19</a:t>
            </a:r>
          </a:p>
        </p:txBody>
      </p:sp>
      <p:graphicFrame>
        <p:nvGraphicFramePr>
          <p:cNvPr id="4" name="Content Placeholder 3">
            <a:extLst>
              <a:ext uri="{FF2B5EF4-FFF2-40B4-BE49-F238E27FC236}">
                <a16:creationId xmlns:a16="http://schemas.microsoft.com/office/drawing/2014/main" id="{C998CE76-7486-054F-95FA-2EB6D5D1077B}"/>
              </a:ext>
            </a:extLst>
          </p:cNvPr>
          <p:cNvGraphicFramePr>
            <a:graphicFrameLocks noGrp="1"/>
          </p:cNvGraphicFramePr>
          <p:nvPr>
            <p:ph idx="1"/>
          </p:nvPr>
        </p:nvGraphicFramePr>
        <p:xfrm>
          <a:off x="628650" y="1369219"/>
          <a:ext cx="7886700" cy="23694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425688717"/>
                    </a:ext>
                  </a:extLst>
                </a:gridCol>
                <a:gridCol w="2628900">
                  <a:extLst>
                    <a:ext uri="{9D8B030D-6E8A-4147-A177-3AD203B41FA5}">
                      <a16:colId xmlns:a16="http://schemas.microsoft.com/office/drawing/2014/main" val="3689831722"/>
                    </a:ext>
                  </a:extLst>
                </a:gridCol>
                <a:gridCol w="2628900">
                  <a:extLst>
                    <a:ext uri="{9D8B030D-6E8A-4147-A177-3AD203B41FA5}">
                      <a16:colId xmlns:a16="http://schemas.microsoft.com/office/drawing/2014/main" val="2873599884"/>
                    </a:ext>
                  </a:extLst>
                </a:gridCol>
              </a:tblGrid>
              <a:tr h="374828">
                <a:tc>
                  <a:txBody>
                    <a:bodyPr/>
                    <a:lstStyle/>
                    <a:p>
                      <a:endParaRPr lang="en-US" sz="1400" dirty="0"/>
                    </a:p>
                  </a:txBody>
                  <a:tcPr marL="68580" marR="68580" marT="34290" marB="34290"/>
                </a:tc>
                <a:tc>
                  <a:txBody>
                    <a:bodyPr/>
                    <a:lstStyle/>
                    <a:p>
                      <a:r>
                        <a:rPr lang="en-US" sz="1400" dirty="0"/>
                        <a:t>Influenza</a:t>
                      </a:r>
                    </a:p>
                  </a:txBody>
                  <a:tcPr marL="68580" marR="68580" marT="34290" marB="34290"/>
                </a:tc>
                <a:tc>
                  <a:txBody>
                    <a:bodyPr/>
                    <a:lstStyle/>
                    <a:p>
                      <a:r>
                        <a:rPr lang="en-US" sz="1400" dirty="0"/>
                        <a:t>COVID 19</a:t>
                      </a:r>
                    </a:p>
                  </a:txBody>
                  <a:tcPr marL="68580" marR="68580" marT="34290" marB="34290"/>
                </a:tc>
                <a:extLst>
                  <a:ext uri="{0D108BD9-81ED-4DB2-BD59-A6C34878D82A}">
                    <a16:rowId xmlns:a16="http://schemas.microsoft.com/office/drawing/2014/main" val="1072444209"/>
                  </a:ext>
                </a:extLst>
              </a:tr>
              <a:tr h="374828">
                <a:tc>
                  <a:txBody>
                    <a:bodyPr/>
                    <a:lstStyle/>
                    <a:p>
                      <a:r>
                        <a:rPr lang="en-US" sz="1400" dirty="0"/>
                        <a:t>Illness</a:t>
                      </a:r>
                    </a:p>
                  </a:txBody>
                  <a:tcPr marL="68580" marR="68580" marT="34290" marB="34290"/>
                </a:tc>
                <a:tc>
                  <a:txBody>
                    <a:bodyPr/>
                    <a:lstStyle/>
                    <a:p>
                      <a:r>
                        <a:rPr lang="en-US" sz="1400" dirty="0"/>
                        <a:t>32,000,000-45,000,000</a:t>
                      </a:r>
                    </a:p>
                  </a:txBody>
                  <a:tcPr marL="68580" marR="68580" marT="34290" marB="34290"/>
                </a:tc>
                <a:tc>
                  <a:txBody>
                    <a:bodyPr/>
                    <a:lstStyle/>
                    <a:p>
                      <a:r>
                        <a:rPr lang="en-US" sz="1400" dirty="0"/>
                        <a:t>100</a:t>
                      </a:r>
                    </a:p>
                  </a:txBody>
                  <a:tcPr marL="68580" marR="68580" marT="34290" marB="34290"/>
                </a:tc>
                <a:extLst>
                  <a:ext uri="{0D108BD9-81ED-4DB2-BD59-A6C34878D82A}">
                    <a16:rowId xmlns:a16="http://schemas.microsoft.com/office/drawing/2014/main" val="3170764766"/>
                  </a:ext>
                </a:extLst>
              </a:tr>
              <a:tr h="374828">
                <a:tc>
                  <a:txBody>
                    <a:bodyPr/>
                    <a:lstStyle/>
                    <a:p>
                      <a:r>
                        <a:rPr lang="en-US" sz="1400" dirty="0"/>
                        <a:t>Medical Visits</a:t>
                      </a:r>
                    </a:p>
                  </a:txBody>
                  <a:tcPr marL="68580" marR="68580" marT="34290" marB="34290"/>
                </a:tc>
                <a:tc>
                  <a:txBody>
                    <a:bodyPr/>
                    <a:lstStyle/>
                    <a:p>
                      <a:r>
                        <a:rPr lang="en-US" sz="1400" dirty="0"/>
                        <a:t>14,000,000-21,000,000</a:t>
                      </a:r>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2058778871"/>
                  </a:ext>
                </a:extLst>
              </a:tr>
              <a:tr h="374828">
                <a:tc>
                  <a:txBody>
                    <a:bodyPr/>
                    <a:lstStyle/>
                    <a:p>
                      <a:r>
                        <a:rPr lang="en-US" sz="1400" dirty="0"/>
                        <a:t>Hospitalizations</a:t>
                      </a:r>
                    </a:p>
                  </a:txBody>
                  <a:tcPr marL="68580" marR="68580" marT="34290" marB="34290"/>
                </a:tc>
                <a:tc>
                  <a:txBody>
                    <a:bodyPr/>
                    <a:lstStyle/>
                    <a:p>
                      <a:r>
                        <a:rPr lang="en-US" sz="1400" dirty="0"/>
                        <a:t>310,000-560,000</a:t>
                      </a:r>
                    </a:p>
                  </a:txBody>
                  <a:tcPr marL="68580" marR="68580" marT="34290" marB="34290"/>
                </a:tc>
                <a:tc>
                  <a:txBody>
                    <a:bodyPr/>
                    <a:lstStyle/>
                    <a:p>
                      <a:r>
                        <a:rPr lang="en-US" sz="1400" dirty="0"/>
                        <a:t>17</a:t>
                      </a:r>
                    </a:p>
                  </a:txBody>
                  <a:tcPr marL="68580" marR="68580" marT="34290" marB="34290"/>
                </a:tc>
                <a:extLst>
                  <a:ext uri="{0D108BD9-81ED-4DB2-BD59-A6C34878D82A}">
                    <a16:rowId xmlns:a16="http://schemas.microsoft.com/office/drawing/2014/main" val="1400799498"/>
                  </a:ext>
                </a:extLst>
              </a:tr>
              <a:tr h="374828">
                <a:tc>
                  <a:txBody>
                    <a:bodyPr/>
                    <a:lstStyle/>
                    <a:p>
                      <a:r>
                        <a:rPr lang="en-US" sz="1400" dirty="0"/>
                        <a:t>Deaths</a:t>
                      </a:r>
                    </a:p>
                  </a:txBody>
                  <a:tcPr marL="68580" marR="68580" marT="34290" marB="34290"/>
                </a:tc>
                <a:tc>
                  <a:txBody>
                    <a:bodyPr/>
                    <a:lstStyle/>
                    <a:p>
                      <a:r>
                        <a:rPr lang="en-US" sz="1400" dirty="0"/>
                        <a:t>18,000-46,000 (125 pediatric)</a:t>
                      </a:r>
                    </a:p>
                  </a:txBody>
                  <a:tcPr marL="68580" marR="68580" marT="34290" marB="34290"/>
                </a:tc>
                <a:tc>
                  <a:txBody>
                    <a:bodyPr/>
                    <a:lstStyle/>
                    <a:p>
                      <a:r>
                        <a:rPr lang="en-US" sz="1400" dirty="0"/>
                        <a:t>6 (0 pediatric)</a:t>
                      </a:r>
                    </a:p>
                  </a:txBody>
                  <a:tcPr marL="68580" marR="68580" marT="34290" marB="34290"/>
                </a:tc>
                <a:extLst>
                  <a:ext uri="{0D108BD9-81ED-4DB2-BD59-A6C34878D82A}">
                    <a16:rowId xmlns:a16="http://schemas.microsoft.com/office/drawing/2014/main" val="720524600"/>
                  </a:ext>
                </a:extLst>
              </a:tr>
              <a:tr h="480060">
                <a:tc>
                  <a:txBody>
                    <a:bodyPr/>
                    <a:lstStyle/>
                    <a:p>
                      <a:r>
                        <a:rPr lang="en-US" sz="1400" dirty="0"/>
                        <a:t>Mortality</a:t>
                      </a:r>
                    </a:p>
                  </a:txBody>
                  <a:tcPr marL="68580" marR="68580" marT="34290" marB="34290"/>
                </a:tc>
                <a:tc>
                  <a:txBody>
                    <a:bodyPr/>
                    <a:lstStyle/>
                    <a:p>
                      <a:r>
                        <a:rPr lang="en-US" sz="1400" dirty="0"/>
                        <a:t>0.02%</a:t>
                      </a:r>
                    </a:p>
                  </a:txBody>
                  <a:tcPr marL="68580" marR="68580" marT="34290" marB="34290"/>
                </a:tc>
                <a:tc>
                  <a:txBody>
                    <a:bodyPr/>
                    <a:lstStyle/>
                    <a:p>
                      <a:r>
                        <a:rPr lang="en-US" sz="1400" dirty="0"/>
                        <a:t>2.0% (probably overstated due to testing strategy)</a:t>
                      </a:r>
                    </a:p>
                  </a:txBody>
                  <a:tcPr marL="68580" marR="68580" marT="34290" marB="34290"/>
                </a:tc>
                <a:extLst>
                  <a:ext uri="{0D108BD9-81ED-4DB2-BD59-A6C34878D82A}">
                    <a16:rowId xmlns:a16="http://schemas.microsoft.com/office/drawing/2014/main" val="2304743193"/>
                  </a:ext>
                </a:extLst>
              </a:tr>
            </a:tbl>
          </a:graphicData>
        </a:graphic>
      </p:graphicFrame>
      <p:sp>
        <p:nvSpPr>
          <p:cNvPr id="5" name="TextBox 4">
            <a:extLst>
              <a:ext uri="{FF2B5EF4-FFF2-40B4-BE49-F238E27FC236}">
                <a16:creationId xmlns:a16="http://schemas.microsoft.com/office/drawing/2014/main" id="{DBC801DA-59C2-3A4C-9B56-E6421F0B2F04}"/>
              </a:ext>
            </a:extLst>
          </p:cNvPr>
          <p:cNvSpPr txBox="1"/>
          <p:nvPr/>
        </p:nvSpPr>
        <p:spPr>
          <a:xfrm>
            <a:off x="1773621" y="3783725"/>
            <a:ext cx="4942490" cy="507831"/>
          </a:xfrm>
          <a:prstGeom prst="rect">
            <a:avLst/>
          </a:prstGeom>
          <a:noFill/>
        </p:spPr>
        <p:txBody>
          <a:bodyPr wrap="square" rtlCol="0">
            <a:spAutoFit/>
          </a:bodyPr>
          <a:lstStyle/>
          <a:p>
            <a:r>
              <a:rPr lang="en-US" sz="1350" dirty="0"/>
              <a:t>2019-2020 influenza season through February</a:t>
            </a:r>
          </a:p>
          <a:p>
            <a:r>
              <a:rPr lang="en-US" sz="1350" dirty="0"/>
              <a:t>COVID 19 data January 19, 2020- March 3, 2020</a:t>
            </a:r>
          </a:p>
        </p:txBody>
      </p:sp>
    </p:spTree>
    <p:extLst>
      <p:ext uri="{BB962C8B-B14F-4D97-AF65-F5344CB8AC3E}">
        <p14:creationId xmlns:p14="http://schemas.microsoft.com/office/powerpoint/2010/main" val="248555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9A32-E7A1-CB49-A4BA-CF805A5A0337}"/>
              </a:ext>
            </a:extLst>
          </p:cNvPr>
          <p:cNvSpPr>
            <a:spLocks noGrp="1"/>
          </p:cNvSpPr>
          <p:nvPr>
            <p:ph type="title"/>
          </p:nvPr>
        </p:nvSpPr>
        <p:spPr/>
        <p:txBody>
          <a:bodyPr/>
          <a:lstStyle/>
          <a:p>
            <a:r>
              <a:rPr lang="en-US" sz="3200" dirty="0"/>
              <a:t>COVID 19</a:t>
            </a:r>
          </a:p>
        </p:txBody>
      </p:sp>
      <p:sp>
        <p:nvSpPr>
          <p:cNvPr id="3" name="Content Placeholder 2">
            <a:extLst>
              <a:ext uri="{FF2B5EF4-FFF2-40B4-BE49-F238E27FC236}">
                <a16:creationId xmlns:a16="http://schemas.microsoft.com/office/drawing/2014/main" id="{AE177E3F-D0FB-7141-A74E-2C69BBD7D7FE}"/>
              </a:ext>
            </a:extLst>
          </p:cNvPr>
          <p:cNvSpPr>
            <a:spLocks noGrp="1"/>
          </p:cNvSpPr>
          <p:nvPr>
            <p:ph idx="1"/>
          </p:nvPr>
        </p:nvSpPr>
        <p:spPr/>
        <p:txBody>
          <a:bodyPr>
            <a:normAutofit lnSpcReduction="10000"/>
          </a:bodyPr>
          <a:lstStyle/>
          <a:p>
            <a:r>
              <a:rPr lang="en-US" dirty="0"/>
              <a:t>Mortality primarily in those with pre-existing heart and lung disease and elderly</a:t>
            </a:r>
          </a:p>
          <a:p>
            <a:r>
              <a:rPr lang="en-US" dirty="0"/>
              <a:t>Overall mortality is probably overstated- testing bias to those who need hospitalization</a:t>
            </a:r>
          </a:p>
          <a:p>
            <a:r>
              <a:rPr lang="en-US" dirty="0"/>
              <a:t>Estimated over 80% will have mild illness not requiring intervention</a:t>
            </a:r>
          </a:p>
          <a:p>
            <a:r>
              <a:rPr lang="en-US" dirty="0"/>
              <a:t>Fear factor- retailers running out of hand sanitizer, disinfectant wipes, masks, supply theft from medical offices of concern</a:t>
            </a:r>
          </a:p>
        </p:txBody>
      </p:sp>
    </p:spTree>
    <p:extLst>
      <p:ext uri="{BB962C8B-B14F-4D97-AF65-F5344CB8AC3E}">
        <p14:creationId xmlns:p14="http://schemas.microsoft.com/office/powerpoint/2010/main" val="274124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4489-0737-3C44-8615-32928BACC53C}"/>
              </a:ext>
            </a:extLst>
          </p:cNvPr>
          <p:cNvSpPr>
            <a:spLocks noGrp="1"/>
          </p:cNvSpPr>
          <p:nvPr>
            <p:ph type="title"/>
          </p:nvPr>
        </p:nvSpPr>
        <p:spPr/>
        <p:txBody>
          <a:bodyPr/>
          <a:lstStyle/>
          <a:p>
            <a:r>
              <a:rPr lang="en-US" sz="3200" dirty="0"/>
              <a:t>Recommendations</a:t>
            </a:r>
          </a:p>
        </p:txBody>
      </p:sp>
      <p:sp>
        <p:nvSpPr>
          <p:cNvPr id="3" name="Content Placeholder 2">
            <a:extLst>
              <a:ext uri="{FF2B5EF4-FFF2-40B4-BE49-F238E27FC236}">
                <a16:creationId xmlns:a16="http://schemas.microsoft.com/office/drawing/2014/main" id="{558EB493-E8E6-0648-8727-4BF5D6956974}"/>
              </a:ext>
            </a:extLst>
          </p:cNvPr>
          <p:cNvSpPr>
            <a:spLocks noGrp="1"/>
          </p:cNvSpPr>
          <p:nvPr>
            <p:ph idx="1"/>
          </p:nvPr>
        </p:nvSpPr>
        <p:spPr/>
        <p:txBody>
          <a:bodyPr>
            <a:normAutofit fontScale="92500" lnSpcReduction="20000"/>
          </a:bodyPr>
          <a:lstStyle/>
          <a:p>
            <a:r>
              <a:rPr lang="en-US" dirty="0"/>
              <a:t>Airborne Isolation rooms sufficient </a:t>
            </a:r>
          </a:p>
          <a:p>
            <a:r>
              <a:rPr lang="en-US" dirty="0"/>
              <a:t>Staff protection/PPE similar other respiratory pathogens</a:t>
            </a:r>
          </a:p>
          <a:p>
            <a:r>
              <a:rPr lang="en-US" dirty="0"/>
              <a:t> Wash hands, stay home when ill, cover mouth/nose when sneezing or coughing</a:t>
            </a:r>
          </a:p>
          <a:p>
            <a:r>
              <a:rPr lang="en-US" dirty="0"/>
              <a:t>Testing kits still in short supply although expanded access to 93 labs</a:t>
            </a:r>
          </a:p>
          <a:p>
            <a:r>
              <a:rPr lang="en-US" dirty="0"/>
              <a:t>At this time testing approval through health department; persons under investigation form available on pulse</a:t>
            </a:r>
          </a:p>
          <a:p>
            <a:r>
              <a:rPr lang="en-US" dirty="0"/>
              <a:t>Avoid coming to ED unless need hospitalization</a:t>
            </a:r>
          </a:p>
          <a:p>
            <a:r>
              <a:rPr lang="en-US" dirty="0"/>
              <a:t>Avoid visiting physician unless necessary; call ahead; masks upon entry</a:t>
            </a:r>
          </a:p>
        </p:txBody>
      </p:sp>
    </p:spTree>
    <p:extLst>
      <p:ext uri="{BB962C8B-B14F-4D97-AF65-F5344CB8AC3E}">
        <p14:creationId xmlns:p14="http://schemas.microsoft.com/office/powerpoint/2010/main" val="245134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792" y="96312"/>
            <a:ext cx="8229600" cy="498656"/>
          </a:xfrm>
        </p:spPr>
        <p:txBody>
          <a:bodyPr/>
          <a:lstStyle/>
          <a:p>
            <a:r>
              <a:rPr lang="en-US" dirty="0">
                <a:latin typeface="Arial"/>
                <a:cs typeface="Arial"/>
              </a:rPr>
              <a:t>System Office Incident Command Members</a:t>
            </a:r>
          </a:p>
        </p:txBody>
      </p:sp>
      <p:sp>
        <p:nvSpPr>
          <p:cNvPr id="4" name="Footer Placeholder 3"/>
          <p:cNvSpPr>
            <a:spLocks noGrp="1"/>
          </p:cNvSpPr>
          <p:nvPr>
            <p:ph type="ftr" sz="quarter" idx="3"/>
          </p:nvPr>
        </p:nvSpPr>
        <p:spPr/>
        <p:txBody>
          <a:bodyPr/>
          <a:lstStyle/>
          <a:p>
            <a:r>
              <a:rPr lang="en-US" dirty="0"/>
              <a:t>©2020 Trinity Health, All Rights Reserved</a:t>
            </a:r>
          </a:p>
        </p:txBody>
      </p:sp>
      <p:sp>
        <p:nvSpPr>
          <p:cNvPr id="5" name="Slide Number Placeholder 4"/>
          <p:cNvSpPr>
            <a:spLocks noGrp="1"/>
          </p:cNvSpPr>
          <p:nvPr>
            <p:ph type="sldNum" sz="quarter" idx="4"/>
          </p:nvPr>
        </p:nvSpPr>
        <p:spPr/>
        <p:txBody>
          <a:bodyPr/>
          <a:lstStyle/>
          <a:p>
            <a:fld id="{489F9553-C816-6842-8939-EE75ECF7EB2B}" type="slidenum">
              <a:rPr lang="en-US" smtClean="0"/>
              <a:pPr/>
              <a:t>7</a:t>
            </a:fld>
            <a:endParaRPr lang="en-US" dirty="0"/>
          </a:p>
        </p:txBody>
      </p:sp>
      <p:graphicFrame>
        <p:nvGraphicFramePr>
          <p:cNvPr id="13" name="Table 12">
            <a:extLst>
              <a:ext uri="{FF2B5EF4-FFF2-40B4-BE49-F238E27FC236}">
                <a16:creationId xmlns:a16="http://schemas.microsoft.com/office/drawing/2014/main" id="{0AE7637C-6942-4606-B6F8-879DE16E9BB7}"/>
              </a:ext>
            </a:extLst>
          </p:cNvPr>
          <p:cNvGraphicFramePr>
            <a:graphicFrameLocks noGrp="1"/>
          </p:cNvGraphicFramePr>
          <p:nvPr>
            <p:extLst>
              <p:ext uri="{D42A27DB-BD31-4B8C-83A1-F6EECF244321}">
                <p14:modId xmlns:p14="http://schemas.microsoft.com/office/powerpoint/2010/main" val="2111081948"/>
              </p:ext>
            </p:extLst>
          </p:nvPr>
        </p:nvGraphicFramePr>
        <p:xfrm>
          <a:off x="1435392" y="625304"/>
          <a:ext cx="5858543" cy="4389120"/>
        </p:xfrm>
        <a:graphic>
          <a:graphicData uri="http://schemas.openxmlformats.org/drawingml/2006/table">
            <a:tbl>
              <a:tblPr firstRow="1" bandRow="1">
                <a:tableStyleId>{5C22544A-7EE6-4342-B048-85BDC9FD1C3A}</a:tableStyleId>
              </a:tblPr>
              <a:tblGrid>
                <a:gridCol w="1513371">
                  <a:extLst>
                    <a:ext uri="{9D8B030D-6E8A-4147-A177-3AD203B41FA5}">
                      <a16:colId xmlns:a16="http://schemas.microsoft.com/office/drawing/2014/main" val="225575465"/>
                    </a:ext>
                  </a:extLst>
                </a:gridCol>
                <a:gridCol w="4345172">
                  <a:extLst>
                    <a:ext uri="{9D8B030D-6E8A-4147-A177-3AD203B41FA5}">
                      <a16:colId xmlns:a16="http://schemas.microsoft.com/office/drawing/2014/main" val="4286161124"/>
                    </a:ext>
                  </a:extLst>
                </a:gridCol>
              </a:tblGrid>
              <a:tr h="218470">
                <a:tc>
                  <a:txBody>
                    <a:bodyPr/>
                    <a:lstStyle/>
                    <a:p>
                      <a:r>
                        <a:rPr lang="en-US" sz="1000" dirty="0"/>
                        <a:t>Name</a:t>
                      </a:r>
                    </a:p>
                  </a:txBody>
                  <a:tcPr/>
                </a:tc>
                <a:tc>
                  <a:txBody>
                    <a:bodyPr/>
                    <a:lstStyle/>
                    <a:p>
                      <a:r>
                        <a:rPr lang="en-US" sz="1000" dirty="0"/>
                        <a:t>Role</a:t>
                      </a:r>
                    </a:p>
                  </a:txBody>
                  <a:tcPr/>
                </a:tc>
                <a:extLst>
                  <a:ext uri="{0D108BD9-81ED-4DB2-BD59-A6C34878D82A}">
                    <a16:rowId xmlns:a16="http://schemas.microsoft.com/office/drawing/2014/main" val="3684973160"/>
                  </a:ext>
                </a:extLst>
              </a:tr>
              <a:tr h="218470">
                <a:tc>
                  <a:txBody>
                    <a:bodyPr/>
                    <a:lstStyle/>
                    <a:p>
                      <a:r>
                        <a:rPr lang="en-US" sz="1000" dirty="0"/>
                        <a:t>Tammy Lundstrom</a:t>
                      </a:r>
                    </a:p>
                  </a:txBody>
                  <a:tcPr/>
                </a:tc>
                <a:tc>
                  <a:txBody>
                    <a:bodyPr/>
                    <a:lstStyle/>
                    <a:p>
                      <a:r>
                        <a:rPr lang="en-US" sz="1000" dirty="0"/>
                        <a:t>Captain</a:t>
                      </a:r>
                    </a:p>
                  </a:txBody>
                  <a:tcPr/>
                </a:tc>
                <a:extLst>
                  <a:ext uri="{0D108BD9-81ED-4DB2-BD59-A6C34878D82A}">
                    <a16:rowId xmlns:a16="http://schemas.microsoft.com/office/drawing/2014/main" val="3103873834"/>
                  </a:ext>
                </a:extLst>
              </a:tr>
              <a:tr h="218470">
                <a:tc>
                  <a:txBody>
                    <a:bodyPr/>
                    <a:lstStyle/>
                    <a:p>
                      <a:r>
                        <a:rPr lang="en-US" sz="1000" dirty="0"/>
                        <a:t>Rachel Nelson</a:t>
                      </a:r>
                    </a:p>
                  </a:txBody>
                  <a:tcPr/>
                </a:tc>
                <a:tc>
                  <a:txBody>
                    <a:bodyPr/>
                    <a:lstStyle/>
                    <a:p>
                      <a:r>
                        <a:rPr lang="en-US" sz="1000" dirty="0"/>
                        <a:t>Public Information Officer (PIO)</a:t>
                      </a:r>
                    </a:p>
                  </a:txBody>
                  <a:tcPr/>
                </a:tc>
                <a:extLst>
                  <a:ext uri="{0D108BD9-81ED-4DB2-BD59-A6C34878D82A}">
                    <a16:rowId xmlns:a16="http://schemas.microsoft.com/office/drawing/2014/main" val="370778527"/>
                  </a:ext>
                </a:extLst>
              </a:tr>
              <a:tr h="218470">
                <a:tc>
                  <a:txBody>
                    <a:bodyPr/>
                    <a:lstStyle/>
                    <a:p>
                      <a:r>
                        <a:rPr lang="en-US" sz="1000" dirty="0"/>
                        <a:t>Gay Landstrom</a:t>
                      </a:r>
                    </a:p>
                  </a:txBody>
                  <a:tcPr/>
                </a:tc>
                <a:tc>
                  <a:txBody>
                    <a:bodyPr/>
                    <a:lstStyle/>
                    <a:p>
                      <a:r>
                        <a:rPr lang="en-US" sz="1000" dirty="0"/>
                        <a:t>Nursing</a:t>
                      </a:r>
                    </a:p>
                  </a:txBody>
                  <a:tcPr/>
                </a:tc>
                <a:extLst>
                  <a:ext uri="{0D108BD9-81ED-4DB2-BD59-A6C34878D82A}">
                    <a16:rowId xmlns:a16="http://schemas.microsoft.com/office/drawing/2014/main" val="2481250816"/>
                  </a:ext>
                </a:extLst>
              </a:tr>
              <a:tr h="218470">
                <a:tc>
                  <a:txBody>
                    <a:bodyPr/>
                    <a:lstStyle/>
                    <a:p>
                      <a:r>
                        <a:rPr lang="en-US" sz="1000" dirty="0"/>
                        <a:t>Mandi Murray </a:t>
                      </a:r>
                    </a:p>
                  </a:txBody>
                  <a:tcPr/>
                </a:tc>
                <a:tc>
                  <a:txBody>
                    <a:bodyPr/>
                    <a:lstStyle/>
                    <a:p>
                      <a:r>
                        <a:rPr lang="en-US" sz="1000" dirty="0"/>
                        <a:t>Legal</a:t>
                      </a:r>
                    </a:p>
                  </a:txBody>
                  <a:tcPr/>
                </a:tc>
                <a:extLst>
                  <a:ext uri="{0D108BD9-81ED-4DB2-BD59-A6C34878D82A}">
                    <a16:rowId xmlns:a16="http://schemas.microsoft.com/office/drawing/2014/main" val="1663710747"/>
                  </a:ext>
                </a:extLst>
              </a:tr>
              <a:tr h="218470">
                <a:tc>
                  <a:txBody>
                    <a:bodyPr/>
                    <a:lstStyle/>
                    <a:p>
                      <a:r>
                        <a:rPr lang="en-US" sz="1000" dirty="0"/>
                        <a:t>Russell Olmsted </a:t>
                      </a:r>
                    </a:p>
                  </a:txBody>
                  <a:tcPr/>
                </a:tc>
                <a:tc>
                  <a:txBody>
                    <a:bodyPr/>
                    <a:lstStyle/>
                    <a:p>
                      <a:r>
                        <a:rPr lang="en-US" sz="1000" dirty="0"/>
                        <a:t>Infection Prevention Management</a:t>
                      </a:r>
                    </a:p>
                  </a:txBody>
                  <a:tcPr/>
                </a:tc>
                <a:extLst>
                  <a:ext uri="{0D108BD9-81ED-4DB2-BD59-A6C34878D82A}">
                    <a16:rowId xmlns:a16="http://schemas.microsoft.com/office/drawing/2014/main" val="453115950"/>
                  </a:ext>
                </a:extLst>
              </a:tr>
              <a:tr h="218470">
                <a:tc>
                  <a:txBody>
                    <a:bodyPr/>
                    <a:lstStyle/>
                    <a:p>
                      <a:r>
                        <a:rPr lang="en-US" sz="1000" dirty="0"/>
                        <a:t>Darren Vianueva</a:t>
                      </a:r>
                    </a:p>
                  </a:txBody>
                  <a:tcPr/>
                </a:tc>
                <a:tc>
                  <a:txBody>
                    <a:bodyPr/>
                    <a:lstStyle/>
                    <a:p>
                      <a:r>
                        <a:rPr lang="en-US" sz="1000" dirty="0"/>
                        <a:t>Supply Chain – System Support </a:t>
                      </a:r>
                    </a:p>
                  </a:txBody>
                  <a:tcPr/>
                </a:tc>
                <a:extLst>
                  <a:ext uri="{0D108BD9-81ED-4DB2-BD59-A6C34878D82A}">
                    <a16:rowId xmlns:a16="http://schemas.microsoft.com/office/drawing/2014/main" val="3763556929"/>
                  </a:ext>
                </a:extLst>
              </a:tr>
              <a:tr h="218470">
                <a:tc>
                  <a:txBody>
                    <a:bodyPr/>
                    <a:lstStyle/>
                    <a:p>
                      <a:r>
                        <a:rPr lang="en-US" sz="1000" dirty="0"/>
                        <a:t>Ed Hisscock</a:t>
                      </a:r>
                    </a:p>
                  </a:txBody>
                  <a:tcPr/>
                </a:tc>
                <a:tc>
                  <a:txBody>
                    <a:bodyPr/>
                    <a:lstStyle/>
                    <a:p>
                      <a:r>
                        <a:rPr lang="en-US" sz="1000" dirty="0"/>
                        <a:t>Supply Chain</a:t>
                      </a:r>
                    </a:p>
                  </a:txBody>
                  <a:tcPr/>
                </a:tc>
                <a:extLst>
                  <a:ext uri="{0D108BD9-81ED-4DB2-BD59-A6C34878D82A}">
                    <a16:rowId xmlns:a16="http://schemas.microsoft.com/office/drawing/2014/main" val="2085535296"/>
                  </a:ext>
                </a:extLst>
              </a:tr>
              <a:tr h="218470">
                <a:tc>
                  <a:txBody>
                    <a:bodyPr/>
                    <a:lstStyle/>
                    <a:p>
                      <a:r>
                        <a:rPr lang="en-US" sz="1000" dirty="0"/>
                        <a:t>Meena Rupani</a:t>
                      </a:r>
                    </a:p>
                  </a:txBody>
                  <a:tcPr/>
                </a:tc>
                <a:tc>
                  <a:txBody>
                    <a:bodyPr/>
                    <a:lstStyle/>
                    <a:p>
                      <a:r>
                        <a:rPr lang="en-US" sz="1000" dirty="0"/>
                        <a:t>Pharmacy</a:t>
                      </a:r>
                    </a:p>
                  </a:txBody>
                  <a:tcPr/>
                </a:tc>
                <a:extLst>
                  <a:ext uri="{0D108BD9-81ED-4DB2-BD59-A6C34878D82A}">
                    <a16:rowId xmlns:a16="http://schemas.microsoft.com/office/drawing/2014/main" val="3404651982"/>
                  </a:ext>
                </a:extLst>
              </a:tr>
              <a:tr h="218470">
                <a:tc>
                  <a:txBody>
                    <a:bodyPr/>
                    <a:lstStyle/>
                    <a:p>
                      <a:r>
                        <a:rPr lang="en-US" sz="1000" dirty="0"/>
                        <a:t>Ruth Goodell</a:t>
                      </a:r>
                    </a:p>
                  </a:txBody>
                  <a:tcPr/>
                </a:tc>
                <a:tc>
                  <a:txBody>
                    <a:bodyPr/>
                    <a:lstStyle/>
                    <a:p>
                      <a:r>
                        <a:rPr lang="en-US" sz="1000" dirty="0"/>
                        <a:t>Risk Management</a:t>
                      </a:r>
                    </a:p>
                  </a:txBody>
                  <a:tcPr/>
                </a:tc>
                <a:extLst>
                  <a:ext uri="{0D108BD9-81ED-4DB2-BD59-A6C34878D82A}">
                    <a16:rowId xmlns:a16="http://schemas.microsoft.com/office/drawing/2014/main" val="2376789781"/>
                  </a:ext>
                </a:extLst>
              </a:tr>
              <a:tr h="218470">
                <a:tc>
                  <a:txBody>
                    <a:bodyPr/>
                    <a:lstStyle/>
                    <a:p>
                      <a:r>
                        <a:rPr lang="en-US" sz="1000" dirty="0"/>
                        <a:t>Martha Murphy</a:t>
                      </a:r>
                    </a:p>
                  </a:txBody>
                  <a:tcPr/>
                </a:tc>
                <a:tc>
                  <a:txBody>
                    <a:bodyPr/>
                    <a:lstStyle/>
                    <a:p>
                      <a:r>
                        <a:rPr lang="en-US" sz="1000" dirty="0"/>
                        <a:t>HR</a:t>
                      </a:r>
                    </a:p>
                  </a:txBody>
                  <a:tcPr/>
                </a:tc>
                <a:extLst>
                  <a:ext uri="{0D108BD9-81ED-4DB2-BD59-A6C34878D82A}">
                    <a16:rowId xmlns:a16="http://schemas.microsoft.com/office/drawing/2014/main" val="2713571627"/>
                  </a:ext>
                </a:extLst>
              </a:tr>
              <a:tr h="218470">
                <a:tc>
                  <a:txBody>
                    <a:bodyPr/>
                    <a:lstStyle/>
                    <a:p>
                      <a:r>
                        <a:rPr lang="en-US" sz="1000" dirty="0"/>
                        <a:t>Fred Carmen</a:t>
                      </a:r>
                    </a:p>
                  </a:txBody>
                  <a:tcPr/>
                </a:tc>
                <a:tc>
                  <a:txBody>
                    <a:bodyPr/>
                    <a:lstStyle/>
                    <a:p>
                      <a:r>
                        <a:rPr lang="en-US" sz="1000" dirty="0"/>
                        <a:t>Supply Chain </a:t>
                      </a:r>
                    </a:p>
                  </a:txBody>
                  <a:tcPr/>
                </a:tc>
                <a:extLst>
                  <a:ext uri="{0D108BD9-81ED-4DB2-BD59-A6C34878D82A}">
                    <a16:rowId xmlns:a16="http://schemas.microsoft.com/office/drawing/2014/main" val="2374122009"/>
                  </a:ext>
                </a:extLst>
              </a:tr>
              <a:tr h="218470">
                <a:tc>
                  <a:txBody>
                    <a:bodyPr/>
                    <a:lstStyle/>
                    <a:p>
                      <a:r>
                        <a:rPr lang="en-US" sz="1000" dirty="0"/>
                        <a:t>Dameka Miller</a:t>
                      </a:r>
                    </a:p>
                  </a:txBody>
                  <a:tcPr/>
                </a:tc>
                <a:tc>
                  <a:txBody>
                    <a:bodyPr/>
                    <a:lstStyle/>
                    <a:p>
                      <a:r>
                        <a:rPr lang="en-US" sz="1000" dirty="0"/>
                        <a:t>Supply Chain</a:t>
                      </a:r>
                    </a:p>
                  </a:txBody>
                  <a:tcPr/>
                </a:tc>
                <a:extLst>
                  <a:ext uri="{0D108BD9-81ED-4DB2-BD59-A6C34878D82A}">
                    <a16:rowId xmlns:a16="http://schemas.microsoft.com/office/drawing/2014/main" val="4165288814"/>
                  </a:ext>
                </a:extLst>
              </a:tr>
              <a:tr h="218470">
                <a:tc>
                  <a:txBody>
                    <a:bodyPr/>
                    <a:lstStyle/>
                    <a:p>
                      <a:r>
                        <a:rPr lang="en-US" sz="1000" dirty="0"/>
                        <a:t>John Schwartz</a:t>
                      </a:r>
                    </a:p>
                  </a:txBody>
                  <a:tcPr/>
                </a:tc>
                <a:tc>
                  <a:txBody>
                    <a:bodyPr/>
                    <a:lstStyle/>
                    <a:p>
                      <a:r>
                        <a:rPr lang="en-US" sz="1000" dirty="0"/>
                        <a:t>HR</a:t>
                      </a:r>
                    </a:p>
                  </a:txBody>
                  <a:tcPr/>
                </a:tc>
                <a:extLst>
                  <a:ext uri="{0D108BD9-81ED-4DB2-BD59-A6C34878D82A}">
                    <a16:rowId xmlns:a16="http://schemas.microsoft.com/office/drawing/2014/main" val="2603820623"/>
                  </a:ext>
                </a:extLst>
              </a:tr>
              <a:tr h="218470">
                <a:tc>
                  <a:txBody>
                    <a:bodyPr/>
                    <a:lstStyle/>
                    <a:p>
                      <a:r>
                        <a:rPr lang="en-US" sz="1000" dirty="0"/>
                        <a:t>Sharon Hull</a:t>
                      </a:r>
                    </a:p>
                  </a:txBody>
                  <a:tcPr/>
                </a:tc>
                <a:tc>
                  <a:txBody>
                    <a:bodyPr/>
                    <a:lstStyle/>
                    <a:p>
                      <a:r>
                        <a:rPr lang="en-US" sz="1000" dirty="0"/>
                        <a:t>Accreditation and Regulatory</a:t>
                      </a:r>
                    </a:p>
                  </a:txBody>
                  <a:tcPr/>
                </a:tc>
                <a:extLst>
                  <a:ext uri="{0D108BD9-81ED-4DB2-BD59-A6C34878D82A}">
                    <a16:rowId xmlns:a16="http://schemas.microsoft.com/office/drawing/2014/main" val="1423752035"/>
                  </a:ext>
                </a:extLst>
              </a:tr>
              <a:tr h="218470">
                <a:tc>
                  <a:txBody>
                    <a:bodyPr/>
                    <a:lstStyle/>
                    <a:p>
                      <a:r>
                        <a:rPr lang="en-US" sz="1000" dirty="0"/>
                        <a:t>Toni Pratt</a:t>
                      </a:r>
                    </a:p>
                  </a:txBody>
                  <a:tcPr/>
                </a:tc>
                <a:tc>
                  <a:txBody>
                    <a:bodyPr/>
                    <a:lstStyle/>
                    <a:p>
                      <a:r>
                        <a:rPr lang="en-US" sz="1000" dirty="0"/>
                        <a:t>Finance</a:t>
                      </a:r>
                    </a:p>
                  </a:txBody>
                  <a:tcPr/>
                </a:tc>
                <a:extLst>
                  <a:ext uri="{0D108BD9-81ED-4DB2-BD59-A6C34878D82A}">
                    <a16:rowId xmlns:a16="http://schemas.microsoft.com/office/drawing/2014/main" val="1144884016"/>
                  </a:ext>
                </a:extLst>
              </a:tr>
              <a:tr h="218470">
                <a:tc>
                  <a:txBody>
                    <a:bodyPr/>
                    <a:lstStyle/>
                    <a:p>
                      <a:r>
                        <a:rPr lang="en-US" sz="1000" dirty="0"/>
                        <a:t>Mary Ann Dillon</a:t>
                      </a:r>
                    </a:p>
                  </a:txBody>
                  <a:tcPr/>
                </a:tc>
                <a:tc>
                  <a:txBody>
                    <a:bodyPr/>
                    <a:lstStyle/>
                    <a:p>
                      <a:r>
                        <a:rPr lang="en-US" sz="1000" dirty="0"/>
                        <a:t>Mission</a:t>
                      </a:r>
                    </a:p>
                  </a:txBody>
                  <a:tcPr/>
                </a:tc>
                <a:extLst>
                  <a:ext uri="{0D108BD9-81ED-4DB2-BD59-A6C34878D82A}">
                    <a16:rowId xmlns:a16="http://schemas.microsoft.com/office/drawing/2014/main" val="1895208202"/>
                  </a:ext>
                </a:extLst>
              </a:tr>
              <a:tr h="218470">
                <a:tc>
                  <a:txBody>
                    <a:bodyPr/>
                    <a:lstStyle/>
                    <a:p>
                      <a:r>
                        <a:rPr lang="en-US" sz="1000" dirty="0"/>
                        <a:t>Mario Brunetta</a:t>
                      </a:r>
                    </a:p>
                  </a:txBody>
                  <a:tcPr/>
                </a:tc>
                <a:tc>
                  <a:txBody>
                    <a:bodyPr/>
                    <a:lstStyle/>
                    <a:p>
                      <a:r>
                        <a:rPr lang="en-US" sz="1000" dirty="0"/>
                        <a:t>Mission</a:t>
                      </a:r>
                    </a:p>
                  </a:txBody>
                  <a:tcPr/>
                </a:tc>
                <a:extLst>
                  <a:ext uri="{0D108BD9-81ED-4DB2-BD59-A6C34878D82A}">
                    <a16:rowId xmlns:a16="http://schemas.microsoft.com/office/drawing/2014/main" val="1181240579"/>
                  </a:ext>
                </a:extLst>
              </a:tr>
            </a:tbl>
          </a:graphicData>
        </a:graphic>
      </p:graphicFrame>
    </p:spTree>
    <p:extLst>
      <p:ext uri="{BB962C8B-B14F-4D97-AF65-F5344CB8AC3E}">
        <p14:creationId xmlns:p14="http://schemas.microsoft.com/office/powerpoint/2010/main" val="2852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7D9D808-F472-41CB-B2AC-CF351416AEBF}"/>
              </a:ext>
            </a:extLst>
          </p:cNvPr>
          <p:cNvGraphicFramePr>
            <a:graphicFrameLocks noGrp="1"/>
          </p:cNvGraphicFramePr>
          <p:nvPr>
            <p:ph sz="quarter" idx="12"/>
            <p:extLst>
              <p:ext uri="{D42A27DB-BD31-4B8C-83A1-F6EECF244321}">
                <p14:modId xmlns:p14="http://schemas.microsoft.com/office/powerpoint/2010/main" val="3012252693"/>
              </p:ext>
            </p:extLst>
          </p:nvPr>
        </p:nvGraphicFramePr>
        <p:xfrm>
          <a:off x="501649" y="546639"/>
          <a:ext cx="8235951" cy="4180925"/>
        </p:xfrm>
        <a:graphic>
          <a:graphicData uri="http://schemas.openxmlformats.org/drawingml/2006/table">
            <a:tbl>
              <a:tblPr firstRow="1" bandRow="1">
                <a:tableStyleId>{5C22544A-7EE6-4342-B048-85BDC9FD1C3A}</a:tableStyleId>
              </a:tblPr>
              <a:tblGrid>
                <a:gridCol w="2745317">
                  <a:extLst>
                    <a:ext uri="{9D8B030D-6E8A-4147-A177-3AD203B41FA5}">
                      <a16:colId xmlns:a16="http://schemas.microsoft.com/office/drawing/2014/main" val="3413141467"/>
                    </a:ext>
                  </a:extLst>
                </a:gridCol>
                <a:gridCol w="2745317">
                  <a:extLst>
                    <a:ext uri="{9D8B030D-6E8A-4147-A177-3AD203B41FA5}">
                      <a16:colId xmlns:a16="http://schemas.microsoft.com/office/drawing/2014/main" val="3059129760"/>
                    </a:ext>
                  </a:extLst>
                </a:gridCol>
                <a:gridCol w="2745317">
                  <a:extLst>
                    <a:ext uri="{9D8B030D-6E8A-4147-A177-3AD203B41FA5}">
                      <a16:colId xmlns:a16="http://schemas.microsoft.com/office/drawing/2014/main" val="3900152915"/>
                    </a:ext>
                  </a:extLst>
                </a:gridCol>
              </a:tblGrid>
              <a:tr h="250399">
                <a:tc>
                  <a:txBody>
                    <a:bodyPr/>
                    <a:lstStyle/>
                    <a:p>
                      <a:r>
                        <a:rPr lang="en-US" sz="900" dirty="0"/>
                        <a:t>Name</a:t>
                      </a:r>
                    </a:p>
                  </a:txBody>
                  <a:tcPr/>
                </a:tc>
                <a:tc>
                  <a:txBody>
                    <a:bodyPr/>
                    <a:lstStyle/>
                    <a:p>
                      <a:r>
                        <a:rPr lang="en-US" sz="900" dirty="0"/>
                        <a:t>Ministry</a:t>
                      </a:r>
                    </a:p>
                  </a:txBody>
                  <a:tcPr/>
                </a:tc>
                <a:tc>
                  <a:txBody>
                    <a:bodyPr/>
                    <a:lstStyle/>
                    <a:p>
                      <a:r>
                        <a:rPr lang="en-US" sz="900" dirty="0"/>
                        <a:t>Role</a:t>
                      </a:r>
                    </a:p>
                  </a:txBody>
                  <a:tcPr/>
                </a:tc>
                <a:extLst>
                  <a:ext uri="{0D108BD9-81ED-4DB2-BD59-A6C34878D82A}">
                    <a16:rowId xmlns:a16="http://schemas.microsoft.com/office/drawing/2014/main" val="2785250863"/>
                  </a:ext>
                </a:extLst>
              </a:tr>
              <a:tr h="229211">
                <a:tc>
                  <a:txBody>
                    <a:bodyPr/>
                    <a:lstStyle/>
                    <a:p>
                      <a:r>
                        <a:rPr lang="en-US" sz="900" dirty="0"/>
                        <a:t>Rachel Nelson</a:t>
                      </a:r>
                    </a:p>
                  </a:txBody>
                  <a:tcPr/>
                </a:tc>
                <a:tc>
                  <a:txBody>
                    <a:bodyPr/>
                    <a:lstStyle/>
                    <a:p>
                      <a:r>
                        <a:rPr lang="en-US" sz="900" dirty="0"/>
                        <a:t>System Office</a:t>
                      </a:r>
                    </a:p>
                  </a:txBody>
                  <a:tcPr/>
                </a:tc>
                <a:tc>
                  <a:txBody>
                    <a:bodyPr/>
                    <a:lstStyle/>
                    <a:p>
                      <a:r>
                        <a:rPr lang="en-US" sz="900" dirty="0"/>
                        <a:t>PIO</a:t>
                      </a:r>
                    </a:p>
                  </a:txBody>
                  <a:tcPr/>
                </a:tc>
                <a:extLst>
                  <a:ext uri="{0D108BD9-81ED-4DB2-BD59-A6C34878D82A}">
                    <a16:rowId xmlns:a16="http://schemas.microsoft.com/office/drawing/2014/main" val="168716004"/>
                  </a:ext>
                </a:extLst>
              </a:tr>
              <a:tr h="226218">
                <a:tc>
                  <a:txBody>
                    <a:bodyPr/>
                    <a:lstStyle/>
                    <a:p>
                      <a:r>
                        <a:rPr lang="en-US" sz="900" dirty="0"/>
                        <a:t>Maria Seyrig</a:t>
                      </a:r>
                    </a:p>
                  </a:txBody>
                  <a:tcPr/>
                </a:tc>
                <a:tc>
                  <a:txBody>
                    <a:bodyPr/>
                    <a:lstStyle/>
                    <a:p>
                      <a:r>
                        <a:rPr lang="en-US" sz="900" dirty="0"/>
                        <a:t>System Office</a:t>
                      </a:r>
                    </a:p>
                  </a:txBody>
                  <a:tcPr/>
                </a:tc>
                <a:tc>
                  <a:txBody>
                    <a:bodyPr/>
                    <a:lstStyle/>
                    <a:p>
                      <a:r>
                        <a:rPr lang="en-US" sz="900" dirty="0"/>
                        <a:t>Media Lead</a:t>
                      </a:r>
                    </a:p>
                  </a:txBody>
                  <a:tcPr/>
                </a:tc>
                <a:extLst>
                  <a:ext uri="{0D108BD9-81ED-4DB2-BD59-A6C34878D82A}">
                    <a16:rowId xmlns:a16="http://schemas.microsoft.com/office/drawing/2014/main" val="103331900"/>
                  </a:ext>
                </a:extLst>
              </a:tr>
              <a:tr h="226218">
                <a:tc>
                  <a:txBody>
                    <a:bodyPr/>
                    <a:lstStyle/>
                    <a:p>
                      <a:r>
                        <a:rPr lang="en-US" sz="900" dirty="0"/>
                        <a:t>Sofia Gaudioso</a:t>
                      </a:r>
                    </a:p>
                  </a:txBody>
                  <a:tcPr/>
                </a:tc>
                <a:tc>
                  <a:txBody>
                    <a:bodyPr/>
                    <a:lstStyle/>
                    <a:p>
                      <a:r>
                        <a:rPr lang="en-US" sz="900" dirty="0"/>
                        <a:t>System Office</a:t>
                      </a:r>
                    </a:p>
                  </a:txBody>
                  <a:tcPr/>
                </a:tc>
                <a:tc>
                  <a:txBody>
                    <a:bodyPr/>
                    <a:lstStyle/>
                    <a:p>
                      <a:r>
                        <a:rPr lang="en-US" sz="900" dirty="0"/>
                        <a:t>Project Lead</a:t>
                      </a:r>
                    </a:p>
                  </a:txBody>
                  <a:tcPr/>
                </a:tc>
                <a:extLst>
                  <a:ext uri="{0D108BD9-81ED-4DB2-BD59-A6C34878D82A}">
                    <a16:rowId xmlns:a16="http://schemas.microsoft.com/office/drawing/2014/main" val="2883399452"/>
                  </a:ext>
                </a:extLst>
              </a:tr>
              <a:tr h="226218">
                <a:tc>
                  <a:txBody>
                    <a:bodyPr/>
                    <a:lstStyle/>
                    <a:p>
                      <a:r>
                        <a:rPr lang="en-US" sz="900" dirty="0"/>
                        <a:t>Bret Gallaway</a:t>
                      </a:r>
                    </a:p>
                  </a:txBody>
                  <a:tcPr/>
                </a:tc>
                <a:tc>
                  <a:txBody>
                    <a:bodyPr/>
                    <a:lstStyle/>
                    <a:p>
                      <a:r>
                        <a:rPr lang="en-US" sz="900" dirty="0"/>
                        <a:t>System Office</a:t>
                      </a:r>
                    </a:p>
                  </a:txBody>
                  <a:tcPr/>
                </a:tc>
                <a:tc>
                  <a:txBody>
                    <a:bodyPr/>
                    <a:lstStyle/>
                    <a:p>
                      <a:r>
                        <a:rPr lang="en-US" sz="900" dirty="0"/>
                        <a:t>Executive Lead</a:t>
                      </a:r>
                    </a:p>
                  </a:txBody>
                  <a:tcPr/>
                </a:tc>
                <a:extLst>
                  <a:ext uri="{0D108BD9-81ED-4DB2-BD59-A6C34878D82A}">
                    <a16:rowId xmlns:a16="http://schemas.microsoft.com/office/drawing/2014/main" val="183847240"/>
                  </a:ext>
                </a:extLst>
              </a:tr>
              <a:tr h="226218">
                <a:tc>
                  <a:txBody>
                    <a:bodyPr/>
                    <a:lstStyle/>
                    <a:p>
                      <a:pPr lvl="0">
                        <a:buNone/>
                      </a:pPr>
                      <a:r>
                        <a:rPr lang="en-US" sz="900" dirty="0"/>
                        <a:t>Jodi Garrett</a:t>
                      </a:r>
                    </a:p>
                  </a:txBody>
                  <a:tcPr/>
                </a:tc>
                <a:tc>
                  <a:txBody>
                    <a:bodyPr/>
                    <a:lstStyle/>
                    <a:p>
                      <a:pPr lvl="0">
                        <a:buNone/>
                      </a:pPr>
                      <a:r>
                        <a:rPr lang="en-US" sz="900" dirty="0"/>
                        <a:t>System Office</a:t>
                      </a:r>
                    </a:p>
                  </a:txBody>
                  <a:tcPr/>
                </a:tc>
                <a:tc>
                  <a:txBody>
                    <a:bodyPr/>
                    <a:lstStyle/>
                    <a:p>
                      <a:pPr marL="0" lvl="0" indent="0" algn="l">
                        <a:lnSpc>
                          <a:spcPct val="100000"/>
                        </a:lnSpc>
                        <a:spcBef>
                          <a:spcPts val="0"/>
                        </a:spcBef>
                        <a:spcAft>
                          <a:spcPts val="0"/>
                        </a:spcAft>
                        <a:buNone/>
                      </a:pPr>
                      <a:r>
                        <a:rPr lang="en-US" sz="900" dirty="0"/>
                        <a:t>Brand Lead</a:t>
                      </a:r>
                    </a:p>
                  </a:txBody>
                  <a:tcPr/>
                </a:tc>
                <a:extLst>
                  <a:ext uri="{0D108BD9-81ED-4DB2-BD59-A6C34878D82A}">
                    <a16:rowId xmlns:a16="http://schemas.microsoft.com/office/drawing/2014/main" val="969336281"/>
                  </a:ext>
                </a:extLst>
              </a:tr>
              <a:tr h="226218">
                <a:tc>
                  <a:txBody>
                    <a:bodyPr/>
                    <a:lstStyle/>
                    <a:p>
                      <a:r>
                        <a:rPr lang="en-US" sz="900" dirty="0"/>
                        <a:t>Jody Lamb</a:t>
                      </a:r>
                    </a:p>
                  </a:txBody>
                  <a:tcPr/>
                </a:tc>
                <a:tc>
                  <a:txBody>
                    <a:bodyPr/>
                    <a:lstStyle/>
                    <a:p>
                      <a:r>
                        <a:rPr lang="en-US" sz="900" dirty="0"/>
                        <a:t>System Office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HR Communications Lead</a:t>
                      </a:r>
                    </a:p>
                  </a:txBody>
                  <a:tcPr/>
                </a:tc>
                <a:extLst>
                  <a:ext uri="{0D108BD9-81ED-4DB2-BD59-A6C34878D82A}">
                    <a16:rowId xmlns:a16="http://schemas.microsoft.com/office/drawing/2014/main" val="4062484846"/>
                  </a:ext>
                </a:extLst>
              </a:tr>
              <a:tr h="226218">
                <a:tc>
                  <a:txBody>
                    <a:bodyPr/>
                    <a:lstStyle/>
                    <a:p>
                      <a:r>
                        <a:rPr lang="en-US" sz="900" dirty="0"/>
                        <a:t>Stef Frenkel</a:t>
                      </a:r>
                    </a:p>
                  </a:txBody>
                  <a:tcPr/>
                </a:tc>
                <a:tc>
                  <a:txBody>
                    <a:bodyPr/>
                    <a:lstStyle/>
                    <a:p>
                      <a:r>
                        <a:rPr lang="en-US" sz="900" dirty="0"/>
                        <a:t>System Office</a:t>
                      </a:r>
                    </a:p>
                  </a:txBody>
                  <a:tcPr/>
                </a:tc>
                <a:tc>
                  <a:txBody>
                    <a:bodyPr/>
                    <a:lstStyle/>
                    <a:p>
                      <a:r>
                        <a:rPr lang="en-US" sz="900" dirty="0"/>
                        <a:t>Contributing Member</a:t>
                      </a:r>
                    </a:p>
                  </a:txBody>
                  <a:tcPr/>
                </a:tc>
                <a:extLst>
                  <a:ext uri="{0D108BD9-81ED-4DB2-BD59-A6C34878D82A}">
                    <a16:rowId xmlns:a16="http://schemas.microsoft.com/office/drawing/2014/main" val="3710716886"/>
                  </a:ext>
                </a:extLst>
              </a:tr>
              <a:tr h="226218">
                <a:tc>
                  <a:txBody>
                    <a:bodyPr/>
                    <a:lstStyle/>
                    <a:p>
                      <a:r>
                        <a:rPr lang="en-US" sz="900" dirty="0"/>
                        <a:t>Ned Burels</a:t>
                      </a:r>
                    </a:p>
                  </a:txBody>
                  <a:tcPr/>
                </a:tc>
                <a:tc>
                  <a:txBody>
                    <a:bodyPr/>
                    <a:lstStyle/>
                    <a:p>
                      <a:r>
                        <a:rPr lang="en-US" sz="900" dirty="0"/>
                        <a:t>System Office</a:t>
                      </a:r>
                    </a:p>
                  </a:txBody>
                  <a:tcPr/>
                </a:tc>
                <a:tc>
                  <a:txBody>
                    <a:bodyPr/>
                    <a:lstStyle/>
                    <a:p>
                      <a:r>
                        <a:rPr lang="en-US" sz="900" dirty="0"/>
                        <a:t>Contributing Member</a:t>
                      </a:r>
                    </a:p>
                  </a:txBody>
                  <a:tcPr/>
                </a:tc>
                <a:extLst>
                  <a:ext uri="{0D108BD9-81ED-4DB2-BD59-A6C34878D82A}">
                    <a16:rowId xmlns:a16="http://schemas.microsoft.com/office/drawing/2014/main" val="1361128690"/>
                  </a:ext>
                </a:extLst>
              </a:tr>
              <a:tr h="226218">
                <a:tc>
                  <a:txBody>
                    <a:bodyPr/>
                    <a:lstStyle/>
                    <a:p>
                      <a:r>
                        <a:rPr lang="en-US" sz="900" dirty="0"/>
                        <a:t>Kevin DiCola</a:t>
                      </a:r>
                    </a:p>
                  </a:txBody>
                  <a:tcPr/>
                </a:tc>
                <a:tc>
                  <a:txBody>
                    <a:bodyPr/>
                    <a:lstStyle/>
                    <a:p>
                      <a:r>
                        <a:rPr lang="en-US" sz="900" dirty="0"/>
                        <a:t>Michigan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Contributing Member</a:t>
                      </a:r>
                    </a:p>
                  </a:txBody>
                  <a:tcPr/>
                </a:tc>
                <a:extLst>
                  <a:ext uri="{0D108BD9-81ED-4DB2-BD59-A6C34878D82A}">
                    <a16:rowId xmlns:a16="http://schemas.microsoft.com/office/drawing/2014/main" val="2414748189"/>
                  </a:ext>
                </a:extLst>
              </a:tr>
              <a:tr h="226218">
                <a:tc>
                  <a:txBody>
                    <a:bodyPr/>
                    <a:lstStyle/>
                    <a:p>
                      <a:r>
                        <a:rPr lang="en-US" sz="900" dirty="0"/>
                        <a:t>Angela Klinske</a:t>
                      </a:r>
                    </a:p>
                  </a:txBody>
                  <a:tcPr/>
                </a:tc>
                <a:tc>
                  <a:txBody>
                    <a:bodyPr/>
                    <a:lstStyle/>
                    <a:p>
                      <a:r>
                        <a:rPr lang="en-US" sz="900" dirty="0"/>
                        <a:t>Michigan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Contributing Member</a:t>
                      </a:r>
                    </a:p>
                  </a:txBody>
                  <a:tcPr/>
                </a:tc>
                <a:extLst>
                  <a:ext uri="{0D108BD9-81ED-4DB2-BD59-A6C34878D82A}">
                    <a16:rowId xmlns:a16="http://schemas.microsoft.com/office/drawing/2014/main" val="3163243448"/>
                  </a:ext>
                </a:extLst>
              </a:tr>
              <a:tr h="226218">
                <a:tc>
                  <a:txBody>
                    <a:bodyPr/>
                    <a:lstStyle/>
                    <a:p>
                      <a:r>
                        <a:rPr lang="en-US" sz="900" dirty="0"/>
                        <a:t>Tim Delaney</a:t>
                      </a:r>
                    </a:p>
                  </a:txBody>
                  <a:tcPr/>
                </a:tc>
                <a:tc>
                  <a:txBody>
                    <a:bodyPr/>
                    <a:lstStyle/>
                    <a:p>
                      <a:r>
                        <a:rPr lang="en-US" sz="900" dirty="0"/>
                        <a:t>Maryland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Contributing Member</a:t>
                      </a:r>
                    </a:p>
                  </a:txBody>
                  <a:tcPr/>
                </a:tc>
                <a:extLst>
                  <a:ext uri="{0D108BD9-81ED-4DB2-BD59-A6C34878D82A}">
                    <a16:rowId xmlns:a16="http://schemas.microsoft.com/office/drawing/2014/main" val="2445872058"/>
                  </a:ext>
                </a:extLst>
              </a:tr>
              <a:tr h="226218">
                <a:tc>
                  <a:txBody>
                    <a:bodyPr/>
                    <a:lstStyle/>
                    <a:p>
                      <a:r>
                        <a:rPr lang="en-US" sz="900" dirty="0"/>
                        <a:t>Melissa Lander</a:t>
                      </a:r>
                    </a:p>
                  </a:txBody>
                  <a:tcPr/>
                </a:tc>
                <a:tc>
                  <a:txBody>
                    <a:bodyPr/>
                    <a:lstStyle/>
                    <a:p>
                      <a:r>
                        <a:rPr lang="en-US" sz="900" dirty="0"/>
                        <a:t>Ohio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Contributing Member</a:t>
                      </a:r>
                    </a:p>
                  </a:txBody>
                  <a:tcPr/>
                </a:tc>
                <a:extLst>
                  <a:ext uri="{0D108BD9-81ED-4DB2-BD59-A6C34878D82A}">
                    <a16:rowId xmlns:a16="http://schemas.microsoft.com/office/drawing/2014/main" val="3708289652"/>
                  </a:ext>
                </a:extLst>
              </a:tr>
              <a:tr h="226218">
                <a:tc>
                  <a:txBody>
                    <a:bodyPr/>
                    <a:lstStyle/>
                    <a:p>
                      <a:pPr lvl="0">
                        <a:buNone/>
                      </a:pPr>
                      <a:r>
                        <a:rPr lang="en-US" sz="900" dirty="0"/>
                        <a:t>Cindy Kalis</a:t>
                      </a:r>
                    </a:p>
                  </a:txBody>
                  <a:tcPr/>
                </a:tc>
                <a:tc>
                  <a:txBody>
                    <a:bodyPr/>
                    <a:lstStyle/>
                    <a:p>
                      <a:pPr lvl="0">
                        <a:buNone/>
                      </a:pPr>
                      <a:r>
                        <a:rPr lang="en-US" sz="900" dirty="0"/>
                        <a:t>Ohio</a:t>
                      </a:r>
                    </a:p>
                  </a:txBody>
                  <a:tcPr/>
                </a:tc>
                <a:tc>
                  <a:txBody>
                    <a:bodyPr/>
                    <a:lstStyle/>
                    <a:p>
                      <a:pPr marL="0" lvl="0" indent="0" algn="l">
                        <a:lnSpc>
                          <a:spcPct val="100000"/>
                        </a:lnSpc>
                        <a:spcBef>
                          <a:spcPts val="0"/>
                        </a:spcBef>
                        <a:spcAft>
                          <a:spcPts val="0"/>
                        </a:spcAft>
                        <a:buNone/>
                      </a:pPr>
                      <a:r>
                        <a:rPr lang="en-US" sz="900" dirty="0"/>
                        <a:t>Contributing Member</a:t>
                      </a:r>
                    </a:p>
                  </a:txBody>
                  <a:tcPr/>
                </a:tc>
                <a:extLst>
                  <a:ext uri="{0D108BD9-81ED-4DB2-BD59-A6C34878D82A}">
                    <a16:rowId xmlns:a16="http://schemas.microsoft.com/office/drawing/2014/main" val="4095867375"/>
                  </a:ext>
                </a:extLst>
              </a:tr>
              <a:tr h="226218">
                <a:tc>
                  <a:txBody>
                    <a:bodyPr/>
                    <a:lstStyle/>
                    <a:p>
                      <a:pPr lvl="0">
                        <a:buNone/>
                      </a:pPr>
                      <a:r>
                        <a:rPr lang="en-US" sz="900" dirty="0"/>
                        <a:t>Mark Snider</a:t>
                      </a:r>
                    </a:p>
                  </a:txBody>
                  <a:tcPr/>
                </a:tc>
                <a:tc>
                  <a:txBody>
                    <a:bodyPr/>
                    <a:lstStyle/>
                    <a:p>
                      <a:pPr lvl="0">
                        <a:buNone/>
                      </a:pPr>
                      <a:r>
                        <a:rPr lang="en-US" sz="900" dirty="0"/>
                        <a:t>Idaho</a:t>
                      </a:r>
                    </a:p>
                  </a:txBody>
                  <a:tcPr/>
                </a:tc>
                <a:tc>
                  <a:txBody>
                    <a:bodyPr/>
                    <a:lstStyle/>
                    <a:p>
                      <a:pPr marL="0" lvl="0" indent="0" algn="l">
                        <a:lnSpc>
                          <a:spcPct val="100000"/>
                        </a:lnSpc>
                        <a:spcBef>
                          <a:spcPts val="0"/>
                        </a:spcBef>
                        <a:spcAft>
                          <a:spcPts val="0"/>
                        </a:spcAft>
                        <a:buNone/>
                      </a:pPr>
                      <a:r>
                        <a:rPr lang="en-US" sz="900" dirty="0"/>
                        <a:t>Contributing Member</a:t>
                      </a:r>
                    </a:p>
                  </a:txBody>
                  <a:tcPr/>
                </a:tc>
                <a:extLst>
                  <a:ext uri="{0D108BD9-81ED-4DB2-BD59-A6C34878D82A}">
                    <a16:rowId xmlns:a16="http://schemas.microsoft.com/office/drawing/2014/main" val="2499887837"/>
                  </a:ext>
                </a:extLst>
              </a:tr>
              <a:tr h="268744">
                <a:tc>
                  <a:txBody>
                    <a:bodyPr/>
                    <a:lstStyle/>
                    <a:p>
                      <a:r>
                        <a:rPr lang="en-US" sz="900" dirty="0"/>
                        <a:t>Chris Vicik</a:t>
                      </a:r>
                    </a:p>
                  </a:txBody>
                  <a:tcPr/>
                </a:tc>
                <a:tc>
                  <a:txBody>
                    <a:bodyPr/>
                    <a:lstStyle/>
                    <a:p>
                      <a:r>
                        <a:rPr lang="en-US" sz="900" dirty="0"/>
                        <a:t>Illinois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Contributing Member</a:t>
                      </a:r>
                    </a:p>
                  </a:txBody>
                  <a:tcPr/>
                </a:tc>
                <a:extLst>
                  <a:ext uri="{0D108BD9-81ED-4DB2-BD59-A6C34878D82A}">
                    <a16:rowId xmlns:a16="http://schemas.microsoft.com/office/drawing/2014/main" val="3147833545"/>
                  </a:ext>
                </a:extLst>
              </a:tr>
              <a:tr h="226218">
                <a:tc>
                  <a:txBody>
                    <a:bodyPr/>
                    <a:lstStyle/>
                    <a:p>
                      <a:pPr lvl="0">
                        <a:buNone/>
                      </a:pPr>
                      <a:r>
                        <a:rPr lang="en-US" sz="900" b="0" i="0" u="none" strike="noStrike" noProof="0" dirty="0">
                          <a:latin typeface="Arial"/>
                        </a:rPr>
                        <a:t>Jennifer Krajnik</a:t>
                      </a:r>
                      <a:endParaRPr lang="en-US" sz="900" dirty="0"/>
                    </a:p>
                  </a:txBody>
                  <a:tcPr/>
                </a:tc>
                <a:tc>
                  <a:txBody>
                    <a:bodyPr/>
                    <a:lstStyle/>
                    <a:p>
                      <a:pPr lvl="0">
                        <a:buNone/>
                      </a:pPr>
                      <a:r>
                        <a:rPr lang="en-US" sz="900" dirty="0"/>
                        <a:t>Idaho</a:t>
                      </a:r>
                    </a:p>
                  </a:txBody>
                  <a:tcPr/>
                </a:tc>
                <a:tc>
                  <a:txBody>
                    <a:bodyPr/>
                    <a:lstStyle/>
                    <a:p>
                      <a:pPr marL="0" lvl="0" indent="0" algn="l">
                        <a:lnSpc>
                          <a:spcPct val="100000"/>
                        </a:lnSpc>
                        <a:spcBef>
                          <a:spcPts val="0"/>
                        </a:spcBef>
                        <a:spcAft>
                          <a:spcPts val="0"/>
                        </a:spcAft>
                        <a:buNone/>
                      </a:pPr>
                      <a:r>
                        <a:rPr lang="en-US" sz="900" dirty="0"/>
                        <a:t>Contributing Member</a:t>
                      </a:r>
                    </a:p>
                  </a:txBody>
                  <a:tcPr/>
                </a:tc>
                <a:extLst>
                  <a:ext uri="{0D108BD9-81ED-4DB2-BD59-A6C34878D82A}">
                    <a16:rowId xmlns:a16="http://schemas.microsoft.com/office/drawing/2014/main" val="2555112104"/>
                  </a:ext>
                </a:extLst>
              </a:tr>
              <a:tr h="232171">
                <a:tc>
                  <a:txBody>
                    <a:bodyPr/>
                    <a:lstStyle/>
                    <a:p>
                      <a:r>
                        <a:rPr lang="en-US" sz="900" dirty="0"/>
                        <a:t>Letty Ramirez</a:t>
                      </a:r>
                    </a:p>
                  </a:txBody>
                  <a:tcPr/>
                </a:tc>
                <a:tc>
                  <a:txBody>
                    <a:bodyPr/>
                    <a:lstStyle/>
                    <a:p>
                      <a:r>
                        <a:rPr lang="en-US" sz="900" dirty="0"/>
                        <a:t>Idaho/Oregon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Contributing Member</a:t>
                      </a:r>
                    </a:p>
                  </a:txBody>
                  <a:tcPr/>
                </a:tc>
                <a:extLst>
                  <a:ext uri="{0D108BD9-81ED-4DB2-BD59-A6C34878D82A}">
                    <a16:rowId xmlns:a16="http://schemas.microsoft.com/office/drawing/2014/main" val="993065889"/>
                  </a:ext>
                </a:extLst>
              </a:tr>
            </a:tbl>
          </a:graphicData>
        </a:graphic>
      </p:graphicFrame>
      <p:sp>
        <p:nvSpPr>
          <p:cNvPr id="3" name="Title 2">
            <a:extLst>
              <a:ext uri="{FF2B5EF4-FFF2-40B4-BE49-F238E27FC236}">
                <a16:creationId xmlns:a16="http://schemas.microsoft.com/office/drawing/2014/main" id="{752A41D2-13B4-4AA1-B2D4-C7F0A70C5350}"/>
              </a:ext>
            </a:extLst>
          </p:cNvPr>
          <p:cNvSpPr>
            <a:spLocks noGrp="1"/>
          </p:cNvSpPr>
          <p:nvPr>
            <p:ph type="title"/>
          </p:nvPr>
        </p:nvSpPr>
        <p:spPr>
          <a:xfrm>
            <a:off x="411267" y="119421"/>
            <a:ext cx="8229600" cy="498656"/>
          </a:xfrm>
        </p:spPr>
        <p:txBody>
          <a:bodyPr/>
          <a:lstStyle/>
          <a:p>
            <a:r>
              <a:rPr lang="en-US" dirty="0"/>
              <a:t>Communications Subgroup Members</a:t>
            </a:r>
          </a:p>
        </p:txBody>
      </p:sp>
      <p:sp>
        <p:nvSpPr>
          <p:cNvPr id="4" name="Footer Placeholder 3">
            <a:extLst>
              <a:ext uri="{FF2B5EF4-FFF2-40B4-BE49-F238E27FC236}">
                <a16:creationId xmlns:a16="http://schemas.microsoft.com/office/drawing/2014/main" id="{6569639E-8C6E-4DF6-8DCD-85CCE65CDFC5}"/>
              </a:ext>
            </a:extLst>
          </p:cNvPr>
          <p:cNvSpPr>
            <a:spLocks noGrp="1"/>
          </p:cNvSpPr>
          <p:nvPr>
            <p:ph type="ftr" sz="quarter" idx="3"/>
          </p:nvPr>
        </p:nvSpPr>
        <p:spPr/>
        <p:txBody>
          <a:bodyPr/>
          <a:lstStyle/>
          <a:p>
            <a:r>
              <a:rPr lang="en-US" dirty="0"/>
              <a:t>©2020 Trinity Health, All Rights Reserved</a:t>
            </a:r>
          </a:p>
        </p:txBody>
      </p:sp>
      <p:sp>
        <p:nvSpPr>
          <p:cNvPr id="5" name="Slide Number Placeholder 4">
            <a:extLst>
              <a:ext uri="{FF2B5EF4-FFF2-40B4-BE49-F238E27FC236}">
                <a16:creationId xmlns:a16="http://schemas.microsoft.com/office/drawing/2014/main" id="{4AB53570-741F-4F6B-BAEC-C775997302AA}"/>
              </a:ext>
            </a:extLst>
          </p:cNvPr>
          <p:cNvSpPr>
            <a:spLocks noGrp="1"/>
          </p:cNvSpPr>
          <p:nvPr>
            <p:ph type="sldNum" sz="quarter" idx="4"/>
          </p:nvPr>
        </p:nvSpPr>
        <p:spPr/>
        <p:txBody>
          <a:bodyPr/>
          <a:lstStyle/>
          <a:p>
            <a:fld id="{489F9553-C816-6842-8939-EE75ECF7EB2B}" type="slidenum">
              <a:rPr lang="en-US" smtClean="0"/>
              <a:pPr/>
              <a:t>8</a:t>
            </a:fld>
            <a:endParaRPr lang="en-US" dirty="0"/>
          </a:p>
        </p:txBody>
      </p:sp>
    </p:spTree>
    <p:extLst>
      <p:ext uri="{BB962C8B-B14F-4D97-AF65-F5344CB8AC3E}">
        <p14:creationId xmlns:p14="http://schemas.microsoft.com/office/powerpoint/2010/main" val="309341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F43B61-DD49-4DCB-A9B5-44B7A4D46D32}"/>
              </a:ext>
            </a:extLst>
          </p:cNvPr>
          <p:cNvSpPr>
            <a:spLocks noGrp="1"/>
          </p:cNvSpPr>
          <p:nvPr>
            <p:ph sz="quarter" idx="12"/>
          </p:nvPr>
        </p:nvSpPr>
        <p:spPr/>
        <p:txBody>
          <a:bodyPr vert="horz" lIns="0" tIns="91440" rIns="91440" bIns="45720" rtlCol="0" anchor="t">
            <a:normAutofit fontScale="92500" lnSpcReduction="10000"/>
          </a:bodyPr>
          <a:lstStyle/>
          <a:p>
            <a:r>
              <a:rPr lang="en-US" dirty="0">
                <a:latin typeface="Arial"/>
                <a:cs typeface="Arial"/>
              </a:rPr>
              <a:t>All communications requests should be sent to Rachel Nelson (PIO)</a:t>
            </a:r>
            <a:endParaRPr lang="en-US" dirty="0"/>
          </a:p>
          <a:p>
            <a:r>
              <a:rPr lang="en-US" dirty="0">
                <a:latin typeface="Arial"/>
                <a:cs typeface="Arial"/>
              </a:rPr>
              <a:t>Communications will be created by the communications subcommittee</a:t>
            </a:r>
            <a:endParaRPr lang="en-US" dirty="0"/>
          </a:p>
          <a:p>
            <a:r>
              <a:rPr lang="en-US" u="sng" dirty="0">
                <a:latin typeface="Arial"/>
                <a:cs typeface="Arial"/>
              </a:rPr>
              <a:t>No</a:t>
            </a:r>
            <a:r>
              <a:rPr lang="en-US" dirty="0">
                <a:latin typeface="Arial"/>
                <a:cs typeface="Arial"/>
              </a:rPr>
              <a:t> communications should be created outside of the communications subcommittee</a:t>
            </a:r>
          </a:p>
          <a:p>
            <a:r>
              <a:rPr lang="en-US" dirty="0">
                <a:latin typeface="Arial"/>
                <a:cs typeface="Arial"/>
              </a:rPr>
              <a:t>Any new communications from incident command will take precedence over and should replace pre-existing local signage</a:t>
            </a:r>
          </a:p>
          <a:p>
            <a:r>
              <a:rPr lang="en-US" dirty="0">
                <a:latin typeface="Arial"/>
                <a:cs typeface="Arial"/>
              </a:rPr>
              <a:t>All final communications must be approved by the PIO, who will also get approval from the Incident Command Leader</a:t>
            </a:r>
            <a:endParaRPr lang="en-US" dirty="0"/>
          </a:p>
        </p:txBody>
      </p:sp>
      <p:sp>
        <p:nvSpPr>
          <p:cNvPr id="3" name="Title 2">
            <a:extLst>
              <a:ext uri="{FF2B5EF4-FFF2-40B4-BE49-F238E27FC236}">
                <a16:creationId xmlns:a16="http://schemas.microsoft.com/office/drawing/2014/main" id="{898EC1E7-13B1-4AF1-963A-45DB4D9A1906}"/>
              </a:ext>
            </a:extLst>
          </p:cNvPr>
          <p:cNvSpPr>
            <a:spLocks noGrp="1"/>
          </p:cNvSpPr>
          <p:nvPr>
            <p:ph type="title"/>
          </p:nvPr>
        </p:nvSpPr>
        <p:spPr/>
        <p:txBody>
          <a:bodyPr/>
          <a:lstStyle/>
          <a:p>
            <a:r>
              <a:rPr lang="en-US" dirty="0">
                <a:latin typeface="Arial"/>
                <a:cs typeface="Arial"/>
              </a:rPr>
              <a:t>Communications Process</a:t>
            </a:r>
          </a:p>
        </p:txBody>
      </p:sp>
      <p:sp>
        <p:nvSpPr>
          <p:cNvPr id="4" name="Footer Placeholder 3">
            <a:extLst>
              <a:ext uri="{FF2B5EF4-FFF2-40B4-BE49-F238E27FC236}">
                <a16:creationId xmlns:a16="http://schemas.microsoft.com/office/drawing/2014/main" id="{B663189C-6270-4D6C-9A44-8DC4E7C615AA}"/>
              </a:ext>
            </a:extLst>
          </p:cNvPr>
          <p:cNvSpPr>
            <a:spLocks noGrp="1"/>
          </p:cNvSpPr>
          <p:nvPr>
            <p:ph type="ftr" sz="quarter" idx="3"/>
          </p:nvPr>
        </p:nvSpPr>
        <p:spPr/>
        <p:txBody>
          <a:bodyPr/>
          <a:lstStyle/>
          <a:p>
            <a:r>
              <a:rPr lang="en-US" dirty="0"/>
              <a:t>©2020 Trinity Health, All Rights Reserved</a:t>
            </a:r>
          </a:p>
        </p:txBody>
      </p:sp>
      <p:sp>
        <p:nvSpPr>
          <p:cNvPr id="5" name="Slide Number Placeholder 4">
            <a:extLst>
              <a:ext uri="{FF2B5EF4-FFF2-40B4-BE49-F238E27FC236}">
                <a16:creationId xmlns:a16="http://schemas.microsoft.com/office/drawing/2014/main" id="{86098DAB-2B9F-4F20-868A-6C3ED1E64950}"/>
              </a:ext>
            </a:extLst>
          </p:cNvPr>
          <p:cNvSpPr>
            <a:spLocks noGrp="1"/>
          </p:cNvSpPr>
          <p:nvPr>
            <p:ph type="sldNum" sz="quarter" idx="4"/>
          </p:nvPr>
        </p:nvSpPr>
        <p:spPr/>
        <p:txBody>
          <a:bodyPr/>
          <a:lstStyle/>
          <a:p>
            <a:fld id="{489F9553-C816-6842-8939-EE75ECF7EB2B}" type="slidenum">
              <a:rPr lang="en-US" smtClean="0"/>
              <a:pPr/>
              <a:t>9</a:t>
            </a:fld>
            <a:endParaRPr lang="en-US" dirty="0"/>
          </a:p>
        </p:txBody>
      </p:sp>
    </p:spTree>
    <p:extLst>
      <p:ext uri="{BB962C8B-B14F-4D97-AF65-F5344CB8AC3E}">
        <p14:creationId xmlns:p14="http://schemas.microsoft.com/office/powerpoint/2010/main" val="3662235506"/>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DA9552EB982E4CAB76551908DBC1A3" ma:contentTypeVersion="4" ma:contentTypeDescription="Create a new document." ma:contentTypeScope="" ma:versionID="aa50565986a85ddaecb8861401572d39">
  <xsd:schema xmlns:xsd="http://www.w3.org/2001/XMLSchema" xmlns:xs="http://www.w3.org/2001/XMLSchema" xmlns:p="http://schemas.microsoft.com/office/2006/metadata/properties" xmlns:ns2="ec867502-0e82-4829-b249-2a41f605d49a" targetNamespace="http://schemas.microsoft.com/office/2006/metadata/properties" ma:root="true" ma:fieldsID="7ce98f7b8808976f79270404524f09e9" ns2:_="">
    <xsd:import namespace="ec867502-0e82-4829-b249-2a41f605d4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867502-0e82-4829-b249-2a41f605d4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88FC6E-F497-4A21-9773-B9F3D9265D33}">
  <ds:schemaRefs>
    <ds:schemaRef ds:uri="http://schemas.microsoft.com/sharepoint/v3/contenttype/forms"/>
  </ds:schemaRefs>
</ds:datastoreItem>
</file>

<file path=customXml/itemProps2.xml><?xml version="1.0" encoding="utf-8"?>
<ds:datastoreItem xmlns:ds="http://schemas.openxmlformats.org/officeDocument/2006/customXml" ds:itemID="{A189451C-B86D-43F5-AA06-34D722258368}">
  <ds:schemaRefs>
    <ds:schemaRef ds:uri="http://purl.org/dc/elements/1.1/"/>
    <ds:schemaRef ds:uri="http://schemas.microsoft.com/office/2006/metadata/properties"/>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ec867502-0e82-4829-b249-2a41f605d49a"/>
    <ds:schemaRef ds:uri="http://purl.org/dc/dcmitype/"/>
  </ds:schemaRefs>
</ds:datastoreItem>
</file>

<file path=customXml/itemProps3.xml><?xml version="1.0" encoding="utf-8"?>
<ds:datastoreItem xmlns:ds="http://schemas.openxmlformats.org/officeDocument/2006/customXml" ds:itemID="{86559EF7-15AF-429F-8A6D-4CED14F426BB}">
  <ds:schemaRefs>
    <ds:schemaRef ds:uri="ec867502-0e82-4829-b249-2a41f605d4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TotalTime>
  <Words>714</Words>
  <Application>Microsoft Office PowerPoint</Application>
  <PresentationFormat>On-screen Show (16:9)</PresentationFormat>
  <Paragraphs>214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Courier New</vt:lpstr>
      <vt:lpstr>Main Content Slide Layout</vt:lpstr>
      <vt:lpstr>COVID-19 (coronavirus) Communications</vt:lpstr>
      <vt:lpstr>PowerPoint Presentation</vt:lpstr>
      <vt:lpstr>PowerPoint Presentation</vt:lpstr>
      <vt:lpstr>Comparison US Influenza to COVID 19</vt:lpstr>
      <vt:lpstr>COVID 19</vt:lpstr>
      <vt:lpstr>Recommendations</vt:lpstr>
      <vt:lpstr>System Office Incident Command Members</vt:lpstr>
      <vt:lpstr>Communications Subgroup Members</vt:lpstr>
      <vt:lpstr>Communications Process</vt:lpstr>
      <vt:lpstr>Overall Marketing/Communications Expectations</vt:lpstr>
      <vt:lpstr>Marketing/Communications Subgroup Expectations</vt:lpstr>
      <vt:lpstr>COVID-19 Communications Templates</vt:lpstr>
      <vt:lpstr>Media Inquiries</vt:lpstr>
      <vt:lpstr>Additional Media Guidelines</vt:lpstr>
      <vt:lpstr>Current Approved Media Statements/Talking Points</vt:lpstr>
      <vt:lpstr>Current Approved Media Statements/Talking Points cont. </vt:lpstr>
      <vt:lpstr>Current Approved Media Statements/Talking Points cont.  </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Sofia C. Gaudioso</cp:lastModifiedBy>
  <cp:revision>5</cp:revision>
  <cp:lastPrinted>2015-03-20T16:41:08Z</cp:lastPrinted>
  <dcterms:created xsi:type="dcterms:W3CDTF">2015-06-01T18:54:58Z</dcterms:created>
  <dcterms:modified xsi:type="dcterms:W3CDTF">2020-03-04T20:54:05Z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0x0101006EDA9552EB982E4CAB76551908DBC1A3</vt:lpwstr>
  </property>
  <property fmtid="{D5CDD505-2E9C-101B-9397-08002B2CF9AE}" pid="3" name="_dlc_DocIdItemGuid">
    <vt:lpwstr>13334aa1-c854-4350-9b84-cf13f57fa411</vt:lpwstr>
  </property>
</Properties>
</file>