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4663"/>
  </p:normalViewPr>
  <p:slideViewPr>
    <p:cSldViewPr snapToGrid="0">
      <p:cViewPr varScale="1">
        <p:scale>
          <a:sx n="103" d="100"/>
          <a:sy n="103" d="100"/>
        </p:scale>
        <p:origin x="1214" y="67"/>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6/25/2020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6/25/2020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769" y="473800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6256147" y="229506"/>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493634"/>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June </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25,</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1148109042"/>
              </p:ext>
            </p:extLst>
          </p:nvPr>
        </p:nvGraphicFramePr>
        <p:xfrm>
          <a:off x="159834" y="810515"/>
          <a:ext cx="8824332" cy="4355730"/>
        </p:xfrm>
        <a:graphic>
          <a:graphicData uri="http://schemas.openxmlformats.org/drawingml/2006/table">
            <a:tbl>
              <a:tblPr firstRow="1" firstCol="1" bandRow="1"/>
              <a:tblGrid>
                <a:gridCol w="4337932">
                  <a:extLst>
                    <a:ext uri="{9D8B030D-6E8A-4147-A177-3AD203B41FA5}">
                      <a16:colId xmlns:a16="http://schemas.microsoft.com/office/drawing/2014/main" val="2472197640"/>
                    </a:ext>
                  </a:extLst>
                </a:gridCol>
                <a:gridCol w="137424">
                  <a:extLst>
                    <a:ext uri="{9D8B030D-6E8A-4147-A177-3AD203B41FA5}">
                      <a16:colId xmlns:a16="http://schemas.microsoft.com/office/drawing/2014/main" val="1379072303"/>
                    </a:ext>
                  </a:extLst>
                </a:gridCol>
                <a:gridCol w="4348976">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a:t>
                      </a:r>
                      <a:r>
                        <a:rPr lang="en-US" sz="1100" b="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Leader Please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496624">
                <a:tc>
                  <a:txBody>
                    <a:bodyPr/>
                    <a:lstStyle/>
                    <a:p>
                      <a:r>
                        <a:rPr lang="en-US" sz="1000" b="0" i="0" kern="1200" dirty="0">
                          <a:solidFill>
                            <a:schemeClr val="tx1"/>
                          </a:solidFill>
                          <a:effectLst/>
                          <a:latin typeface="+mn-lt"/>
                          <a:ea typeface="+mn-ea"/>
                          <a:cs typeface="+mn-cs"/>
                        </a:rPr>
                        <a:t>Trinity Health Advocacy works through policy development, relationship building, collaboration, education and engagement to improve the health of individuals and communities, and sustain our Ministry. The top priorities for Advocacy are:</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Expand and secure coverage</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Advance value-based care</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Protect 340B drug pricing</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Ensure population behavioral health</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Address social influencers of health</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kern="1200" dirty="0">
                          <a:solidFill>
                            <a:schemeClr val="tx1"/>
                          </a:solidFill>
                          <a:effectLst/>
                          <a:latin typeface="+mn-lt"/>
                          <a:ea typeface="+mn-ea"/>
                          <a:cs typeface="+mn-cs"/>
                        </a:rPr>
                        <a:t>Guidance for Colleagues with Mask or Face-covering Intolerance</a:t>
                      </a:r>
                      <a:br>
                        <a:rPr lang="en-US" sz="1000" b="1" kern="1200" dirty="0">
                          <a:solidFill>
                            <a:schemeClr val="tx1"/>
                          </a:solidFill>
                          <a:effectLst/>
                          <a:latin typeface="+mn-lt"/>
                          <a:ea typeface="+mn-ea"/>
                          <a:cs typeface="+mn-cs"/>
                        </a:rPr>
                      </a:br>
                      <a:r>
                        <a:rPr lang="en-US" sz="1000" kern="1200" dirty="0">
                          <a:solidFill>
                            <a:schemeClr val="tx1"/>
                          </a:solidFill>
                          <a:effectLst/>
                          <a:latin typeface="+mn-lt"/>
                          <a:ea typeface="+mn-ea"/>
                          <a:cs typeface="+mn-cs"/>
                        </a:rPr>
                        <a:t>If you are unable to wear a mask or face covering while at work for medical or psychological reasons, please contact your ministry’s Employee Health Services (or HR partner). They will determine if the request can be accommodated. Colleagues in roles that require wearing a mask or in locations where face coverings are required by state or local law may be asked to provide a medical record verifying that there is a medical or psychological reason causing mask intolerance for the colleague. Accommodations may include reassigning the colleague into a role in which masks or face coverings are not required, moving to an alternative shift or moving the colleague’s work location to an area that does not require masking or a face covering. This may vary by position and location.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000" kern="1200" dirty="0">
                        <a:solidFill>
                          <a:schemeClr val="tx1"/>
                        </a:solidFill>
                        <a:effectLst/>
                        <a:latin typeface="+mn-lt"/>
                        <a:ea typeface="+mn-ea"/>
                        <a:cs typeface="+mn-cs"/>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189451C-B86D-43F5-AA06-34D722258368}">
  <ds:schemaRefs>
    <ds:schemaRef ds:uri="http://www.w3.org/XML/1998/namespace"/>
    <ds:schemaRef ds:uri="http://purl.org/dc/dcmitype/"/>
    <ds:schemaRef ds:uri="http://purl.org/dc/terms/"/>
    <ds:schemaRef ds:uri="http://schemas.openxmlformats.org/package/2006/metadata/core-properties"/>
    <ds:schemaRef ds:uri="http://schemas.microsoft.com/office/2006/documentManagement/types"/>
    <ds:schemaRef ds:uri="http://schemas.microsoft.com/office/2006/metadata/properties"/>
    <ds:schemaRef ds:uri="http://schemas.microsoft.com/office/infopath/2007/PartnerControls"/>
    <ds:schemaRef ds:uri="e6ab4244-9723-42db-8dd8-af501f8ebc00"/>
    <ds:schemaRef ds:uri="2f9963b4-3c35-4578-b1ba-a166f880c2d2"/>
    <ds:schemaRef ds:uri="http://purl.org/dc/elements/1.1/"/>
  </ds:schemaRefs>
</ds:datastoreItem>
</file>

<file path=customXml/itemProps2.xml><?xml version="1.0" encoding="utf-8"?>
<ds:datastoreItem xmlns:ds="http://schemas.openxmlformats.org/officeDocument/2006/customXml" ds:itemID="{5989FC76-1029-4701-BC40-AADE33A33D54}"/>
</file>

<file path=customXml/itemProps3.xml><?xml version="1.0" encoding="utf-8"?>
<ds:datastoreItem xmlns:ds="http://schemas.openxmlformats.org/officeDocument/2006/customXml" ds:itemID="{AC88FC6E-F497-4A21-9773-B9F3D9265D3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2250</TotalTime>
  <Words>164</Words>
  <Application>Microsoft Office PowerPoint</Application>
  <PresentationFormat>On-screen Show (16:9)</PresentationFormat>
  <Paragraphs>32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216</cp:revision>
  <cp:lastPrinted>2015-03-20T16:41:08Z</cp:lastPrinted>
  <dcterms:created xsi:type="dcterms:W3CDTF">2015-06-01T18:54:58Z</dcterms:created>
  <dcterms:modified xsi:type="dcterms:W3CDTF">2020-06-25T16:24:21Z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