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7"/>
  </p:notesMasterIdLst>
  <p:handoutMasterIdLst>
    <p:handoutMasterId r:id="rId18"/>
  </p:handoutMasterIdLst>
  <p:sldIdLst>
    <p:sldId id="306" r:id="rId7"/>
    <p:sldId id="445" r:id="rId8"/>
    <p:sldId id="446" r:id="rId9"/>
    <p:sldId id="365" r:id="rId10"/>
    <p:sldId id="447" r:id="rId11"/>
    <p:sldId id="448" r:id="rId12"/>
    <p:sldId id="449" r:id="rId13"/>
    <p:sldId id="336" r:id="rId14"/>
    <p:sldId id="333" r:id="rId15"/>
    <p:sldId id="422" r:id="rId16"/>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4" clrIdx="0">
    <p:extLst>
      <p:ext uri="{19B8F6BF-5375-455C-9EA6-DF929625EA0E}">
        <p15:presenceInfo xmlns:p15="http://schemas.microsoft.com/office/powerpoint/2012/main" userId="S::tolasuz@trinity-health.org::13a69b62-492e-47ac-bdfa-d669fbf05bf3" providerId="AD"/>
      </p:ext>
    </p:extLst>
  </p:cmAuthor>
  <p:cmAuthor id="2" name="Brandi Bonney" initials="BB" lastIdx="8" clrIdx="1">
    <p:extLst>
      <p:ext uri="{19B8F6BF-5375-455C-9EA6-DF929625EA0E}">
        <p15:presenceInfo xmlns:p15="http://schemas.microsoft.com/office/powerpoint/2012/main" userId="S::Brandi.Bonney@trinity-health.org::0ec9ea29-772f-4ef7-8fa0-966b54ddb480" providerId="AD"/>
      </p:ext>
    </p:extLst>
  </p:cmAuthor>
  <p:cmAuthor id="3" name="Ellen M. Downey" initials="EMD" lastIdx="3" clrIdx="2">
    <p:extLst>
      <p:ext uri="{19B8F6BF-5375-455C-9EA6-DF929625EA0E}">
        <p15:presenceInfo xmlns:p15="http://schemas.microsoft.com/office/powerpoint/2012/main" userId="S::downeye@trinity-health.org::48128f91-47bd-48fd-9831-ac95a663a4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61731" autoAdjust="0"/>
  </p:normalViewPr>
  <p:slideViewPr>
    <p:cSldViewPr snapToGrid="0" snapToObjects="1" showGuides="1">
      <p:cViewPr varScale="1">
        <p:scale>
          <a:sx n="70" d="100"/>
          <a:sy n="70" d="100"/>
        </p:scale>
        <p:origin x="1963" y="48"/>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 3 minutes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Mission at Trinity Health calls us to treat the entire well-being of those in our care – and that includes our colleagues. </a:t>
            </a:r>
          </a:p>
          <a:p>
            <a:endParaRPr lang="en-US" dirty="0"/>
          </a:p>
          <a:p>
            <a:r>
              <a:rPr lang="en-US" dirty="0"/>
              <a:t>To increase access to health care and treatment for all of our colleagues, Trinity Health offers the Essential Assist medical plan, with a Health Reimbursement Account, or H-R-A.   </a:t>
            </a:r>
          </a:p>
          <a:p>
            <a:endParaRPr lang="en-US" dirty="0"/>
          </a:p>
          <a:p>
            <a:r>
              <a:rPr lang="en-US" dirty="0"/>
              <a:t>In this episode, we’ll take a closer look at how the H-R-A works with the medical plan to make health care more affordable for eligible colleagues. </a:t>
            </a:r>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2456922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are eligible for the Essential Assist medical plan if you:</a:t>
            </a:r>
          </a:p>
          <a:p>
            <a:endParaRPr lang="en-US" dirty="0"/>
          </a:p>
          <a:p>
            <a:pPr marL="171450" indent="-171450">
              <a:buFont typeface="Arial" panose="020B0604020202020204" pitchFamily="34" charset="0"/>
              <a:buChar char="•"/>
            </a:pPr>
            <a:r>
              <a:rPr lang="en-US" dirty="0"/>
              <a:t>Are a full-time or part-time benefits-eligible colleague at the time of initial benefit eligibility or Open Enrollment </a:t>
            </a:r>
            <a:r>
              <a:rPr lang="en-US" u="sng" dirty="0"/>
              <a:t>and</a:t>
            </a:r>
          </a:p>
          <a:p>
            <a:endParaRPr lang="en-US" dirty="0"/>
          </a:p>
          <a:p>
            <a:pPr marL="171450" indent="-171450">
              <a:buFont typeface="Arial" panose="020B0604020202020204" pitchFamily="34" charset="0"/>
              <a:buChar char="•"/>
            </a:pPr>
            <a:r>
              <a:rPr lang="en-US" dirty="0"/>
              <a:t>You meet certain income requirements based on your household income and the size of your family. To qualify for this plan your annual family income must be less than 200% of the federal poverty level. </a:t>
            </a:r>
          </a:p>
          <a:p>
            <a:endParaRPr lang="en-US" dirty="0"/>
          </a:p>
          <a:p>
            <a:r>
              <a:rPr lang="en-US" dirty="0"/>
              <a:t>It’s important to note that if you or your dependents are covered under a state-sponsored medical assistance program, such as Medicaid or CHIP, you are not eligible for the Essential Assist medical plan option.</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3911099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think you might qualify for the Essential Assist Plan you should first enroll in the medical plan that you think will be best for you – either the Traditional, Health Savings or Essential Plan – and then apply for the Essential Assist Plan.  </a:t>
            </a:r>
          </a:p>
          <a:p>
            <a:endParaRPr lang="en-US" dirty="0"/>
          </a:p>
          <a:p>
            <a:r>
              <a:rPr lang="en-US" dirty="0"/>
              <a:t>You must apply to enroll in this plan. Applications and documentation are due 30 days after your initial eligibility for benefits or by the open enrollment deadline.</a:t>
            </a:r>
          </a:p>
          <a:p>
            <a:endParaRPr lang="en-US" dirty="0"/>
          </a:p>
          <a:p>
            <a:r>
              <a:rPr lang="en-US" dirty="0"/>
              <a:t>If you apply and qualify, you will be enrolled in the Essential Assist medical Plan, and Trinity Health will make a contribution to a Health Reimbursement Account, or H-R-A, at the time of enrollment based on your coverage level. This amount will be prorated for colleagues who enroll mid-year.</a:t>
            </a:r>
          </a:p>
          <a:p>
            <a:endParaRPr lang="en-US" dirty="0"/>
          </a:p>
          <a:p>
            <a:endParaRPr lang="en-US" dirty="0"/>
          </a:p>
          <a:p>
            <a:endParaRPr lang="en-US" dirty="0"/>
          </a:p>
          <a:p>
            <a:endParaRPr lang="en-US" dirty="0"/>
          </a:p>
          <a:p>
            <a:endParaRPr lang="en-US" dirty="0"/>
          </a:p>
          <a:p>
            <a:endParaRPr lang="en-US" dirty="0"/>
          </a:p>
          <a:p>
            <a:r>
              <a:rPr lang="en-US" dirty="0"/>
              <a:t>27 seconds</a:t>
            </a:r>
          </a:p>
        </p:txBody>
      </p:sp>
      <p:sp>
        <p:nvSpPr>
          <p:cNvPr id="4" name="Slide Number Placeholder 3"/>
          <p:cNvSpPr>
            <a:spLocks noGrp="1"/>
          </p:cNvSpPr>
          <p:nvPr>
            <p:ph type="sldNum" sz="quarter" idx="10"/>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417643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Essential Assist medical plan is structured the same as the Essential Plan that we covered in the Medical Plan Part 2 episode, but it includes a Trinity Health-funded H-R-A to help pay for your health care costs at the time of service.</a:t>
            </a:r>
          </a:p>
          <a:p>
            <a:endParaRPr lang="en-US" dirty="0"/>
          </a:p>
          <a:p>
            <a:r>
              <a:rPr lang="en-US" dirty="0"/>
              <a:t>You can use the H-R-A to pay for current or future medical costs. </a:t>
            </a:r>
          </a:p>
          <a:p>
            <a:endParaRPr lang="en-US" dirty="0"/>
          </a:p>
          <a:p>
            <a:r>
              <a:rPr lang="en-US" dirty="0"/>
              <a:t>Funds are automatically withdrawn from your HRA as you use your medical benefits. There is no need to make a payment and submit a claim for reimbursement. </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4012324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other important things to know about the H-R-A.</a:t>
            </a:r>
          </a:p>
          <a:p>
            <a:endParaRPr lang="en-US" dirty="0"/>
          </a:p>
          <a:p>
            <a:pPr marL="171450" indent="-171450">
              <a:buFont typeface="Arial" panose="020B0604020202020204" pitchFamily="34" charset="0"/>
              <a:buChar char="•"/>
            </a:pPr>
            <a:r>
              <a:rPr lang="en-US" dirty="0"/>
              <a:t>Any money not used during the year is carried over as long as you meet the requirements and remain enrolled in the next plan year</a:t>
            </a:r>
          </a:p>
          <a:p>
            <a:pPr marL="0" indent="0">
              <a:buFont typeface="Arial" panose="020B0604020202020204" pitchFamily="34" charset="0"/>
              <a:buNone/>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Applications are required each plan year. Assuming you remain eligible, you will need to recertify your eligibility each year during the annual Open Enrollment period.</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You cannot contribute to the H-R-A</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The H-R-A does not apply to dental or vision plan coverage and</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Any remaining money in the H-R-A is forfeited if you leave Trinity Health</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1307327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Essential Assist plan with an H-R-A is designed to make medical benefits more affordable for eligible colleagues. </a:t>
            </a:r>
          </a:p>
          <a:p>
            <a:endParaRPr lang="en-US" dirty="0"/>
          </a:p>
          <a:p>
            <a:r>
              <a:rPr lang="en-US" dirty="0"/>
              <a:t>To learn more you can download the application from the H-R-4-U colleague portal. </a:t>
            </a:r>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1762684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Now that you’ve reviewed the details about the Essential Assist </a:t>
            </a:r>
            <a:r>
              <a:rPr lang="en-US"/>
              <a:t>Plan with an H-R-A, </a:t>
            </a:r>
            <a:r>
              <a:rPr lang="en-US" dirty="0"/>
              <a:t>we encourage you to explore all the episodes in the video series so you can make an informed decision about the benefits that are right for you and your family. </a:t>
            </a:r>
          </a:p>
          <a:p>
            <a:endParaRPr lang="en-US" dirty="0"/>
          </a:p>
          <a:p>
            <a:endParaRPr lang="en-US" dirty="0"/>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27357582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7/21/2020</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1629291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8"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a:xfrm>
            <a:off x="820611" y="2572022"/>
            <a:ext cx="6694614" cy="475705"/>
          </a:xfrm>
        </p:spPr>
        <p:txBody>
          <a:bodyPr>
            <a:noAutofit/>
          </a:bodyPr>
          <a:lstStyle/>
          <a:p>
            <a:r>
              <a:rPr lang="en-US" sz="2000" dirty="0"/>
              <a:t>Essential Assist with HRA</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2BD1D-6B8E-4A54-986E-D2A91EBC5E86}"/>
              </a:ext>
            </a:extLst>
          </p:cNvPr>
          <p:cNvSpPr>
            <a:spLocks noGrp="1"/>
          </p:cNvSpPr>
          <p:nvPr>
            <p:ph type="title"/>
          </p:nvPr>
        </p:nvSpPr>
        <p:spPr>
          <a:xfrm>
            <a:off x="731677" y="852334"/>
            <a:ext cx="6363390" cy="1009604"/>
          </a:xfrm>
        </p:spPr>
        <p:txBody>
          <a:bodyPr/>
          <a:lstStyle/>
          <a:p>
            <a:r>
              <a:rPr lang="en-US" dirty="0"/>
              <a:t>Essential Assist Plan with a</a:t>
            </a:r>
            <a:br>
              <a:rPr lang="en-US" dirty="0"/>
            </a:br>
            <a:r>
              <a:rPr lang="en-US" dirty="0"/>
              <a:t>Health Reimbursement Account (HRA)</a:t>
            </a:r>
          </a:p>
        </p:txBody>
      </p:sp>
      <p:sp>
        <p:nvSpPr>
          <p:cNvPr id="3" name="Footer Placeholder 2">
            <a:extLst>
              <a:ext uri="{FF2B5EF4-FFF2-40B4-BE49-F238E27FC236}">
                <a16:creationId xmlns:a16="http://schemas.microsoft.com/office/drawing/2014/main" id="{6E9A1A0B-1BBD-4CCD-ACCC-0721B88D690F}"/>
              </a:ext>
            </a:extLst>
          </p:cNvPr>
          <p:cNvSpPr>
            <a:spLocks noGrp="1"/>
          </p:cNvSpPr>
          <p:nvPr>
            <p:ph type="ftr" sz="quarter" idx="3"/>
          </p:nvPr>
        </p:nvSpPr>
        <p:spPr/>
        <p:txBody>
          <a:bodyPr/>
          <a:lstStyle/>
          <a:p>
            <a:r>
              <a:rPr lang="en-US"/>
              <a:t>©2020 Trinity Health</a:t>
            </a:r>
            <a:endParaRPr lang="en-US" dirty="0"/>
          </a:p>
        </p:txBody>
      </p:sp>
      <p:sp>
        <p:nvSpPr>
          <p:cNvPr id="4" name="Slide Number Placeholder 3">
            <a:extLst>
              <a:ext uri="{FF2B5EF4-FFF2-40B4-BE49-F238E27FC236}">
                <a16:creationId xmlns:a16="http://schemas.microsoft.com/office/drawing/2014/main" id="{904B7BDF-0AD1-480D-82F2-AA31B5FDBB3C}"/>
              </a:ext>
            </a:extLst>
          </p:cNvPr>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2954837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20AE18-B59F-43A6-868E-9A2E6256674E}"/>
              </a:ext>
            </a:extLst>
          </p:cNvPr>
          <p:cNvSpPr>
            <a:spLocks noGrp="1"/>
          </p:cNvSpPr>
          <p:nvPr>
            <p:ph sz="quarter" idx="12"/>
          </p:nvPr>
        </p:nvSpPr>
        <p:spPr/>
        <p:txBody>
          <a:bodyPr>
            <a:normAutofit/>
          </a:bodyPr>
          <a:lstStyle/>
          <a:p>
            <a:r>
              <a:rPr lang="en-US" dirty="0"/>
              <a:t>Full-time or part-time benefits-eligible colleagues at the time of initial benefit eligibility or Open Enrollment, and</a:t>
            </a:r>
          </a:p>
          <a:p>
            <a:r>
              <a:rPr lang="en-US" dirty="0"/>
              <a:t>Those who meet certain income requirements based on household income and the size of family</a:t>
            </a:r>
          </a:p>
          <a:p>
            <a:pPr lvl="1"/>
            <a:r>
              <a:rPr lang="en-US" sz="2000" dirty="0"/>
              <a:t>Annual family income less than 200% of federal poverty level</a:t>
            </a:r>
          </a:p>
          <a:p>
            <a:pPr lvl="1"/>
            <a:r>
              <a:rPr lang="en-US" sz="2000" dirty="0"/>
              <a:t>Note: If you or your dependents are covered under a state-sponsored medical assistance program, such as Medicaid or CHIP, you are not eligible for the Essential Assist medical plan option</a:t>
            </a:r>
          </a:p>
          <a:p>
            <a:endParaRPr lang="en-US" dirty="0"/>
          </a:p>
        </p:txBody>
      </p:sp>
      <p:sp>
        <p:nvSpPr>
          <p:cNvPr id="3" name="Title 2">
            <a:extLst>
              <a:ext uri="{FF2B5EF4-FFF2-40B4-BE49-F238E27FC236}">
                <a16:creationId xmlns:a16="http://schemas.microsoft.com/office/drawing/2014/main" id="{9437706A-BD48-4307-A4CF-F0EDB32CA4A2}"/>
              </a:ext>
            </a:extLst>
          </p:cNvPr>
          <p:cNvSpPr>
            <a:spLocks noGrp="1"/>
          </p:cNvSpPr>
          <p:nvPr>
            <p:ph type="title"/>
          </p:nvPr>
        </p:nvSpPr>
        <p:spPr>
          <a:xfrm>
            <a:off x="393407" y="345640"/>
            <a:ext cx="8449967" cy="498656"/>
          </a:xfrm>
        </p:spPr>
        <p:txBody>
          <a:bodyPr/>
          <a:lstStyle/>
          <a:p>
            <a:r>
              <a:rPr lang="en-US" dirty="0"/>
              <a:t>Who is eligible for the Essential Assist with HRA?</a:t>
            </a:r>
          </a:p>
        </p:txBody>
      </p:sp>
      <p:sp>
        <p:nvSpPr>
          <p:cNvPr id="4" name="Footer Placeholder 3">
            <a:extLst>
              <a:ext uri="{FF2B5EF4-FFF2-40B4-BE49-F238E27FC236}">
                <a16:creationId xmlns:a16="http://schemas.microsoft.com/office/drawing/2014/main" id="{8625FD79-C66E-414E-83ED-C00A8E94209E}"/>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632D347A-8953-47C6-96B6-C4367A3D3EC6}"/>
              </a:ext>
            </a:extLst>
          </p:cNvPr>
          <p:cNvSpPr>
            <a:spLocks noGrp="1"/>
          </p:cNvSpPr>
          <p:nvPr>
            <p:ph type="sldNum" sz="quarter" idx="4"/>
          </p:nvPr>
        </p:nvSpPr>
        <p:spPr/>
        <p:txBody>
          <a:bodyPr/>
          <a:lstStyle/>
          <a:p>
            <a:fld id="{489F9553-C816-6842-8939-EE75ECF7EB2B}" type="slidenum">
              <a:rPr lang="en-US" smtClean="0"/>
              <a:pPr/>
              <a:t>3</a:t>
            </a:fld>
            <a:endParaRPr lang="en-US" dirty="0"/>
          </a:p>
        </p:txBody>
      </p:sp>
    </p:spTree>
    <p:extLst>
      <p:ext uri="{BB962C8B-B14F-4D97-AF65-F5344CB8AC3E}">
        <p14:creationId xmlns:p14="http://schemas.microsoft.com/office/powerpoint/2010/main" val="2667327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a:bodyPr>
          <a:lstStyle/>
          <a:p>
            <a:endParaRPr lang="en-US" dirty="0"/>
          </a:p>
          <a:p>
            <a:endParaRPr lang="en-US" dirty="0"/>
          </a:p>
          <a:p>
            <a:endParaRPr lang="en-US" dirty="0"/>
          </a:p>
        </p:txBody>
      </p:sp>
      <p:sp>
        <p:nvSpPr>
          <p:cNvPr id="3" name="Title 2"/>
          <p:cNvSpPr>
            <a:spLocks noGrp="1"/>
          </p:cNvSpPr>
          <p:nvPr>
            <p:ph type="title"/>
          </p:nvPr>
        </p:nvSpPr>
        <p:spPr/>
        <p:txBody>
          <a:bodyPr/>
          <a:lstStyle/>
          <a:p>
            <a:r>
              <a:rPr lang="en-US" sz="3200" dirty="0">
                <a:solidFill>
                  <a:srgbClr val="6E2585"/>
                </a:solidFill>
              </a:rPr>
              <a:t>Essential Assist Plan with HRA: how to apply </a:t>
            </a:r>
            <a:endParaRPr lang="en-US" sz="3200" dirty="0"/>
          </a:p>
        </p:txBody>
      </p:sp>
      <p:sp>
        <p:nvSpPr>
          <p:cNvPr id="4" name="Footer Placeholder 3"/>
          <p:cNvSpPr>
            <a:spLocks noGrp="1"/>
          </p:cNvSpPr>
          <p:nvPr>
            <p:ph type="ftr" sz="quarter" idx="3"/>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000000">
                    <a:lumMod val="60000"/>
                    <a:lumOff val="40000"/>
                  </a:srgbClr>
                </a:solidFill>
                <a:effectLst/>
                <a:uLnTx/>
                <a:uFillTx/>
                <a:latin typeface="Arial"/>
                <a:ea typeface="+mn-ea"/>
                <a:cs typeface="+mn-cs"/>
              </a:rPr>
              <a:t>©2020 Trinity Health</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9F9553-C816-6842-8939-EE75ECF7EB2B}" type="slidenum">
              <a:rPr kumimoji="0" lang="en-US" sz="700" b="0" i="0" u="none" strike="noStrike" kern="1200" cap="none" spc="0" normalizeH="0" baseline="0" noProof="0" smtClean="0">
                <a:ln>
                  <a:noFill/>
                </a:ln>
                <a:solidFill>
                  <a:srgbClr val="000000">
                    <a:lumMod val="60000"/>
                    <a:lumOff val="40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700" b="0" i="0" u="none" strike="noStrike" kern="1200" cap="none" spc="0" normalizeH="0" baseline="0" noProof="0" dirty="0">
              <a:ln>
                <a:noFill/>
              </a:ln>
              <a:solidFill>
                <a:srgbClr val="000000">
                  <a:lumMod val="60000"/>
                  <a:lumOff val="40000"/>
                </a:srgbClr>
              </a:solidFill>
              <a:effectLst/>
              <a:uLnTx/>
              <a:uFillTx/>
              <a:latin typeface="Arial"/>
              <a:ea typeface="+mn-ea"/>
              <a:cs typeface="+mn-cs"/>
            </a:endParaRPr>
          </a:p>
        </p:txBody>
      </p:sp>
      <p:sp>
        <p:nvSpPr>
          <p:cNvPr id="6" name="Rectangle 5"/>
          <p:cNvSpPr/>
          <p:nvPr/>
        </p:nvSpPr>
        <p:spPr>
          <a:xfrm>
            <a:off x="299443" y="897692"/>
            <a:ext cx="8309522" cy="3924151"/>
          </a:xfrm>
          <a:prstGeom prst="rect">
            <a:avLst/>
          </a:prstGeom>
        </p:spPr>
        <p:txBody>
          <a:bodyPr wrap="square">
            <a:spAutoFit/>
          </a:bodyPr>
          <a:lstStyle/>
          <a:p>
            <a:pPr marL="342900" lvl="0" indent="-342900" defTabSz="342900">
              <a:spcAft>
                <a:spcPts val="600"/>
              </a:spcAft>
              <a:buClr>
                <a:srgbClr val="7030A0"/>
              </a:buClr>
              <a:buSzPct val="100000"/>
              <a:buFont typeface="Arial" panose="020B0604020202020204" pitchFamily="34" charset="0"/>
              <a:buChar char="•"/>
              <a:defRPr/>
            </a:pPr>
            <a:r>
              <a:rPr lang="en-US" altLang="en-US" sz="2400" dirty="0">
                <a:solidFill>
                  <a:srgbClr val="312C2B"/>
                </a:solidFill>
                <a:latin typeface="Arial" panose="020B0604020202020204" pitchFamily="34" charset="0"/>
                <a:cs typeface="Arial" panose="020B0604020202020204" pitchFamily="34" charset="0"/>
              </a:rPr>
              <a:t>You should first enroll in the plan you think will be best for you – Traditional, Health Savings or Essential Plan – and then apply for Essential Assist Plan.</a:t>
            </a:r>
          </a:p>
          <a:p>
            <a:pPr marL="342900" lvl="0" indent="-342900" defTabSz="342900">
              <a:spcAft>
                <a:spcPts val="600"/>
              </a:spcAft>
              <a:buClr>
                <a:srgbClr val="7030A0"/>
              </a:buClr>
              <a:buSzPct val="100000"/>
              <a:buFont typeface="Arial" panose="020B0604020202020204" pitchFamily="34" charset="0"/>
              <a:buChar char="•"/>
              <a:defRPr/>
            </a:pPr>
            <a:r>
              <a:rPr lang="en-US" altLang="en-US" sz="2400" dirty="0">
                <a:solidFill>
                  <a:srgbClr val="312C2B"/>
                </a:solidFill>
                <a:latin typeface="Arial" panose="020B0604020202020204" pitchFamily="34" charset="0"/>
                <a:cs typeface="Arial" panose="020B0604020202020204" pitchFamily="34" charset="0"/>
              </a:rPr>
              <a:t>You must apply to enroll in this plan</a:t>
            </a:r>
            <a:r>
              <a:rPr lang="en-US" altLang="en-US" sz="2400" b="1" dirty="0">
                <a:solidFill>
                  <a:srgbClr val="312C2B"/>
                </a:solidFill>
                <a:latin typeface="Arial" panose="020B0604020202020204" pitchFamily="34" charset="0"/>
                <a:cs typeface="Arial" panose="020B0604020202020204" pitchFamily="34" charset="0"/>
              </a:rPr>
              <a:t>. </a:t>
            </a:r>
            <a:r>
              <a:rPr lang="en-US" altLang="en-US" sz="2400" b="1" dirty="0">
                <a:solidFill>
                  <a:srgbClr val="7030A0"/>
                </a:solidFill>
                <a:latin typeface="Arial" panose="020B0604020202020204" pitchFamily="34" charset="0"/>
                <a:cs typeface="Arial" panose="020B0604020202020204" pitchFamily="34" charset="0"/>
              </a:rPr>
              <a:t>Applications and documentation are due 30 days after initial eligibility for benefits or by the open enrollment deadline.</a:t>
            </a:r>
          </a:p>
          <a:p>
            <a:pPr marL="342900" lvl="0" indent="-342900" defTabSz="342900">
              <a:spcAft>
                <a:spcPts val="600"/>
              </a:spcAft>
              <a:buClr>
                <a:srgbClr val="7030A0"/>
              </a:buClr>
              <a:buSzPct val="100000"/>
              <a:buFont typeface="Arial" panose="020B0604020202020204" pitchFamily="34" charset="0"/>
              <a:buChar char="•"/>
              <a:defRPr/>
            </a:pPr>
            <a:r>
              <a:rPr lang="en-US" altLang="en-US" sz="2400" dirty="0">
                <a:solidFill>
                  <a:srgbClr val="312C2B"/>
                </a:solidFill>
                <a:latin typeface="Arial" panose="020B0604020202020204" pitchFamily="34" charset="0"/>
                <a:cs typeface="Arial" panose="020B0604020202020204" pitchFamily="34" charset="0"/>
              </a:rPr>
              <a:t>If you apply and qualify, you will be moved to the Essential Assist Plan and Trinity Health will make a contribution to a Health Reimbursement Account (HRA).</a:t>
            </a:r>
          </a:p>
          <a:p>
            <a:pPr marL="800100" lvl="1" indent="-342900" defTabSz="342900">
              <a:spcAft>
                <a:spcPts val="600"/>
              </a:spcAft>
              <a:buClr>
                <a:srgbClr val="7030A0"/>
              </a:buClr>
              <a:buSzPct val="100000"/>
              <a:buFont typeface="Arial" panose="020B0604020202020204" pitchFamily="34" charset="0"/>
              <a:buChar char="•"/>
              <a:defRPr/>
            </a:pPr>
            <a:r>
              <a:rPr lang="en-US" altLang="en-US" dirty="0">
                <a:solidFill>
                  <a:srgbClr val="312C2B"/>
                </a:solidFill>
                <a:latin typeface="Arial" panose="020B0604020202020204" pitchFamily="34" charset="0"/>
                <a:cs typeface="Arial" panose="020B0604020202020204" pitchFamily="34" charset="0"/>
              </a:rPr>
              <a:t>Amount prorated for colleagues who enroll mid-year</a:t>
            </a:r>
          </a:p>
        </p:txBody>
      </p:sp>
    </p:spTree>
    <p:extLst>
      <p:ext uri="{BB962C8B-B14F-4D97-AF65-F5344CB8AC3E}">
        <p14:creationId xmlns:p14="http://schemas.microsoft.com/office/powerpoint/2010/main" val="608736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20F229-20C5-4D54-BEBB-4890A7353826}"/>
              </a:ext>
            </a:extLst>
          </p:cNvPr>
          <p:cNvSpPr>
            <a:spLocks noGrp="1"/>
          </p:cNvSpPr>
          <p:nvPr>
            <p:ph sz="quarter" idx="12"/>
          </p:nvPr>
        </p:nvSpPr>
        <p:spPr/>
        <p:txBody>
          <a:bodyPr>
            <a:normAutofit/>
          </a:bodyPr>
          <a:lstStyle/>
          <a:p>
            <a:r>
              <a:rPr lang="en-US" dirty="0"/>
              <a:t>The medical plan is structured the same as the Essential Plan but includes a Trinity Health-funded Health Reimbursement Account (HRA)</a:t>
            </a:r>
          </a:p>
          <a:p>
            <a:r>
              <a:rPr lang="en-US" dirty="0"/>
              <a:t>Use the HRA to pay for current or future medical costs</a:t>
            </a:r>
          </a:p>
          <a:p>
            <a:r>
              <a:rPr lang="en-US" dirty="0"/>
              <a:t>Funds are automatically withdrawn from the HRA as you use your medical benefits. There is no need to make a payment and submit a claim for reimbursement. </a:t>
            </a:r>
          </a:p>
          <a:p>
            <a:pPr marL="0" indent="0">
              <a:buNone/>
            </a:pPr>
            <a:endParaRPr lang="en-US" dirty="0"/>
          </a:p>
          <a:p>
            <a:endParaRPr lang="en-US" dirty="0"/>
          </a:p>
        </p:txBody>
      </p:sp>
      <p:sp>
        <p:nvSpPr>
          <p:cNvPr id="3" name="Title 2">
            <a:extLst>
              <a:ext uri="{FF2B5EF4-FFF2-40B4-BE49-F238E27FC236}">
                <a16:creationId xmlns:a16="http://schemas.microsoft.com/office/drawing/2014/main" id="{077B11F6-05D2-4345-B842-1116E27A01C0}"/>
              </a:ext>
            </a:extLst>
          </p:cNvPr>
          <p:cNvSpPr>
            <a:spLocks noGrp="1"/>
          </p:cNvSpPr>
          <p:nvPr>
            <p:ph type="title"/>
          </p:nvPr>
        </p:nvSpPr>
        <p:spPr>
          <a:xfrm>
            <a:off x="343792" y="345640"/>
            <a:ext cx="8229600" cy="498656"/>
          </a:xfrm>
        </p:spPr>
        <p:txBody>
          <a:bodyPr/>
          <a:lstStyle/>
          <a:p>
            <a:r>
              <a:rPr lang="en-US" dirty="0"/>
              <a:t>Essential Assist Plan with HRA: how it works</a:t>
            </a:r>
          </a:p>
        </p:txBody>
      </p:sp>
      <p:sp>
        <p:nvSpPr>
          <p:cNvPr id="4" name="Footer Placeholder 3">
            <a:extLst>
              <a:ext uri="{FF2B5EF4-FFF2-40B4-BE49-F238E27FC236}">
                <a16:creationId xmlns:a16="http://schemas.microsoft.com/office/drawing/2014/main" id="{D4F78CEF-A55F-4CAD-8523-3BC293A7F127}"/>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10685026-808F-418C-8823-7A7130D985C2}"/>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4088286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4D3C7B-63BC-4F74-94BB-A7415BB4C42B}"/>
              </a:ext>
            </a:extLst>
          </p:cNvPr>
          <p:cNvSpPr>
            <a:spLocks noGrp="1"/>
          </p:cNvSpPr>
          <p:nvPr>
            <p:ph sz="quarter" idx="12"/>
          </p:nvPr>
        </p:nvSpPr>
        <p:spPr/>
        <p:txBody>
          <a:bodyPr>
            <a:normAutofit/>
          </a:bodyPr>
          <a:lstStyle/>
          <a:p>
            <a:r>
              <a:rPr lang="en-US" dirty="0"/>
              <a:t>Any HRA money not used during the year is carried over as long as you meet the requirements and remain enrolled in the next plan year</a:t>
            </a:r>
          </a:p>
          <a:p>
            <a:r>
              <a:rPr lang="en-US" dirty="0"/>
              <a:t>Applications are required each plan year</a:t>
            </a:r>
          </a:p>
          <a:p>
            <a:r>
              <a:rPr lang="en-US" dirty="0"/>
              <a:t>You cannot contribute to the HRA</a:t>
            </a:r>
          </a:p>
          <a:p>
            <a:r>
              <a:rPr lang="en-US" dirty="0"/>
              <a:t>HRA does not apply to dental or vision plan coverage</a:t>
            </a:r>
          </a:p>
          <a:p>
            <a:r>
              <a:rPr lang="en-US" dirty="0"/>
              <a:t>Any remaining money in the HRA is forfeited if you leave Trinity Health</a:t>
            </a:r>
          </a:p>
          <a:p>
            <a:endParaRPr lang="en-US" dirty="0"/>
          </a:p>
          <a:p>
            <a:endParaRPr lang="en-US" dirty="0"/>
          </a:p>
        </p:txBody>
      </p:sp>
      <p:sp>
        <p:nvSpPr>
          <p:cNvPr id="3" name="Title 2">
            <a:extLst>
              <a:ext uri="{FF2B5EF4-FFF2-40B4-BE49-F238E27FC236}">
                <a16:creationId xmlns:a16="http://schemas.microsoft.com/office/drawing/2014/main" id="{8AD45864-D5C6-45BD-B71C-CA2B5A27B92A}"/>
              </a:ext>
            </a:extLst>
          </p:cNvPr>
          <p:cNvSpPr>
            <a:spLocks noGrp="1"/>
          </p:cNvSpPr>
          <p:nvPr>
            <p:ph type="title"/>
          </p:nvPr>
        </p:nvSpPr>
        <p:spPr/>
        <p:txBody>
          <a:bodyPr/>
          <a:lstStyle/>
          <a:p>
            <a:r>
              <a:rPr lang="en-US" dirty="0"/>
              <a:t>Other important things to know about the HRA</a:t>
            </a:r>
          </a:p>
        </p:txBody>
      </p:sp>
      <p:sp>
        <p:nvSpPr>
          <p:cNvPr id="4" name="Footer Placeholder 3">
            <a:extLst>
              <a:ext uri="{FF2B5EF4-FFF2-40B4-BE49-F238E27FC236}">
                <a16:creationId xmlns:a16="http://schemas.microsoft.com/office/drawing/2014/main" id="{F7B88947-9475-4BCC-843E-0D4CC7A42E72}"/>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31F0A075-6173-4EB2-8A2A-07F4DC064364}"/>
              </a:ext>
            </a:extLst>
          </p:cNvPr>
          <p:cNvSpPr>
            <a:spLocks noGrp="1"/>
          </p:cNvSpPr>
          <p:nvPr>
            <p:ph type="sldNum" sz="quarter" idx="4"/>
          </p:nvPr>
        </p:nvSpPr>
        <p:spPr/>
        <p:txBody>
          <a:bodyPr/>
          <a:lstStyle/>
          <a:p>
            <a:fld id="{489F9553-C816-6842-8939-EE75ECF7EB2B}" type="slidenum">
              <a:rPr lang="en-US" smtClean="0"/>
              <a:pPr/>
              <a:t>6</a:t>
            </a:fld>
            <a:endParaRPr lang="en-US" dirty="0"/>
          </a:p>
        </p:txBody>
      </p:sp>
    </p:spTree>
    <p:extLst>
      <p:ext uri="{BB962C8B-B14F-4D97-AF65-F5344CB8AC3E}">
        <p14:creationId xmlns:p14="http://schemas.microsoft.com/office/powerpoint/2010/main" val="265192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AD4D42-44BA-4282-B785-038CB6D34F2F}"/>
              </a:ext>
            </a:extLst>
          </p:cNvPr>
          <p:cNvSpPr>
            <a:spLocks noGrp="1"/>
          </p:cNvSpPr>
          <p:nvPr>
            <p:ph sz="quarter" idx="12"/>
          </p:nvPr>
        </p:nvSpPr>
        <p:spPr/>
        <p:txBody>
          <a:bodyPr/>
          <a:lstStyle/>
          <a:p>
            <a:endParaRPr lang="en-US" dirty="0"/>
          </a:p>
          <a:p>
            <a:r>
              <a:rPr lang="en-US" dirty="0"/>
              <a:t>Download the application form </a:t>
            </a:r>
          </a:p>
          <a:p>
            <a:pPr lvl="1"/>
            <a:r>
              <a:rPr lang="en-US" dirty="0">
                <a:hlinkClick r:id="rId3"/>
              </a:rPr>
              <a:t>https://hr4u.trinity-health.org</a:t>
            </a:r>
            <a:endParaRPr lang="en-US" dirty="0"/>
          </a:p>
        </p:txBody>
      </p:sp>
      <p:sp>
        <p:nvSpPr>
          <p:cNvPr id="3" name="Title 2">
            <a:extLst>
              <a:ext uri="{FF2B5EF4-FFF2-40B4-BE49-F238E27FC236}">
                <a16:creationId xmlns:a16="http://schemas.microsoft.com/office/drawing/2014/main" id="{C94EF5F8-443E-4463-8E7A-984C264E39CF}"/>
              </a:ext>
            </a:extLst>
          </p:cNvPr>
          <p:cNvSpPr>
            <a:spLocks noGrp="1"/>
          </p:cNvSpPr>
          <p:nvPr>
            <p:ph type="title"/>
          </p:nvPr>
        </p:nvSpPr>
        <p:spPr/>
        <p:txBody>
          <a:bodyPr/>
          <a:lstStyle/>
          <a:p>
            <a:r>
              <a:rPr lang="en-US" dirty="0"/>
              <a:t>Learn more about the Essential Assist with HRA</a:t>
            </a:r>
          </a:p>
        </p:txBody>
      </p:sp>
      <p:sp>
        <p:nvSpPr>
          <p:cNvPr id="4" name="Footer Placeholder 3">
            <a:extLst>
              <a:ext uri="{FF2B5EF4-FFF2-40B4-BE49-F238E27FC236}">
                <a16:creationId xmlns:a16="http://schemas.microsoft.com/office/drawing/2014/main" id="{38CB2D7C-0DDF-46C0-8693-85C36D95AA61}"/>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AC455437-6B3C-48AC-8626-322FC1FCC8D5}"/>
              </a:ext>
            </a:extLst>
          </p:cNvPr>
          <p:cNvSpPr>
            <a:spLocks noGrp="1"/>
          </p:cNvSpPr>
          <p:nvPr>
            <p:ph type="sldNum" sz="quarter" idx="4"/>
          </p:nvPr>
        </p:nvSpPr>
        <p:spPr/>
        <p:txBody>
          <a:bodyPr/>
          <a:lstStyle/>
          <a:p>
            <a:fld id="{489F9553-C816-6842-8939-EE75ECF7EB2B}" type="slidenum">
              <a:rPr lang="en-US" smtClean="0"/>
              <a:pPr/>
              <a:t>7</a:t>
            </a:fld>
            <a:endParaRPr lang="en-US" dirty="0"/>
          </a:p>
        </p:txBody>
      </p:sp>
      <p:pic>
        <p:nvPicPr>
          <p:cNvPr id="8" name="Picture 7">
            <a:extLst>
              <a:ext uri="{FF2B5EF4-FFF2-40B4-BE49-F238E27FC236}">
                <a16:creationId xmlns:a16="http://schemas.microsoft.com/office/drawing/2014/main" id="{6F870E5D-1BEE-474E-85B7-7586555D077E}"/>
              </a:ext>
            </a:extLst>
          </p:cNvPr>
          <p:cNvPicPr>
            <a:picLocks noChangeAspect="1"/>
          </p:cNvPicPr>
          <p:nvPr/>
        </p:nvPicPr>
        <p:blipFill>
          <a:blip r:embed="rId4"/>
          <a:stretch>
            <a:fillRect/>
          </a:stretch>
        </p:blipFill>
        <p:spPr>
          <a:xfrm>
            <a:off x="5233307" y="1561564"/>
            <a:ext cx="2857500" cy="2476500"/>
          </a:xfrm>
          <a:prstGeom prst="rect">
            <a:avLst/>
          </a:prstGeom>
        </p:spPr>
      </p:pic>
    </p:spTree>
    <p:extLst>
      <p:ext uri="{BB962C8B-B14F-4D97-AF65-F5344CB8AC3E}">
        <p14:creationId xmlns:p14="http://schemas.microsoft.com/office/powerpoint/2010/main" val="574697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n-US" dirty="0">
                <a:solidFill>
                  <a:schemeClr val="tx2"/>
                </a:solidFill>
              </a:rPr>
              <a:t>Live Your Whole Life</a:t>
            </a:r>
          </a:p>
          <a:p>
            <a:r>
              <a:rPr lang="en-US" dirty="0"/>
              <a:t>Medical and pharmacy</a:t>
            </a:r>
          </a:p>
          <a:p>
            <a:r>
              <a:rPr lang="en-US" dirty="0"/>
              <a:t>Health Savings Account</a:t>
            </a:r>
          </a:p>
          <a:p>
            <a:r>
              <a:rPr lang="en-US" dirty="0"/>
              <a:t>Essential Assist with Health Reimbursement Account</a:t>
            </a:r>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8</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129636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9</a:t>
            </a:fld>
            <a:endParaRPr lang="en-US" dirty="0"/>
          </a:p>
        </p:txBody>
      </p:sp>
    </p:spTree>
    <p:extLst>
      <p:ext uri="{BB962C8B-B14F-4D97-AF65-F5344CB8AC3E}">
        <p14:creationId xmlns:p14="http://schemas.microsoft.com/office/powerpoint/2010/main" val="2313412150"/>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Props1.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1E2435B7-6774-4581-B2BB-770337A5A823}">
  <ds:schemaRefs>
    <ds:schemaRef ds:uri="http://schemas.microsoft.com/sharepoint/events"/>
  </ds:schemaRefs>
</ds:datastoreItem>
</file>

<file path=customXml/itemProps4.xml><?xml version="1.0" encoding="utf-8"?>
<ds:datastoreItem xmlns:ds="http://schemas.openxmlformats.org/officeDocument/2006/customXml" ds:itemID="{A189451C-B86D-43F5-AA06-34D722258368}">
  <ds:schemaRefs>
    <ds:schemaRef ds:uri="http://schemas.microsoft.com/office/infopath/2007/PartnerControls"/>
    <ds:schemaRef ds:uri="http://purl.org/dc/terms/"/>
    <ds:schemaRef ds:uri="http://purl.org/dc/elements/1.1/"/>
    <ds:schemaRef ds:uri="http://schemas.microsoft.com/office/2006/metadata/properties"/>
    <ds:schemaRef ds:uri="http://schemas.openxmlformats.org/package/2006/metadata/core-properties"/>
    <ds:schemaRef ds:uri="http://purl.org/dc/dcmitype/"/>
    <ds:schemaRef ds:uri="http://www.w3.org/XML/1998/namespace"/>
    <ds:schemaRef ds:uri="http://schemas.microsoft.com/office/2006/documentManagement/types"/>
    <ds:schemaRef ds:uri="4b91531d-a4f7-47e3-8687-1e7e838a3343"/>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14592</TotalTime>
  <Words>1611</Words>
  <Application>Microsoft Office PowerPoint</Application>
  <PresentationFormat>On-screen Show (16:9)</PresentationFormat>
  <Paragraphs>126</Paragraphs>
  <Slides>10</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Main Content Slide Layout</vt:lpstr>
      <vt:lpstr>1_Main Content Slide Layout</vt:lpstr>
      <vt:lpstr>Benefits Orientation</vt:lpstr>
      <vt:lpstr>Essential Assist Plan with a Health Reimbursement Account (HRA)</vt:lpstr>
      <vt:lpstr>Who is eligible for the Essential Assist with HRA?</vt:lpstr>
      <vt:lpstr>Essential Assist Plan with HRA: how to apply </vt:lpstr>
      <vt:lpstr>Essential Assist Plan with HRA: how it works</vt:lpstr>
      <vt:lpstr>Other important things to know about the HRA</vt:lpstr>
      <vt:lpstr>Learn more about the Essential Assist with HRA</vt:lpstr>
      <vt:lpstr>Check out all the episodes in the video series</vt:lpstr>
      <vt:lpstr>Important Information</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Ellen M. Downey</cp:lastModifiedBy>
  <cp:revision>356</cp:revision>
  <cp:lastPrinted>2015-03-20T16:41:08Z</cp:lastPrinted>
  <dcterms:created xsi:type="dcterms:W3CDTF">2015-06-01T18:54:58Z</dcterms:created>
  <dcterms:modified xsi:type="dcterms:W3CDTF">2020-07-21T19:14:00Z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