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79" r:id="rId6"/>
  </p:sldMasterIdLst>
  <p:notesMasterIdLst>
    <p:notesMasterId r:id="rId21"/>
  </p:notesMasterIdLst>
  <p:handoutMasterIdLst>
    <p:handoutMasterId r:id="rId22"/>
  </p:handoutMasterIdLst>
  <p:sldIdLst>
    <p:sldId id="306" r:id="rId7"/>
    <p:sldId id="449" r:id="rId8"/>
    <p:sldId id="462" r:id="rId9"/>
    <p:sldId id="456" r:id="rId10"/>
    <p:sldId id="451" r:id="rId11"/>
    <p:sldId id="458" r:id="rId12"/>
    <p:sldId id="459" r:id="rId13"/>
    <p:sldId id="461" r:id="rId14"/>
    <p:sldId id="454" r:id="rId15"/>
    <p:sldId id="455" r:id="rId16"/>
    <p:sldId id="460" r:id="rId17"/>
    <p:sldId id="423" r:id="rId18"/>
    <p:sldId id="424" r:id="rId19"/>
    <p:sldId id="422" r:id="rId2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5">
          <p15:clr>
            <a:srgbClr val="A4A3A4"/>
          </p15:clr>
        </p15:guide>
        <p15:guide id="2" pos="6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Tola" initials="ST" lastIdx="4" clrIdx="0">
    <p:extLst>
      <p:ext uri="{19B8F6BF-5375-455C-9EA6-DF929625EA0E}">
        <p15:presenceInfo xmlns:p15="http://schemas.microsoft.com/office/powerpoint/2012/main" userId="S::tolasuz@trinity-health.org::13a69b62-492e-47ac-bdfa-d669fbf05bf3" providerId="AD"/>
      </p:ext>
    </p:extLst>
  </p:cmAuthor>
  <p:cmAuthor id="2" name="Brandi Bonney" initials="BB" lastIdx="3" clrIdx="1">
    <p:extLst>
      <p:ext uri="{19B8F6BF-5375-455C-9EA6-DF929625EA0E}">
        <p15:presenceInfo xmlns:p15="http://schemas.microsoft.com/office/powerpoint/2012/main" userId="S::Brandi.Bonney@trinity-health.org::0ec9ea29-772f-4ef7-8fa0-966b54ddb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D3E"/>
    <a:srgbClr val="312C2B"/>
    <a:srgbClr val="4C9D2F"/>
    <a:srgbClr val="658D1B"/>
    <a:srgbClr val="54565B"/>
    <a:srgbClr val="6E2585"/>
    <a:srgbClr val="99D156"/>
    <a:srgbClr val="249A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4" autoAdjust="0"/>
    <p:restoredTop sz="70640" autoAdjust="0"/>
  </p:normalViewPr>
  <p:slideViewPr>
    <p:cSldViewPr snapToGrid="0" snapToObjects="1" showGuides="1">
      <p:cViewPr varScale="1">
        <p:scale>
          <a:sx n="80" d="100"/>
          <a:sy n="80" d="100"/>
        </p:scale>
        <p:origin x="1675" y="58"/>
      </p:cViewPr>
      <p:guideLst>
        <p:guide orient="horz" pos="3005"/>
        <p:guide pos="6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84" d="100"/>
          <a:sy n="84" d="100"/>
        </p:scale>
        <p:origin x="-375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730C43E-AA5E-6B46-A1F1-BB0047D6E822}" type="datetimeFigureOut">
              <a:rPr lang="en-US" smtClean="0"/>
              <a:t>7/21/2020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8409768-1E2F-2A40-8D59-42AAD1285CC3}" type="slidenum">
              <a:rPr lang="en-US" smtClean="0"/>
              <a:t>‹#›</a:t>
            </a:fld>
            <a:endParaRPr lang="en-US"/>
          </a:p>
        </p:txBody>
      </p:sp>
    </p:spTree>
    <p:extLst>
      <p:ext uri="{BB962C8B-B14F-4D97-AF65-F5344CB8AC3E}">
        <p14:creationId xmlns:p14="http://schemas.microsoft.com/office/powerpoint/2010/main" val="12514850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F8F235D-792C-8C4C-A812-06E713B0B218}" type="datetimeFigureOut">
              <a:rPr lang="en-US" smtClean="0"/>
              <a:t>7/21/2020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D69798C-9FC1-714E-BB69-2199F60E7A3D}" type="slidenum">
              <a:rPr lang="en-US" smtClean="0"/>
              <a:t>‹#›</a:t>
            </a:fld>
            <a:endParaRPr lang="en-US"/>
          </a:p>
        </p:txBody>
      </p:sp>
    </p:spTree>
    <p:extLst>
      <p:ext uri="{BB962C8B-B14F-4D97-AF65-F5344CB8AC3E}">
        <p14:creationId xmlns:p14="http://schemas.microsoft.com/office/powerpoint/2010/main" val="35923318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 run time = 4:15</a:t>
            </a:r>
          </a:p>
        </p:txBody>
      </p:sp>
      <p:sp>
        <p:nvSpPr>
          <p:cNvPr id="4" name="Slide Number Placeholder 3"/>
          <p:cNvSpPr>
            <a:spLocks noGrp="1"/>
          </p:cNvSpPr>
          <p:nvPr>
            <p:ph type="sldNum" sz="quarter" idx="5"/>
          </p:nvPr>
        </p:nvSpPr>
        <p:spPr/>
        <p:txBody>
          <a:bodyPr/>
          <a:lstStyle/>
          <a:p>
            <a:fld id="{FD69798C-9FC1-714E-BB69-2199F60E7A3D}" type="slidenum">
              <a:rPr lang="en-US" smtClean="0"/>
              <a:t>1</a:t>
            </a:fld>
            <a:endParaRPr lang="en-US"/>
          </a:p>
        </p:txBody>
      </p:sp>
    </p:spTree>
    <p:extLst>
      <p:ext uri="{BB962C8B-B14F-4D97-AF65-F5344CB8AC3E}">
        <p14:creationId xmlns:p14="http://schemas.microsoft.com/office/powerpoint/2010/main" val="21894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E-A-P is a confidential resource, providing no-cost counseling, information and referral services to help address personal, family and work-related concerns. </a:t>
            </a:r>
          </a:p>
          <a:p>
            <a:endParaRPr lang="en-US" dirty="0"/>
          </a:p>
          <a:p>
            <a:endParaRPr lang="en-US" dirty="0"/>
          </a:p>
          <a:p>
            <a:r>
              <a:rPr lang="en-US" dirty="0"/>
              <a:t>All Trinity Health colleagues, their immediate family members, and other members of their household have twenty-four seven access to our employee assistance program. </a:t>
            </a:r>
          </a:p>
          <a:p>
            <a:endParaRPr lang="en-US" dirty="0"/>
          </a:p>
          <a:p>
            <a:endParaRPr lang="en-US" dirty="0"/>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10</a:t>
            </a:fld>
            <a:endParaRPr lang="en-US"/>
          </a:p>
        </p:txBody>
      </p:sp>
    </p:spTree>
    <p:extLst>
      <p:ext uri="{BB962C8B-B14F-4D97-AF65-F5344CB8AC3E}">
        <p14:creationId xmlns:p14="http://schemas.microsoft.com/office/powerpoint/2010/main" val="414611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Carebridge</a:t>
            </a:r>
            <a:r>
              <a:rPr lang="en-US" dirty="0"/>
              <a:t> offers a wealth of information on its website, from childcare and elder care locators, to financial resources and webinars on a variety of topics.</a:t>
            </a:r>
          </a:p>
          <a:p>
            <a:endParaRPr lang="en-US" dirty="0"/>
          </a:p>
          <a:p>
            <a:r>
              <a:rPr lang="en-US" dirty="0"/>
              <a:t>For more personalized assistance, you can also call </a:t>
            </a:r>
            <a:r>
              <a:rPr lang="en-US" dirty="0" err="1"/>
              <a:t>Carebridge</a:t>
            </a:r>
            <a:r>
              <a:rPr lang="en-US" dirty="0"/>
              <a:t> to speak with an E-A-P representative.</a:t>
            </a:r>
          </a:p>
        </p:txBody>
      </p:sp>
      <p:sp>
        <p:nvSpPr>
          <p:cNvPr id="4" name="Slide Number Placeholder 3"/>
          <p:cNvSpPr>
            <a:spLocks noGrp="1"/>
          </p:cNvSpPr>
          <p:nvPr>
            <p:ph type="sldNum" sz="quarter" idx="5"/>
          </p:nvPr>
        </p:nvSpPr>
        <p:spPr/>
        <p:txBody>
          <a:bodyPr/>
          <a:lstStyle/>
          <a:p>
            <a:fld id="{FD69798C-9FC1-714E-BB69-2199F60E7A3D}" type="slidenum">
              <a:rPr lang="en-US" smtClean="0"/>
              <a:t>11</a:t>
            </a:fld>
            <a:endParaRPr lang="en-US"/>
          </a:p>
        </p:txBody>
      </p:sp>
    </p:spTree>
    <p:extLst>
      <p:ext uri="{BB962C8B-B14F-4D97-AF65-F5344CB8AC3E}">
        <p14:creationId xmlns:p14="http://schemas.microsoft.com/office/powerpoint/2010/main" val="365738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that you’ve explored some of the well-being resources available to you, be sure to check out all the other episodes in this video series so you can make an informed decision about the benefits that are right for you and your family.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12</a:t>
            </a:fld>
            <a:endParaRPr lang="en-US"/>
          </a:p>
        </p:txBody>
      </p:sp>
    </p:spTree>
    <p:extLst>
      <p:ext uri="{BB962C8B-B14F-4D97-AF65-F5344CB8AC3E}">
        <p14:creationId xmlns:p14="http://schemas.microsoft.com/office/powerpoint/2010/main" val="93658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13</a:t>
            </a:fld>
            <a:endParaRPr lang="en-US"/>
          </a:p>
        </p:txBody>
      </p:sp>
    </p:spTree>
    <p:extLst>
      <p:ext uri="{BB962C8B-B14F-4D97-AF65-F5344CB8AC3E}">
        <p14:creationId xmlns:p14="http://schemas.microsoft.com/office/powerpoint/2010/main" val="2735758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819FC-C5F2-4E7D-B2F5-C0E9F9627BA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15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Trinity Health, we believe that our own spiritual, mental, emotional, physical, financial and social well-being positively affects the quality of life not only for ourselves, but also for our families and those we serve.</a:t>
            </a:r>
          </a:p>
          <a:p>
            <a:endParaRPr lang="en-US" dirty="0"/>
          </a:p>
          <a:p>
            <a:r>
              <a:rPr lang="en-US" dirty="0"/>
              <a:t>In this episode we’ll take a look at some of the tools and resources available to support you on your well-being journey.</a:t>
            </a:r>
          </a:p>
        </p:txBody>
      </p:sp>
      <p:sp>
        <p:nvSpPr>
          <p:cNvPr id="4" name="Slide Number Placeholder 3"/>
          <p:cNvSpPr>
            <a:spLocks noGrp="1"/>
          </p:cNvSpPr>
          <p:nvPr>
            <p:ph type="sldNum" sz="quarter" idx="5"/>
          </p:nvPr>
        </p:nvSpPr>
        <p:spPr/>
        <p:txBody>
          <a:bodyPr/>
          <a:lstStyle/>
          <a:p>
            <a:fld id="{FD69798C-9FC1-714E-BB69-2199F60E7A3D}" type="slidenum">
              <a:rPr lang="en-US" smtClean="0"/>
              <a:t>2</a:t>
            </a:fld>
            <a:endParaRPr lang="en-US"/>
          </a:p>
        </p:txBody>
      </p:sp>
    </p:spTree>
    <p:extLst>
      <p:ext uri="{BB962C8B-B14F-4D97-AF65-F5344CB8AC3E}">
        <p14:creationId xmlns:p14="http://schemas.microsoft.com/office/powerpoint/2010/main" val="409109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Your Whole Life is our colleague health and well-being initiative to inspire well-being in body, mind and spirit. </a:t>
            </a:r>
          </a:p>
          <a:p>
            <a:endParaRPr lang="en-US" dirty="0"/>
          </a:p>
          <a:p>
            <a:endParaRPr lang="en-US" dirty="0"/>
          </a:p>
          <a:p>
            <a:r>
              <a:rPr lang="en-US" dirty="0"/>
              <a:t>With Live Your Whole Life, we’ll help you make small, everyday changes to your well-being that are focused on the areas you want to improve the most.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3</a:t>
            </a:fld>
            <a:endParaRPr lang="en-US"/>
          </a:p>
        </p:txBody>
      </p:sp>
    </p:spTree>
    <p:extLst>
      <p:ext uri="{BB962C8B-B14F-4D97-AF65-F5344CB8AC3E}">
        <p14:creationId xmlns:p14="http://schemas.microsoft.com/office/powerpoint/2010/main" val="238219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place to start is by taking the Health Risk Assessment. </a:t>
            </a:r>
          </a:p>
          <a:p>
            <a:endParaRPr lang="en-US" dirty="0"/>
          </a:p>
          <a:p>
            <a:r>
              <a:rPr lang="en-US" dirty="0"/>
              <a:t>This confidential, short survey provides a clear snapshot of your health. </a:t>
            </a:r>
          </a:p>
          <a:p>
            <a:endParaRPr lang="en-US" dirty="0"/>
          </a:p>
          <a:p>
            <a:r>
              <a:rPr lang="en-US" dirty="0"/>
              <a:t>You get a personalized report and recommended actions to take!</a:t>
            </a:r>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4</a:t>
            </a:fld>
            <a:endParaRPr lang="en-US"/>
          </a:p>
        </p:txBody>
      </p:sp>
    </p:spTree>
    <p:extLst>
      <p:ext uri="{BB962C8B-B14F-4D97-AF65-F5344CB8AC3E}">
        <p14:creationId xmlns:p14="http://schemas.microsoft.com/office/powerpoint/2010/main" val="289311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you are on your well-being journey, we’ll be right beside you every step of the way.  </a:t>
            </a:r>
          </a:p>
          <a:p>
            <a:endParaRPr lang="en-US" dirty="0"/>
          </a:p>
          <a:p>
            <a:r>
              <a:rPr lang="en-US" dirty="0"/>
              <a:t>Live Your Whole Life offers a variety of opportunities, from tracking your activity, checking your sleep patterns, learning about healthy living and much more. </a:t>
            </a:r>
          </a:p>
          <a:p>
            <a:endParaRPr lang="en-US" dirty="0"/>
          </a:p>
          <a:p>
            <a:r>
              <a:rPr lang="en-US" dirty="0"/>
              <a:t>Tell us what you’re interested in learning more about and we’ll provide you with daily Health Cards offering quick tips that help you meet your health goals. </a:t>
            </a:r>
          </a:p>
          <a:p>
            <a:r>
              <a:rPr lang="en-US" dirty="0"/>
              <a:t>These daily Health Cards are uniquely matched to your interests and habits. </a:t>
            </a:r>
          </a:p>
          <a:p>
            <a:endParaRPr lang="en-US" dirty="0"/>
          </a:p>
          <a:p>
            <a:r>
              <a:rPr lang="en-US" dirty="0"/>
              <a:t>You can also use the digital coaching tool – Journeys – to make simple changes to your health, one small step at a time. </a:t>
            </a:r>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5</a:t>
            </a:fld>
            <a:endParaRPr lang="en-US"/>
          </a:p>
        </p:txBody>
      </p:sp>
    </p:spTree>
    <p:extLst>
      <p:ext uri="{BB962C8B-B14F-4D97-AF65-F5344CB8AC3E}">
        <p14:creationId xmlns:p14="http://schemas.microsoft.com/office/powerpoint/2010/main" val="428088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Maybe you want to reduce your stress…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Get more sleep…or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Learn more about nutrition.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Whatever habit you’re working on, we’ve got you covered.</a:t>
            </a:r>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6</a:t>
            </a:fld>
            <a:endParaRPr lang="en-US"/>
          </a:p>
        </p:txBody>
      </p:sp>
    </p:spTree>
    <p:extLst>
      <p:ext uri="{BB962C8B-B14F-4D97-AF65-F5344CB8AC3E}">
        <p14:creationId xmlns:p14="http://schemas.microsoft.com/office/powerpoint/2010/main" val="213125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convert your goals into healthy habits? Practicing healthy habits and tracking these small actions every day can help you make big changes over time. </a:t>
            </a:r>
          </a:p>
          <a:p>
            <a:endParaRPr lang="en-US" dirty="0"/>
          </a:p>
          <a:p>
            <a:r>
              <a:rPr lang="en-US" dirty="0"/>
              <a:t>This is where your tracking device comes in!  Pick the device that works for you.  Connect it to your Live Your Whole Life account and automatically track your steps, sleep and more. </a:t>
            </a:r>
          </a:p>
          <a:p>
            <a:endParaRPr lang="en-US" dirty="0"/>
          </a:p>
          <a:p>
            <a:r>
              <a:rPr lang="en-US" dirty="0"/>
              <a:t>As you make progress toward your goals, you’ll earn points for all those daily wins! </a:t>
            </a:r>
          </a:p>
          <a:p>
            <a:endParaRPr lang="en-US" dirty="0"/>
          </a:p>
          <a:p>
            <a:r>
              <a:rPr lang="en-US" dirty="0"/>
              <a:t>Challenge yourself each quarter by earning 5,000 points to achieve level 4.</a:t>
            </a:r>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7</a:t>
            </a:fld>
            <a:endParaRPr lang="en-US"/>
          </a:p>
        </p:txBody>
      </p:sp>
    </p:spTree>
    <p:extLst>
      <p:ext uri="{BB962C8B-B14F-4D97-AF65-F5344CB8AC3E}">
        <p14:creationId xmlns:p14="http://schemas.microsoft.com/office/powerpoint/2010/main" val="80804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Live Your Whole Life, you’ll build habits and experience lifelong rewards of better health and well-being. </a:t>
            </a:r>
          </a:p>
          <a:p>
            <a:endParaRPr lang="en-US" dirty="0"/>
          </a:p>
          <a:p>
            <a:r>
              <a:rPr lang="en-US" dirty="0"/>
              <a:t>Even small changes every day can help you feel healthier, happier and more energetic. </a:t>
            </a:r>
          </a:p>
          <a:p>
            <a:endParaRPr lang="en-US" dirty="0"/>
          </a:p>
          <a:p>
            <a:r>
              <a:rPr lang="en-US" dirty="0"/>
              <a:t>To get started, watch for your Live Your Whole Life welcome email with instructions about how to set up your account.  </a:t>
            </a:r>
          </a:p>
          <a:p>
            <a:endParaRPr lang="en-US" dirty="0"/>
          </a:p>
          <a:p>
            <a:r>
              <a:rPr lang="en-US" dirty="0"/>
              <a:t>Then download the free Virgin Pulse mobile app from the App Store or Google Play and you can access Live Your Whole Life anywhere, anytime.</a:t>
            </a:r>
          </a:p>
          <a:p>
            <a:endParaRPr lang="en-US" dirty="0"/>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8</a:t>
            </a:fld>
            <a:endParaRPr lang="en-US"/>
          </a:p>
        </p:txBody>
      </p:sp>
    </p:spTree>
    <p:extLst>
      <p:ext uri="{BB962C8B-B14F-4D97-AF65-F5344CB8AC3E}">
        <p14:creationId xmlns:p14="http://schemas.microsoft.com/office/powerpoint/2010/main" val="34305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take a look at another resource that’s available to support your well-being.</a:t>
            </a:r>
          </a:p>
          <a:p>
            <a:endParaRPr lang="en-US" dirty="0"/>
          </a:p>
          <a:p>
            <a:r>
              <a:rPr lang="en-US" dirty="0"/>
              <a:t>We know that staying on top of the demands of work, family and finances can be overwhelming. For those times, </a:t>
            </a:r>
            <a:r>
              <a:rPr lang="en-US" dirty="0" err="1"/>
              <a:t>Carebridge</a:t>
            </a:r>
            <a:r>
              <a:rPr lang="en-US" dirty="0"/>
              <a:t>, our Employee Assistance Program, is here to partner with you.</a:t>
            </a:r>
          </a:p>
        </p:txBody>
      </p:sp>
      <p:sp>
        <p:nvSpPr>
          <p:cNvPr id="4" name="Slide Number Placeholder 3"/>
          <p:cNvSpPr>
            <a:spLocks noGrp="1"/>
          </p:cNvSpPr>
          <p:nvPr>
            <p:ph type="sldNum" sz="quarter" idx="5"/>
          </p:nvPr>
        </p:nvSpPr>
        <p:spPr/>
        <p:txBody>
          <a:bodyPr/>
          <a:lstStyle/>
          <a:p>
            <a:fld id="{FD69798C-9FC1-714E-BB69-2199F60E7A3D}" type="slidenum">
              <a:rPr lang="en-US" smtClean="0"/>
              <a:t>9</a:t>
            </a:fld>
            <a:endParaRPr lang="en-US"/>
          </a:p>
        </p:txBody>
      </p:sp>
    </p:spTree>
    <p:extLst>
      <p:ext uri="{BB962C8B-B14F-4D97-AF65-F5344CB8AC3E}">
        <p14:creationId xmlns:p14="http://schemas.microsoft.com/office/powerpoint/2010/main" val="748074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3" name="Subtitle 2"/>
          <p:cNvSpPr>
            <a:spLocks noGrp="1"/>
          </p:cNvSpPr>
          <p:nvPr>
            <p:ph type="subTitle" idx="1"/>
          </p:nvPr>
        </p:nvSpPr>
        <p:spPr>
          <a:xfrm>
            <a:off x="820611" y="2572022"/>
            <a:ext cx="5755622" cy="475705"/>
          </a:xfrm>
          <a:prstGeom prst="rect">
            <a:avLst/>
          </a:prstGeom>
        </p:spPr>
        <p:txBody>
          <a:bodyPr>
            <a:normAutofit/>
          </a:bodyPr>
          <a:lstStyle>
            <a:lvl1pPr marL="0" indent="0" algn="l">
              <a:buNone/>
              <a:defRPr sz="2400">
                <a:solidFill>
                  <a:srgbClr val="6E25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4" hasCustomPrompt="1"/>
          </p:nvPr>
        </p:nvSpPr>
        <p:spPr>
          <a:xfrm>
            <a:off x="820612" y="3236192"/>
            <a:ext cx="3050947" cy="926494"/>
          </a:xfrm>
        </p:spPr>
        <p:txBody>
          <a:bodyPr>
            <a:normAutofit/>
          </a:bodyPr>
          <a:lstStyle>
            <a:lvl1pPr marL="0" indent="0">
              <a:lnSpc>
                <a:spcPts val="1850"/>
              </a:lnSpc>
              <a:spcAft>
                <a:spcPts val="0"/>
              </a:spcAft>
              <a:buNone/>
              <a:defRPr sz="1600" baseline="0">
                <a:solidFill>
                  <a:srgbClr val="443D3E"/>
                </a:solidFill>
              </a:defRPr>
            </a:lvl1pPr>
          </a:lstStyle>
          <a:p>
            <a:pPr lvl="0"/>
            <a:r>
              <a:rPr lang="en-US" dirty="0"/>
              <a:t>Presenter’s Name Here</a:t>
            </a:r>
            <a:br>
              <a:rPr lang="en-US" dirty="0"/>
            </a:br>
            <a:r>
              <a:rPr lang="en-US" dirty="0"/>
              <a:t>Title Here</a:t>
            </a:r>
            <a:br>
              <a:rPr lang="en-US" dirty="0"/>
            </a:br>
            <a:r>
              <a:rPr lang="en-US" dirty="0"/>
              <a:t>Date Here</a:t>
            </a:r>
          </a:p>
        </p:txBody>
      </p:sp>
      <p:sp>
        <p:nvSpPr>
          <p:cNvPr id="13" name="Title 1"/>
          <p:cNvSpPr>
            <a:spLocks noGrp="1"/>
          </p:cNvSpPr>
          <p:nvPr>
            <p:ph type="ctrTitle"/>
          </p:nvPr>
        </p:nvSpPr>
        <p:spPr>
          <a:xfrm>
            <a:off x="817889" y="1819807"/>
            <a:ext cx="5755623" cy="752215"/>
          </a:xfrm>
        </p:spPr>
        <p:txBody>
          <a:bodyPr anchor="ctr">
            <a:noAutofit/>
          </a:bodyPr>
          <a:lstStyle>
            <a:lvl1pPr>
              <a:lnSpc>
                <a:spcPct val="90000"/>
              </a:lnSpc>
              <a:defRPr sz="3200">
                <a:solidFill>
                  <a:srgbClr val="443D3E"/>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749" y="440425"/>
            <a:ext cx="2876808" cy="885172"/>
          </a:xfrm>
          <a:prstGeom prst="rect">
            <a:avLst/>
          </a:prstGeom>
        </p:spPr>
      </p:pic>
    </p:spTree>
    <p:extLst>
      <p:ext uri="{BB962C8B-B14F-4D97-AF65-F5344CB8AC3E}">
        <p14:creationId xmlns:p14="http://schemas.microsoft.com/office/powerpoint/2010/main" val="422287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bg1"/>
                </a:solidFill>
              </a:defRPr>
            </a:lvl1pPr>
          </a:lstStyle>
          <a:p>
            <a:r>
              <a:rPr lang="en-US" dirty="0"/>
              <a:t>©2019 Trinity Health</a:t>
            </a:r>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
        <p:nvSpPr>
          <p:cNvPr id="11" name="Title 1"/>
          <p:cNvSpPr>
            <a:spLocks noGrp="1"/>
          </p:cNvSpPr>
          <p:nvPr>
            <p:ph type="title"/>
          </p:nvPr>
        </p:nvSpPr>
        <p:spPr>
          <a:xfrm>
            <a:off x="731677" y="852334"/>
            <a:ext cx="3726023" cy="1009604"/>
          </a:xfrm>
        </p:spPr>
        <p:txBody>
          <a:bodyPr anchor="t">
            <a:noAutofit/>
          </a:bodyPr>
          <a:lstStyle>
            <a:lvl1pPr>
              <a:lnSpc>
                <a:spcPts val="3500"/>
              </a:lnSpc>
              <a:defRPr sz="2800">
                <a:solidFill>
                  <a:srgbClr val="4C9D2F"/>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283709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393408" y="999054"/>
            <a:ext cx="8236688" cy="3601521"/>
          </a:xfrm>
        </p:spPr>
        <p:txBody>
          <a:bodyPr/>
          <a:lstStyle>
            <a:lvl1pPr marL="285750" indent="-285750">
              <a:defRPr sz="2400">
                <a:latin typeface="Arial" panose="020B0604020202020204" pitchFamily="34" charset="0"/>
                <a:cs typeface="Arial" panose="020B0604020202020204" pitchFamily="34" charset="0"/>
              </a:defRPr>
            </a:lvl1pPr>
            <a:lvl2pPr marL="569913" indent="-225425">
              <a:buClr>
                <a:schemeClr val="tx2"/>
              </a:buClr>
              <a:defRPr>
                <a:latin typeface="Arial" panose="020B0604020202020204" pitchFamily="34" charset="0"/>
                <a:cs typeface="Arial" panose="020B0604020202020204" pitchFamily="34" charset="0"/>
              </a:defRPr>
            </a:lvl2pPr>
            <a:lvl3pPr marL="801688" indent="-174625">
              <a:spcAft>
                <a:spcPts val="600"/>
              </a:spcAft>
              <a:buSzPct val="100000"/>
              <a:defRPr>
                <a:latin typeface="Arial" panose="020B0604020202020204" pitchFamily="34" charset="0"/>
                <a:cs typeface="Arial" panose="020B0604020202020204" pitchFamily="34" charset="0"/>
              </a:defRPr>
            </a:lvl3pPr>
            <a:lvl4pPr marL="919163" indent="-173038">
              <a:spcAft>
                <a:spcPts val="600"/>
              </a:spcAft>
              <a:tabLst/>
              <a:defRPr>
                <a:latin typeface="Calibri" panose="020F0502020204030204" pitchFamily="34" charset="0"/>
              </a:defRPr>
            </a:lvl4pPr>
            <a:lvl5pPr>
              <a:spcAft>
                <a:spcPts val="600"/>
              </a:spcAft>
              <a:defRPr baseline="0">
                <a:latin typeface="Calibri" panose="020F0502020204030204" pitchFamily="34" charset="0"/>
              </a:defRPr>
            </a:lvl5pPr>
            <a:lvl6pPr marL="2286000" indent="-225425">
              <a:spcAft>
                <a:spcPts val="60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7"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©2019 Trinity Health</a:t>
            </a:r>
          </a:p>
        </p:txBody>
      </p:sp>
      <p:sp>
        <p:nvSpPr>
          <p:cNvPr id="13"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408710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496" y="999056"/>
            <a:ext cx="4038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591496" y="999056"/>
            <a:ext cx="4038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9"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©2019 Trinity Health</a:t>
            </a:r>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
        <p:nvSpPr>
          <p:cNvPr id="11"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33435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496" y="116190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00496" y="1641725"/>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588322" y="116190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88322" y="1641725"/>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1" name="Footer Placeholder 2"/>
          <p:cNvSpPr>
            <a:spLocks noGrp="1"/>
          </p:cNvSpPr>
          <p:nvPr>
            <p:ph type="ftr" sz="quarter" idx="10"/>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©2019 Trinity Health</a:t>
            </a:r>
          </a:p>
        </p:txBody>
      </p:sp>
      <p:sp>
        <p:nvSpPr>
          <p:cNvPr id="12" name="Slide Number Placeholder 6"/>
          <p:cNvSpPr>
            <a:spLocks noGrp="1"/>
          </p:cNvSpPr>
          <p:nvPr>
            <p:ph type="sldNum" sz="quarter" idx="11"/>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
        <p:nvSpPr>
          <p:cNvPr id="13" name="Title Placeholder 1"/>
          <p:cNvSpPr>
            <a:spLocks noGrp="1"/>
          </p:cNvSpPr>
          <p:nvPr>
            <p:ph type="title"/>
          </p:nvPr>
        </p:nvSpPr>
        <p:spPr>
          <a:xfrm>
            <a:off x="393408" y="317065"/>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334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7366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©2019 Trinity Health</a:t>
            </a:r>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1331138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CE77-87B4-4BF2-9FFB-8CD334FBE2B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5A991BA-878D-4D7C-A27E-E35FC7694D3D}"/>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1527097-0ADF-4FA8-8764-0980FEDEAB41}"/>
              </a:ext>
            </a:extLst>
          </p:cNvPr>
          <p:cNvSpPr>
            <a:spLocks noGrp="1"/>
          </p:cNvSpPr>
          <p:nvPr>
            <p:ph type="dt" sz="half" idx="10"/>
          </p:nvPr>
        </p:nvSpPr>
        <p:spPr/>
        <p:txBody>
          <a:bodyPr/>
          <a:lstStyle/>
          <a:p>
            <a:pPr defTabSz="457189"/>
            <a:fld id="{B169AE39-EA9A-40C3-8A0D-6AFEC0E76F23}" type="datetimeFigureOut">
              <a:rPr lang="en-US" sz="1800" smtClean="0">
                <a:solidFill>
                  <a:srgbClr val="000000"/>
                </a:solidFill>
              </a:rPr>
              <a:pPr defTabSz="457189"/>
              <a:t>7/21/2020</a:t>
            </a:fld>
            <a:endParaRPr lang="en-US" sz="1800">
              <a:solidFill>
                <a:srgbClr val="000000"/>
              </a:solidFill>
            </a:endParaRPr>
          </a:p>
        </p:txBody>
      </p:sp>
      <p:sp>
        <p:nvSpPr>
          <p:cNvPr id="5" name="Footer Placeholder 4">
            <a:extLst>
              <a:ext uri="{FF2B5EF4-FFF2-40B4-BE49-F238E27FC236}">
                <a16:creationId xmlns:a16="http://schemas.microsoft.com/office/drawing/2014/main" id="{11CDCEA4-4836-4B08-B6E3-EC4676672ED0}"/>
              </a:ext>
            </a:extLst>
          </p:cNvPr>
          <p:cNvSpPr>
            <a:spLocks noGrp="1"/>
          </p:cNvSpPr>
          <p:nvPr>
            <p:ph type="ftr" sz="quarter" idx="11"/>
          </p:nvPr>
        </p:nvSpPr>
        <p:spPr/>
        <p:txBody>
          <a:bodyPr/>
          <a:lstStyle/>
          <a:p>
            <a:pPr defTabSz="457189"/>
            <a:endParaRPr lang="en-US">
              <a:solidFill>
                <a:srgbClr val="000000">
                  <a:lumMod val="75000"/>
                  <a:lumOff val="25000"/>
                </a:srgbClr>
              </a:solidFill>
            </a:endParaRPr>
          </a:p>
        </p:txBody>
      </p:sp>
      <p:sp>
        <p:nvSpPr>
          <p:cNvPr id="6" name="Slide Number Placeholder 5">
            <a:extLst>
              <a:ext uri="{FF2B5EF4-FFF2-40B4-BE49-F238E27FC236}">
                <a16:creationId xmlns:a16="http://schemas.microsoft.com/office/drawing/2014/main" id="{E3F5D284-21BF-43DA-9E92-43C745042B74}"/>
              </a:ext>
            </a:extLst>
          </p:cNvPr>
          <p:cNvSpPr>
            <a:spLocks noGrp="1"/>
          </p:cNvSpPr>
          <p:nvPr>
            <p:ph type="sldNum" sz="quarter" idx="12"/>
          </p:nvPr>
        </p:nvSpPr>
        <p:spPr/>
        <p:txBody>
          <a:bodyPr/>
          <a:lstStyle/>
          <a:p>
            <a:pPr defTabSz="457189"/>
            <a:fld id="{4F94D90D-592A-4925-8000-648071555B6D}" type="slidenum">
              <a:rPr lang="en-US" smtClean="0"/>
              <a:pPr defTabSz="457189"/>
              <a:t>‹#›</a:t>
            </a:fld>
            <a:endParaRPr lang="en-US"/>
          </a:p>
        </p:txBody>
      </p:sp>
    </p:spTree>
    <p:extLst>
      <p:ext uri="{BB962C8B-B14F-4D97-AF65-F5344CB8AC3E}">
        <p14:creationId xmlns:p14="http://schemas.microsoft.com/office/powerpoint/2010/main" val="162929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6" name="Title 1"/>
          <p:cNvSpPr>
            <a:spLocks noGrp="1"/>
          </p:cNvSpPr>
          <p:nvPr>
            <p:ph type="title"/>
          </p:nvPr>
        </p:nvSpPr>
        <p:spPr>
          <a:xfrm>
            <a:off x="731677" y="852334"/>
            <a:ext cx="3726023" cy="1009604"/>
          </a:xfrm>
        </p:spPr>
        <p:txBody>
          <a:bodyPr anchor="t">
            <a:noAutofit/>
          </a:bodyPr>
          <a:lstStyle>
            <a:lvl1pPr>
              <a:lnSpc>
                <a:spcPts val="3500"/>
              </a:lnSpc>
              <a:defRPr sz="2800">
                <a:solidFill>
                  <a:schemeClr val="tx2"/>
                </a:solidFill>
              </a:defRPr>
            </a:lvl1pPr>
          </a:lstStyle>
          <a:p>
            <a:r>
              <a:rPr lang="en-US" dirty="0"/>
              <a:t>Click to edit Master title style</a:t>
            </a:r>
          </a:p>
        </p:txBody>
      </p:sp>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bg1"/>
                </a:solidFill>
              </a:defRPr>
            </a:lvl1pPr>
          </a:lstStyle>
          <a:p>
            <a:r>
              <a:rPr lang="en-US"/>
              <a:t>©2020 Trinity Health</a:t>
            </a:r>
            <a:endParaRPr lang="en-US" dirty="0"/>
          </a:p>
        </p:txBody>
      </p:sp>
      <p:sp>
        <p:nvSpPr>
          <p:cNvPr id="8"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49077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een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bg1"/>
                </a:solidFill>
              </a:defRPr>
            </a:lvl1pPr>
          </a:lstStyle>
          <a:p>
            <a:r>
              <a:rPr lang="en-US"/>
              <a:t>©2020 Trinity Health</a:t>
            </a:r>
            <a:endParaRPr lang="en-US" dirty="0"/>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
        <p:nvSpPr>
          <p:cNvPr id="11" name="Title 1"/>
          <p:cNvSpPr>
            <a:spLocks noGrp="1"/>
          </p:cNvSpPr>
          <p:nvPr>
            <p:ph type="title"/>
          </p:nvPr>
        </p:nvSpPr>
        <p:spPr>
          <a:xfrm>
            <a:off x="731677" y="852334"/>
            <a:ext cx="3726023" cy="1009604"/>
          </a:xfrm>
        </p:spPr>
        <p:txBody>
          <a:bodyPr anchor="t">
            <a:noAutofit/>
          </a:bodyPr>
          <a:lstStyle>
            <a:lvl1pPr>
              <a:lnSpc>
                <a:spcPts val="3500"/>
              </a:lnSpc>
              <a:defRPr sz="2800">
                <a:solidFill>
                  <a:srgbClr val="4C9D2F"/>
                </a:solidFill>
              </a:defRPr>
            </a:lvl1p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426757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393408" y="999054"/>
            <a:ext cx="8236688" cy="3601521"/>
          </a:xfrm>
        </p:spPr>
        <p:txBody>
          <a:bodyPr/>
          <a:lstStyle>
            <a:lvl1pPr marL="285750" indent="-285750">
              <a:defRPr sz="2400">
                <a:latin typeface="Arial" panose="020B0604020202020204" pitchFamily="34" charset="0"/>
                <a:cs typeface="Arial" panose="020B0604020202020204" pitchFamily="34" charset="0"/>
              </a:defRPr>
            </a:lvl1pPr>
            <a:lvl2pPr marL="569913" indent="-225425">
              <a:buClr>
                <a:schemeClr val="tx2"/>
              </a:buClr>
              <a:defRPr>
                <a:latin typeface="Arial" panose="020B0604020202020204" pitchFamily="34" charset="0"/>
                <a:cs typeface="Arial" panose="020B0604020202020204" pitchFamily="34" charset="0"/>
              </a:defRPr>
            </a:lvl2pPr>
            <a:lvl3pPr marL="801688" indent="-174625">
              <a:spcAft>
                <a:spcPts val="600"/>
              </a:spcAft>
              <a:buSzPct val="100000"/>
              <a:defRPr>
                <a:latin typeface="Arial" panose="020B0604020202020204" pitchFamily="34" charset="0"/>
                <a:cs typeface="Arial" panose="020B0604020202020204" pitchFamily="34" charset="0"/>
              </a:defRPr>
            </a:lvl3pPr>
            <a:lvl4pPr marL="919163" indent="-173038">
              <a:spcAft>
                <a:spcPts val="600"/>
              </a:spcAft>
              <a:tabLst/>
              <a:defRPr>
                <a:latin typeface="Calibri" panose="020F0502020204030204" pitchFamily="34" charset="0"/>
              </a:defRPr>
            </a:lvl4pPr>
            <a:lvl5pPr>
              <a:spcAft>
                <a:spcPts val="600"/>
              </a:spcAft>
              <a:defRPr baseline="0">
                <a:latin typeface="Calibri" panose="020F0502020204030204" pitchFamily="34" charset="0"/>
              </a:defRPr>
            </a:lvl5pPr>
            <a:lvl6pPr marL="2286000" indent="-225425">
              <a:spcAft>
                <a:spcPts val="60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7"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a:t>©2020 Trinity Health</a:t>
            </a:r>
            <a:endParaRPr lang="en-US" dirty="0"/>
          </a:p>
        </p:txBody>
      </p:sp>
      <p:sp>
        <p:nvSpPr>
          <p:cNvPr id="13"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148537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496" y="999056"/>
            <a:ext cx="4038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591496" y="999056"/>
            <a:ext cx="4038600" cy="339447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9"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a:t>©2020 Trinity Health</a:t>
            </a:r>
            <a:endParaRPr lang="en-US" dirty="0"/>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
        <p:nvSpPr>
          <p:cNvPr id="11"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8339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496" y="116190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00496" y="1641725"/>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588322" y="116190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88322" y="1641725"/>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1" name="Footer Placeholder 2"/>
          <p:cNvSpPr>
            <a:spLocks noGrp="1"/>
          </p:cNvSpPr>
          <p:nvPr>
            <p:ph type="ftr" sz="quarter" idx="10"/>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a:t>©2020 Trinity Health</a:t>
            </a:r>
            <a:endParaRPr lang="en-US" dirty="0"/>
          </a:p>
        </p:txBody>
      </p:sp>
      <p:sp>
        <p:nvSpPr>
          <p:cNvPr id="12" name="Slide Number Placeholder 6"/>
          <p:cNvSpPr>
            <a:spLocks noGrp="1"/>
          </p:cNvSpPr>
          <p:nvPr>
            <p:ph type="sldNum" sz="quarter" idx="11"/>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
        <p:nvSpPr>
          <p:cNvPr id="13" name="Title Placeholder 1"/>
          <p:cNvSpPr>
            <a:spLocks noGrp="1"/>
          </p:cNvSpPr>
          <p:nvPr>
            <p:ph type="title"/>
          </p:nvPr>
        </p:nvSpPr>
        <p:spPr>
          <a:xfrm>
            <a:off x="393408" y="317065"/>
            <a:ext cx="8229600" cy="498656"/>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3789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7366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a:t>©2020 Trinity Health</a:t>
            </a:r>
            <a:endParaRPr lang="en-US" dirty="0"/>
          </a:p>
        </p:txBody>
      </p:sp>
      <p:sp>
        <p:nvSpPr>
          <p:cNvPr id="10"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394429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3" name="Subtitle 2"/>
          <p:cNvSpPr>
            <a:spLocks noGrp="1"/>
          </p:cNvSpPr>
          <p:nvPr>
            <p:ph type="subTitle" idx="1"/>
          </p:nvPr>
        </p:nvSpPr>
        <p:spPr>
          <a:xfrm>
            <a:off x="820611" y="2572022"/>
            <a:ext cx="5755622" cy="475705"/>
          </a:xfrm>
          <a:prstGeom prst="rect">
            <a:avLst/>
          </a:prstGeom>
        </p:spPr>
        <p:txBody>
          <a:bodyPr>
            <a:normAutofit/>
          </a:bodyPr>
          <a:lstStyle>
            <a:lvl1pPr marL="0" indent="0" algn="l">
              <a:buNone/>
              <a:defRPr sz="2400">
                <a:solidFill>
                  <a:srgbClr val="6E25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4" hasCustomPrompt="1"/>
          </p:nvPr>
        </p:nvSpPr>
        <p:spPr>
          <a:xfrm>
            <a:off x="820612" y="3236192"/>
            <a:ext cx="3050947" cy="926494"/>
          </a:xfrm>
        </p:spPr>
        <p:txBody>
          <a:bodyPr>
            <a:normAutofit/>
          </a:bodyPr>
          <a:lstStyle>
            <a:lvl1pPr marL="0" indent="0">
              <a:lnSpc>
                <a:spcPts val="1850"/>
              </a:lnSpc>
              <a:spcAft>
                <a:spcPts val="0"/>
              </a:spcAft>
              <a:buNone/>
              <a:defRPr sz="1600" baseline="0">
                <a:solidFill>
                  <a:srgbClr val="443D3E"/>
                </a:solidFill>
              </a:defRPr>
            </a:lvl1pPr>
          </a:lstStyle>
          <a:p>
            <a:pPr lvl="0"/>
            <a:r>
              <a:rPr lang="en-US" dirty="0"/>
              <a:t>Presenter’s Name Here</a:t>
            </a:r>
            <a:br>
              <a:rPr lang="en-US" dirty="0"/>
            </a:br>
            <a:r>
              <a:rPr lang="en-US" dirty="0"/>
              <a:t>Title Here</a:t>
            </a:r>
            <a:br>
              <a:rPr lang="en-US" dirty="0"/>
            </a:br>
            <a:r>
              <a:rPr lang="en-US" dirty="0"/>
              <a:t>Date Here</a:t>
            </a:r>
          </a:p>
        </p:txBody>
      </p:sp>
      <p:sp>
        <p:nvSpPr>
          <p:cNvPr id="13" name="Title 1"/>
          <p:cNvSpPr>
            <a:spLocks noGrp="1"/>
          </p:cNvSpPr>
          <p:nvPr>
            <p:ph type="ctrTitle"/>
          </p:nvPr>
        </p:nvSpPr>
        <p:spPr>
          <a:xfrm>
            <a:off x="817889" y="1819807"/>
            <a:ext cx="5755623" cy="752215"/>
          </a:xfrm>
        </p:spPr>
        <p:txBody>
          <a:bodyPr anchor="ctr">
            <a:noAutofit/>
          </a:bodyPr>
          <a:lstStyle>
            <a:lvl1pPr>
              <a:lnSpc>
                <a:spcPct val="90000"/>
              </a:lnSpc>
              <a:defRPr sz="3200">
                <a:solidFill>
                  <a:srgbClr val="443D3E"/>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749" y="440425"/>
            <a:ext cx="2876808" cy="885172"/>
          </a:xfrm>
          <a:prstGeom prst="rect">
            <a:avLst/>
          </a:prstGeom>
        </p:spPr>
      </p:pic>
    </p:spTree>
    <p:extLst>
      <p:ext uri="{BB962C8B-B14F-4D97-AF65-F5344CB8AC3E}">
        <p14:creationId xmlns:p14="http://schemas.microsoft.com/office/powerpoint/2010/main" val="301628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Break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 y="0"/>
            <a:ext cx="9143245" cy="5150695"/>
          </a:xfrm>
          <a:prstGeom prst="rect">
            <a:avLst/>
          </a:prstGeom>
        </p:spPr>
      </p:pic>
      <p:sp>
        <p:nvSpPr>
          <p:cNvPr id="6" name="Title 1"/>
          <p:cNvSpPr>
            <a:spLocks noGrp="1"/>
          </p:cNvSpPr>
          <p:nvPr>
            <p:ph type="title"/>
          </p:nvPr>
        </p:nvSpPr>
        <p:spPr>
          <a:xfrm>
            <a:off x="731677" y="852334"/>
            <a:ext cx="3726023" cy="1009604"/>
          </a:xfrm>
        </p:spPr>
        <p:txBody>
          <a:bodyPr anchor="t">
            <a:noAutofit/>
          </a:bodyPr>
          <a:lstStyle>
            <a:lvl1pPr>
              <a:lnSpc>
                <a:spcPts val="3500"/>
              </a:lnSpc>
              <a:defRPr sz="2800">
                <a:solidFill>
                  <a:schemeClr val="tx2"/>
                </a:solidFill>
              </a:defRPr>
            </a:lvl1pPr>
          </a:lstStyle>
          <a:p>
            <a:r>
              <a:rPr lang="en-US" dirty="0"/>
              <a:t>Click to edit Master title style</a:t>
            </a:r>
          </a:p>
        </p:txBody>
      </p:sp>
      <p:sp>
        <p:nvSpPr>
          <p:cNvPr id="7"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bg1"/>
                </a:solidFill>
              </a:defRPr>
            </a:lvl1pPr>
          </a:lstStyle>
          <a:p>
            <a:r>
              <a:rPr lang="en-US" dirty="0"/>
              <a:t>©2019 Trinity Health</a:t>
            </a:r>
          </a:p>
        </p:txBody>
      </p:sp>
      <p:sp>
        <p:nvSpPr>
          <p:cNvPr id="8"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199859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p>
            <a:r>
              <a:rPr lang="en-US" dirty="0"/>
              <a:t>Click to edit Master title style</a:t>
            </a:r>
          </a:p>
        </p:txBody>
      </p:sp>
      <p:sp>
        <p:nvSpPr>
          <p:cNvPr id="8" name="Text Placeholder 7"/>
          <p:cNvSpPr>
            <a:spLocks noGrp="1"/>
          </p:cNvSpPr>
          <p:nvPr>
            <p:ph type="body" idx="1"/>
          </p:nvPr>
        </p:nvSpPr>
        <p:spPr>
          <a:xfrm>
            <a:off x="393408" y="999055"/>
            <a:ext cx="8229600" cy="3630095"/>
          </a:xfrm>
          <a:prstGeom prst="rect">
            <a:avLst/>
          </a:prstGeom>
        </p:spPr>
        <p:txBody>
          <a:bodyPr vert="horz" lIns="0" tIns="9144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a:t>©2020 Trinity Health</a:t>
            </a:r>
            <a:endParaRPr lang="en-US" dirty="0"/>
          </a:p>
        </p:txBody>
      </p:sp>
      <p:sp>
        <p:nvSpPr>
          <p:cNvPr id="9"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pic>
        <p:nvPicPr>
          <p:cNvPr id="3" name="Picture 2"/>
          <p:cNvPicPr>
            <a:picLocks/>
          </p:cNvPicPr>
          <p:nvPr/>
        </p:nvPicPr>
        <p:blipFill rotWithShape="1">
          <a:blip r:embed="rId9">
            <a:extLst>
              <a:ext uri="{28A0092B-C50C-407E-A947-70E740481C1C}">
                <a14:useLocalDpi xmlns:a14="http://schemas.microsoft.com/office/drawing/2010/main" val="0"/>
              </a:ext>
            </a:extLst>
          </a:blip>
          <a:srcRect b="35708"/>
          <a:stretch/>
        </p:blipFill>
        <p:spPr>
          <a:xfrm>
            <a:off x="377" y="-4"/>
            <a:ext cx="9143245" cy="8229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3922933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8" r:id="rId3"/>
    <p:sldLayoutId id="2147483653" r:id="rId4"/>
    <p:sldLayoutId id="2147483665" r:id="rId5"/>
    <p:sldLayoutId id="2147483666" r:id="rId6"/>
    <p:sldLayoutId id="2147483677" r:id="rId7"/>
  </p:sldLayoutIdLst>
  <p:hf hdr="0" dt="0"/>
  <p:txStyles>
    <p:titleStyle>
      <a:lvl1pPr algn="l" defTabSz="457200" rtl="0" eaLnBrk="1" latinLnBrk="0" hangingPunct="1">
        <a:lnSpc>
          <a:spcPct val="90000"/>
        </a:lnSpc>
        <a:spcBef>
          <a:spcPct val="0"/>
        </a:spcBef>
        <a:buNone/>
        <a:defRPr sz="2800" b="0" i="0" kern="1200">
          <a:solidFill>
            <a:schemeClr val="tx2"/>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lnSpc>
          <a:spcPct val="100000"/>
        </a:lnSpc>
        <a:spcBef>
          <a:spcPts val="0"/>
        </a:spcBef>
        <a:spcAft>
          <a:spcPts val="600"/>
        </a:spcAft>
        <a:buClr>
          <a:srgbClr val="7030A0"/>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69913" indent="-225425" algn="l" defTabSz="457200" rtl="0" eaLnBrk="1" latinLnBrk="0" hangingPunct="1">
        <a:lnSpc>
          <a:spcPct val="100000"/>
        </a:lnSpc>
        <a:spcBef>
          <a:spcPts val="0"/>
        </a:spcBef>
        <a:spcAft>
          <a:spcPts val="600"/>
        </a:spcAft>
        <a:buClr>
          <a:schemeClr val="tx2"/>
        </a:buClr>
        <a:buSzPct val="10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01688" indent="-174625" algn="l" defTabSz="457200" rtl="0" eaLnBrk="1" latinLnBrk="0" hangingPunct="1">
        <a:lnSpc>
          <a:spcPct val="100000"/>
        </a:lnSpc>
        <a:spcBef>
          <a:spcPts val="0"/>
        </a:spcBef>
        <a:spcAft>
          <a:spcPts val="600"/>
        </a:spcAft>
        <a:buClr>
          <a:schemeClr val="tx2"/>
        </a:buClr>
        <a:buSzPct val="100000"/>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914400" indent="-166688" algn="l" defTabSz="457200" rtl="0" eaLnBrk="1" latinLnBrk="0" hangingPunct="1">
        <a:lnSpc>
          <a:spcPct val="100000"/>
        </a:lnSpc>
        <a:spcBef>
          <a:spcPts val="0"/>
        </a:spcBef>
        <a:spcAft>
          <a:spcPts val="800"/>
        </a:spcAft>
        <a:buClr>
          <a:schemeClr val="accent4"/>
        </a:buClr>
        <a:buSzPct val="100000"/>
        <a:buFont typeface="Arial" panose="020B0604020202020204" pitchFamily="34" charset="0"/>
        <a:buChar char="•"/>
        <a:tabLst/>
        <a:defRPr sz="1800" kern="1200">
          <a:solidFill>
            <a:schemeClr val="tx1"/>
          </a:solidFill>
          <a:latin typeface="Calibri" panose="020F0502020204030204" pitchFamily="34" charset="0"/>
          <a:ea typeface="+mn-ea"/>
          <a:cs typeface="Arial"/>
        </a:defRPr>
      </a:lvl4pPr>
      <a:lvl5pPr marL="1082675" indent="-168275" algn="l" defTabSz="457200" rtl="0" eaLnBrk="1" latinLnBrk="0" hangingPunct="1">
        <a:lnSpc>
          <a:spcPct val="100000"/>
        </a:lnSpc>
        <a:spcBef>
          <a:spcPts val="0"/>
        </a:spcBef>
        <a:spcAft>
          <a:spcPts val="800"/>
        </a:spcAft>
        <a:buClr>
          <a:schemeClr val="bg1">
            <a:lumMod val="65000"/>
          </a:schemeClr>
        </a:buClr>
        <a:buFont typeface="Arial"/>
        <a:buChar char="•"/>
        <a:defRPr sz="1800" kern="1200">
          <a:solidFill>
            <a:schemeClr val="tx1"/>
          </a:solidFill>
          <a:latin typeface="Calibri" panose="020F0502020204030204" pitchFamily="34" charset="0"/>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408" y="345640"/>
            <a:ext cx="8229600" cy="498656"/>
          </a:xfrm>
          <a:prstGeom prst="rect">
            <a:avLst/>
          </a:prstGeom>
        </p:spPr>
        <p:txBody>
          <a:bodyPr vert="horz" lIns="0" tIns="0" rIns="0" bIns="0" rtlCol="0" anchor="ctr" anchorCtr="0">
            <a:noAutofit/>
          </a:bodyPr>
          <a:lstStyle/>
          <a:p>
            <a:r>
              <a:rPr lang="en-US" dirty="0"/>
              <a:t>Click to edit Master title style</a:t>
            </a:r>
          </a:p>
        </p:txBody>
      </p:sp>
      <p:sp>
        <p:nvSpPr>
          <p:cNvPr id="8" name="Text Placeholder 7"/>
          <p:cNvSpPr>
            <a:spLocks noGrp="1"/>
          </p:cNvSpPr>
          <p:nvPr>
            <p:ph type="body" idx="1"/>
          </p:nvPr>
        </p:nvSpPr>
        <p:spPr>
          <a:xfrm>
            <a:off x="393408" y="999055"/>
            <a:ext cx="8229600" cy="3630095"/>
          </a:xfrm>
          <a:prstGeom prst="rect">
            <a:avLst/>
          </a:prstGeom>
        </p:spPr>
        <p:txBody>
          <a:bodyPr vert="horz" lIns="0" tIns="9144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Footer Placeholder 2"/>
          <p:cNvSpPr>
            <a:spLocks noGrp="1"/>
          </p:cNvSpPr>
          <p:nvPr>
            <p:ph type="ftr" sz="quarter" idx="3"/>
          </p:nvPr>
        </p:nvSpPr>
        <p:spPr>
          <a:xfrm>
            <a:off x="4874631" y="4882370"/>
            <a:ext cx="3835387" cy="186901"/>
          </a:xfrm>
          <a:prstGeom prst="rect">
            <a:avLst/>
          </a:prstGeom>
        </p:spPr>
        <p:txBody>
          <a:bodyPr/>
          <a:lstStyle>
            <a:lvl1pPr algn="r">
              <a:defRPr sz="600">
                <a:solidFill>
                  <a:schemeClr val="tx1">
                    <a:lumMod val="60000"/>
                    <a:lumOff val="40000"/>
                  </a:schemeClr>
                </a:solidFill>
              </a:defRPr>
            </a:lvl1pPr>
          </a:lstStyle>
          <a:p>
            <a:r>
              <a:rPr lang="en-US" dirty="0"/>
              <a:t>©2019 Trinity Health</a:t>
            </a:r>
          </a:p>
        </p:txBody>
      </p:sp>
      <p:sp>
        <p:nvSpPr>
          <p:cNvPr id="9" name="Slide Number Placeholder 6"/>
          <p:cNvSpPr>
            <a:spLocks noGrp="1"/>
          </p:cNvSpPr>
          <p:nvPr>
            <p:ph type="sldNum" sz="quarter" idx="4"/>
          </p:nvPr>
        </p:nvSpPr>
        <p:spPr>
          <a:xfrm>
            <a:off x="8573392" y="4832328"/>
            <a:ext cx="406692" cy="273844"/>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pic>
        <p:nvPicPr>
          <p:cNvPr id="3" name="Picture 2"/>
          <p:cNvPicPr>
            <a:picLocks/>
          </p:cNvPicPr>
          <p:nvPr/>
        </p:nvPicPr>
        <p:blipFill rotWithShape="1">
          <a:blip r:embed="rId10">
            <a:extLst>
              <a:ext uri="{28A0092B-C50C-407E-A947-70E740481C1C}">
                <a14:useLocalDpi xmlns:a14="http://schemas.microsoft.com/office/drawing/2010/main" val="0"/>
              </a:ext>
            </a:extLst>
          </a:blip>
          <a:srcRect b="35708"/>
          <a:stretch/>
        </p:blipFill>
        <p:spPr>
          <a:xfrm>
            <a:off x="377" y="-4"/>
            <a:ext cx="9143245" cy="8229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12" y="4668739"/>
            <a:ext cx="1196596" cy="368184"/>
          </a:xfrm>
          <a:prstGeom prst="rect">
            <a:avLst/>
          </a:prstGeom>
        </p:spPr>
      </p:pic>
    </p:spTree>
    <p:extLst>
      <p:ext uri="{BB962C8B-B14F-4D97-AF65-F5344CB8AC3E}">
        <p14:creationId xmlns:p14="http://schemas.microsoft.com/office/powerpoint/2010/main" val="45426010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8" r:id="rId8"/>
  </p:sldLayoutIdLst>
  <p:hf hdr="0" dt="0"/>
  <p:txStyles>
    <p:titleStyle>
      <a:lvl1pPr algn="l" defTabSz="457200" rtl="0" eaLnBrk="1" latinLnBrk="0" hangingPunct="1">
        <a:lnSpc>
          <a:spcPct val="90000"/>
        </a:lnSpc>
        <a:spcBef>
          <a:spcPct val="0"/>
        </a:spcBef>
        <a:buNone/>
        <a:defRPr sz="2800" b="0" i="0" kern="1200">
          <a:solidFill>
            <a:schemeClr val="tx2"/>
          </a:solidFill>
          <a:latin typeface="Arial" panose="020B0604020202020204" pitchFamily="34" charset="0"/>
          <a:ea typeface="+mj-ea"/>
          <a:cs typeface="Arial" panose="020B0604020202020204" pitchFamily="34" charset="0"/>
        </a:defRPr>
      </a:lvl1pPr>
    </p:titleStyle>
    <p:bodyStyle>
      <a:lvl1pPr marL="285750" indent="-285750" algn="l" defTabSz="457200" rtl="0" eaLnBrk="1" latinLnBrk="0" hangingPunct="1">
        <a:lnSpc>
          <a:spcPct val="100000"/>
        </a:lnSpc>
        <a:spcBef>
          <a:spcPts val="0"/>
        </a:spcBef>
        <a:spcAft>
          <a:spcPts val="600"/>
        </a:spcAft>
        <a:buClr>
          <a:srgbClr val="7030A0"/>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69913" indent="-225425" algn="l" defTabSz="457200" rtl="0" eaLnBrk="1" latinLnBrk="0" hangingPunct="1">
        <a:lnSpc>
          <a:spcPct val="100000"/>
        </a:lnSpc>
        <a:spcBef>
          <a:spcPts val="0"/>
        </a:spcBef>
        <a:spcAft>
          <a:spcPts val="600"/>
        </a:spcAft>
        <a:buClr>
          <a:schemeClr val="tx2"/>
        </a:buClr>
        <a:buSzPct val="10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01688" indent="-174625" algn="l" defTabSz="457200" rtl="0" eaLnBrk="1" latinLnBrk="0" hangingPunct="1">
        <a:lnSpc>
          <a:spcPct val="100000"/>
        </a:lnSpc>
        <a:spcBef>
          <a:spcPts val="0"/>
        </a:spcBef>
        <a:spcAft>
          <a:spcPts val="600"/>
        </a:spcAft>
        <a:buClr>
          <a:schemeClr val="tx2"/>
        </a:buClr>
        <a:buSzPct val="100000"/>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914400" indent="-166688" algn="l" defTabSz="457200" rtl="0" eaLnBrk="1" latinLnBrk="0" hangingPunct="1">
        <a:lnSpc>
          <a:spcPct val="100000"/>
        </a:lnSpc>
        <a:spcBef>
          <a:spcPts val="0"/>
        </a:spcBef>
        <a:spcAft>
          <a:spcPts val="800"/>
        </a:spcAft>
        <a:buClr>
          <a:schemeClr val="accent4"/>
        </a:buClr>
        <a:buSzPct val="100000"/>
        <a:buFont typeface="Arial" panose="020B0604020202020204" pitchFamily="34" charset="0"/>
        <a:buChar char="•"/>
        <a:tabLst/>
        <a:defRPr sz="1800" kern="1200">
          <a:solidFill>
            <a:schemeClr val="tx1"/>
          </a:solidFill>
          <a:latin typeface="Calibri" panose="020F0502020204030204" pitchFamily="34" charset="0"/>
          <a:ea typeface="+mn-ea"/>
          <a:cs typeface="Arial"/>
        </a:defRPr>
      </a:lvl4pPr>
      <a:lvl5pPr marL="1082675" indent="-168275" algn="l" defTabSz="457200" rtl="0" eaLnBrk="1" latinLnBrk="0" hangingPunct="1">
        <a:lnSpc>
          <a:spcPct val="100000"/>
        </a:lnSpc>
        <a:spcBef>
          <a:spcPts val="0"/>
        </a:spcBef>
        <a:spcAft>
          <a:spcPts val="800"/>
        </a:spcAft>
        <a:buClr>
          <a:schemeClr val="bg1">
            <a:lumMod val="65000"/>
          </a:schemeClr>
        </a:buClr>
        <a:buFont typeface="Arial"/>
        <a:buChar char="•"/>
        <a:defRPr sz="1800" kern="1200">
          <a:solidFill>
            <a:schemeClr val="tx1"/>
          </a:solidFill>
          <a:latin typeface="Calibri" panose="020F0502020204030204" pitchFamily="34" charset="0"/>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myliferesource.co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hr4u.trinity-health.or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p:txBody>
          <a:bodyPr/>
          <a:lstStyle/>
          <a:p>
            <a:pPr lvl="0"/>
            <a:endParaRPr lang="en-US" dirty="0"/>
          </a:p>
        </p:txBody>
      </p:sp>
      <p:sp>
        <p:nvSpPr>
          <p:cNvPr id="13" name="Title 12"/>
          <p:cNvSpPr>
            <a:spLocks noGrp="1"/>
          </p:cNvSpPr>
          <p:nvPr>
            <p:ph type="ctrTitle"/>
          </p:nvPr>
        </p:nvSpPr>
        <p:spPr/>
        <p:txBody>
          <a:bodyPr/>
          <a:lstStyle/>
          <a:p>
            <a:r>
              <a:rPr lang="en-US" dirty="0"/>
              <a:t>Benefits Orientation</a:t>
            </a:r>
          </a:p>
        </p:txBody>
      </p:sp>
      <p:sp>
        <p:nvSpPr>
          <p:cNvPr id="24" name="Subtitle 23"/>
          <p:cNvSpPr>
            <a:spLocks noGrp="1"/>
          </p:cNvSpPr>
          <p:nvPr>
            <p:ph type="subTitle" idx="1"/>
          </p:nvPr>
        </p:nvSpPr>
        <p:spPr>
          <a:xfrm>
            <a:off x="820611" y="2572022"/>
            <a:ext cx="6694614" cy="475705"/>
          </a:xfrm>
        </p:spPr>
        <p:txBody>
          <a:bodyPr>
            <a:noAutofit/>
          </a:bodyPr>
          <a:lstStyle/>
          <a:p>
            <a:r>
              <a:rPr lang="en-US" sz="2000" dirty="0"/>
              <a:t>Live Your Whole Life Colleague Well-being</a:t>
            </a:r>
          </a:p>
          <a:p>
            <a:r>
              <a:rPr lang="en-US" sz="2000" dirty="0" err="1"/>
              <a:t>Carebridge</a:t>
            </a:r>
            <a:r>
              <a:rPr lang="en-US" sz="2000" dirty="0"/>
              <a:t> Employee Assistance Program</a:t>
            </a:r>
          </a:p>
        </p:txBody>
      </p:sp>
    </p:spTree>
    <p:extLst>
      <p:ext uri="{BB962C8B-B14F-4D97-AF65-F5344CB8AC3E}">
        <p14:creationId xmlns:p14="http://schemas.microsoft.com/office/powerpoint/2010/main" val="311577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8299F7-1A9A-4201-9885-0A80FB3CD980}"/>
              </a:ext>
            </a:extLst>
          </p:cNvPr>
          <p:cNvSpPr>
            <a:spLocks noGrp="1"/>
          </p:cNvSpPr>
          <p:nvPr>
            <p:ph sz="quarter" idx="12"/>
          </p:nvPr>
        </p:nvSpPr>
        <p:spPr>
          <a:xfrm>
            <a:off x="393408" y="1280849"/>
            <a:ext cx="8236688" cy="3601521"/>
          </a:xfrm>
        </p:spPr>
        <p:txBody>
          <a:bodyPr/>
          <a:lstStyle/>
          <a:p>
            <a:r>
              <a:rPr lang="en-US" dirty="0"/>
              <a:t>Available 24/7 to all colleagues, their immediate family members, and other members of the household</a:t>
            </a:r>
          </a:p>
          <a:p>
            <a:r>
              <a:rPr lang="en-US" dirty="0"/>
              <a:t>No-cost counseling</a:t>
            </a:r>
          </a:p>
          <a:p>
            <a:r>
              <a:rPr lang="en-US" dirty="0"/>
              <a:t>Information on a variety of topics</a:t>
            </a:r>
          </a:p>
          <a:p>
            <a:r>
              <a:rPr lang="en-US" dirty="0"/>
              <a:t>Live and on-demand webinars</a:t>
            </a:r>
          </a:p>
          <a:p>
            <a:r>
              <a:rPr lang="en-US" dirty="0"/>
              <a:t>Referral services</a:t>
            </a:r>
          </a:p>
        </p:txBody>
      </p:sp>
      <p:sp>
        <p:nvSpPr>
          <p:cNvPr id="3" name="Title 2">
            <a:extLst>
              <a:ext uri="{FF2B5EF4-FFF2-40B4-BE49-F238E27FC236}">
                <a16:creationId xmlns:a16="http://schemas.microsoft.com/office/drawing/2014/main" id="{F4EF5205-39B1-4BFF-BE15-418B333649B0}"/>
              </a:ext>
            </a:extLst>
          </p:cNvPr>
          <p:cNvSpPr>
            <a:spLocks noGrp="1"/>
          </p:cNvSpPr>
          <p:nvPr>
            <p:ph type="title"/>
          </p:nvPr>
        </p:nvSpPr>
        <p:spPr/>
        <p:txBody>
          <a:bodyPr/>
          <a:lstStyle/>
          <a:p>
            <a:r>
              <a:rPr lang="en-US" dirty="0" err="1"/>
              <a:t>Carebridge</a:t>
            </a:r>
            <a:r>
              <a:rPr lang="en-US" dirty="0"/>
              <a:t> EAP is a confidential resource to address personal, family and work-related concerns</a:t>
            </a:r>
          </a:p>
        </p:txBody>
      </p:sp>
      <p:sp>
        <p:nvSpPr>
          <p:cNvPr id="4" name="Footer Placeholder 3">
            <a:extLst>
              <a:ext uri="{FF2B5EF4-FFF2-40B4-BE49-F238E27FC236}">
                <a16:creationId xmlns:a16="http://schemas.microsoft.com/office/drawing/2014/main" id="{A4139B0E-582D-4C55-B6AC-7FDBFF59B243}"/>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B7C6A315-9BA9-4930-8C43-4A7046C25273}"/>
              </a:ext>
            </a:extLst>
          </p:cNvPr>
          <p:cNvSpPr>
            <a:spLocks noGrp="1"/>
          </p:cNvSpPr>
          <p:nvPr>
            <p:ph type="sldNum" sz="quarter" idx="4"/>
          </p:nvPr>
        </p:nvSpPr>
        <p:spPr/>
        <p:txBody>
          <a:bodyPr/>
          <a:lstStyle/>
          <a:p>
            <a:fld id="{489F9553-C816-6842-8939-EE75ECF7EB2B}" type="slidenum">
              <a:rPr lang="en-US" smtClean="0"/>
              <a:pPr/>
              <a:t>10</a:t>
            </a:fld>
            <a:endParaRPr lang="en-US" dirty="0"/>
          </a:p>
        </p:txBody>
      </p:sp>
    </p:spTree>
    <p:extLst>
      <p:ext uri="{BB962C8B-B14F-4D97-AF65-F5344CB8AC3E}">
        <p14:creationId xmlns:p14="http://schemas.microsoft.com/office/powerpoint/2010/main" val="336479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CAF569-6DB9-4718-BE7C-5F31E5AC36C0}"/>
              </a:ext>
            </a:extLst>
          </p:cNvPr>
          <p:cNvSpPr>
            <a:spLocks noGrp="1"/>
          </p:cNvSpPr>
          <p:nvPr>
            <p:ph sz="half" idx="1"/>
          </p:nvPr>
        </p:nvSpPr>
        <p:spPr/>
        <p:txBody>
          <a:bodyPr/>
          <a:lstStyle/>
          <a:p>
            <a:r>
              <a:rPr lang="en-US" dirty="0">
                <a:hlinkClick r:id="rId3"/>
              </a:rPr>
              <a:t>www.myliferesource.com</a:t>
            </a:r>
            <a:endParaRPr lang="en-US" dirty="0"/>
          </a:p>
          <a:p>
            <a:pPr lvl="1"/>
            <a:r>
              <a:rPr lang="en-US" sz="2000" dirty="0"/>
              <a:t>Use code BKKR5 to create a personal log in</a:t>
            </a:r>
          </a:p>
          <a:p>
            <a:r>
              <a:rPr lang="en-US" dirty="0"/>
              <a:t>Call 800-437-0911 to speak with a </a:t>
            </a:r>
            <a:r>
              <a:rPr lang="en-US" dirty="0" err="1"/>
              <a:t>Carebridge</a:t>
            </a:r>
            <a:r>
              <a:rPr lang="en-US" dirty="0"/>
              <a:t> representative </a:t>
            </a:r>
          </a:p>
          <a:p>
            <a:endParaRPr lang="en-US" dirty="0"/>
          </a:p>
        </p:txBody>
      </p:sp>
      <p:sp>
        <p:nvSpPr>
          <p:cNvPr id="4" name="Footer Placeholder 3">
            <a:extLst>
              <a:ext uri="{FF2B5EF4-FFF2-40B4-BE49-F238E27FC236}">
                <a16:creationId xmlns:a16="http://schemas.microsoft.com/office/drawing/2014/main" id="{EE2B9AEC-ED32-4B19-8FBE-ED3366F5C093}"/>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7B23CB7C-C3DF-457B-B7C1-068212AB5496}"/>
              </a:ext>
            </a:extLst>
          </p:cNvPr>
          <p:cNvSpPr>
            <a:spLocks noGrp="1"/>
          </p:cNvSpPr>
          <p:nvPr>
            <p:ph type="sldNum" sz="quarter" idx="4"/>
          </p:nvPr>
        </p:nvSpPr>
        <p:spPr/>
        <p:txBody>
          <a:bodyPr/>
          <a:lstStyle/>
          <a:p>
            <a:fld id="{489F9553-C816-6842-8939-EE75ECF7EB2B}" type="slidenum">
              <a:rPr lang="en-US" smtClean="0"/>
              <a:pPr/>
              <a:t>11</a:t>
            </a:fld>
            <a:endParaRPr lang="en-US" dirty="0"/>
          </a:p>
        </p:txBody>
      </p:sp>
      <p:sp>
        <p:nvSpPr>
          <p:cNvPr id="6" name="Title 5">
            <a:extLst>
              <a:ext uri="{FF2B5EF4-FFF2-40B4-BE49-F238E27FC236}">
                <a16:creationId xmlns:a16="http://schemas.microsoft.com/office/drawing/2014/main" id="{B95B95FE-0C3E-44F4-BBBF-53A621B32716}"/>
              </a:ext>
            </a:extLst>
          </p:cNvPr>
          <p:cNvSpPr>
            <a:spLocks noGrp="1"/>
          </p:cNvSpPr>
          <p:nvPr>
            <p:ph type="title"/>
          </p:nvPr>
        </p:nvSpPr>
        <p:spPr/>
        <p:txBody>
          <a:bodyPr/>
          <a:lstStyle/>
          <a:p>
            <a:r>
              <a:rPr lang="en-US" dirty="0"/>
              <a:t>How to access EAP</a:t>
            </a:r>
          </a:p>
        </p:txBody>
      </p:sp>
      <p:pic>
        <p:nvPicPr>
          <p:cNvPr id="7" name="Content Placeholder 6">
            <a:extLst>
              <a:ext uri="{FF2B5EF4-FFF2-40B4-BE49-F238E27FC236}">
                <a16:creationId xmlns:a16="http://schemas.microsoft.com/office/drawing/2014/main" id="{40294E8D-2A41-49FF-B710-8C6A14CFBCCB}"/>
              </a:ext>
            </a:extLst>
          </p:cNvPr>
          <p:cNvPicPr>
            <a:picLocks noGrp="1"/>
          </p:cNvPicPr>
          <p:nvPr>
            <p:ph sz="half" idx="2"/>
          </p:nvPr>
        </p:nvPicPr>
        <p:blipFill rotWithShape="1">
          <a:blip r:embed="rId4"/>
          <a:srcRect l="36759" t="10864" r="36018" b="16214"/>
          <a:stretch/>
        </p:blipFill>
        <p:spPr bwMode="auto">
          <a:xfrm>
            <a:off x="5158800" y="348073"/>
            <a:ext cx="3414592" cy="4497396"/>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296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698D42-A962-45FD-B78D-79A135E8CAE0}"/>
              </a:ext>
            </a:extLst>
          </p:cNvPr>
          <p:cNvSpPr>
            <a:spLocks noGrp="1"/>
          </p:cNvSpPr>
          <p:nvPr>
            <p:ph sz="quarter" idx="12"/>
          </p:nvPr>
        </p:nvSpPr>
        <p:spPr/>
        <p:txBody>
          <a:bodyPr>
            <a:normAutofit fontScale="62500" lnSpcReduction="20000"/>
          </a:bodyPr>
          <a:lstStyle/>
          <a:p>
            <a:pPr marL="0" indent="0">
              <a:buNone/>
            </a:pPr>
            <a:r>
              <a:rPr lang="en-US" dirty="0">
                <a:solidFill>
                  <a:schemeClr val="tx2"/>
                </a:solidFill>
              </a:rPr>
              <a:t>Live Your Whole Life</a:t>
            </a:r>
          </a:p>
          <a:p>
            <a:r>
              <a:rPr lang="en-US" dirty="0"/>
              <a:t>Medical and pharmacy</a:t>
            </a:r>
          </a:p>
          <a:p>
            <a:r>
              <a:rPr lang="en-US" dirty="0"/>
              <a:t>Health Savings Account</a:t>
            </a:r>
          </a:p>
          <a:p>
            <a:r>
              <a:rPr lang="en-US" dirty="0"/>
              <a:t>Essential Assist with Health Reimbursement Account</a:t>
            </a:r>
          </a:p>
          <a:p>
            <a:r>
              <a:rPr lang="en-US" dirty="0"/>
              <a:t>Flexible spending accounts</a:t>
            </a:r>
          </a:p>
          <a:p>
            <a:r>
              <a:rPr lang="en-US" dirty="0"/>
              <a:t>Dental and vision</a:t>
            </a:r>
          </a:p>
          <a:p>
            <a:r>
              <a:rPr lang="en-US" dirty="0"/>
              <a:t>Life Insurance/AD&amp;D</a:t>
            </a:r>
          </a:p>
          <a:p>
            <a:r>
              <a:rPr lang="en-US" dirty="0"/>
              <a:t>Time Away from Work</a:t>
            </a:r>
          </a:p>
          <a:p>
            <a:r>
              <a:rPr lang="en-US" dirty="0"/>
              <a:t>Voluntary benefits</a:t>
            </a:r>
          </a:p>
          <a:p>
            <a:r>
              <a:rPr lang="en-US" dirty="0"/>
              <a:t>Retirement program</a:t>
            </a:r>
          </a:p>
          <a:p>
            <a:r>
              <a:rPr lang="en-US" dirty="0"/>
              <a:t>Well-being / Employee assistance program</a:t>
            </a:r>
          </a:p>
          <a:p>
            <a:r>
              <a:rPr lang="en-US" dirty="0"/>
              <a:t>Other benefits</a:t>
            </a:r>
          </a:p>
          <a:p>
            <a:r>
              <a:rPr lang="en-US" dirty="0"/>
              <a:t>Eligibility and enrollment</a:t>
            </a:r>
          </a:p>
          <a:p>
            <a:pPr marL="0" indent="0">
              <a:buNone/>
            </a:pPr>
            <a:endParaRPr lang="en-US" dirty="0"/>
          </a:p>
        </p:txBody>
      </p:sp>
      <p:sp>
        <p:nvSpPr>
          <p:cNvPr id="3" name="Title 2">
            <a:extLst>
              <a:ext uri="{FF2B5EF4-FFF2-40B4-BE49-F238E27FC236}">
                <a16:creationId xmlns:a16="http://schemas.microsoft.com/office/drawing/2014/main" id="{D1F96758-ABD1-493F-A18C-9B621E2DB869}"/>
              </a:ext>
            </a:extLst>
          </p:cNvPr>
          <p:cNvSpPr>
            <a:spLocks noGrp="1"/>
          </p:cNvSpPr>
          <p:nvPr>
            <p:ph type="title"/>
          </p:nvPr>
        </p:nvSpPr>
        <p:spPr/>
        <p:txBody>
          <a:bodyPr/>
          <a:lstStyle/>
          <a:p>
            <a:r>
              <a:rPr lang="en-US" dirty="0"/>
              <a:t>Check out all the episodes in the video series</a:t>
            </a:r>
          </a:p>
        </p:txBody>
      </p:sp>
      <p:sp>
        <p:nvSpPr>
          <p:cNvPr id="4" name="Footer Placeholder 3">
            <a:extLst>
              <a:ext uri="{FF2B5EF4-FFF2-40B4-BE49-F238E27FC236}">
                <a16:creationId xmlns:a16="http://schemas.microsoft.com/office/drawing/2014/main" id="{618B1BB4-6E38-48C1-BD04-0D59CAE9D2DF}"/>
              </a:ext>
            </a:extLst>
          </p:cNvPr>
          <p:cNvSpPr>
            <a:spLocks noGrp="1"/>
          </p:cNvSpPr>
          <p:nvPr>
            <p:ph type="ftr" sz="quarter" idx="3"/>
          </p:nvPr>
        </p:nvSpPr>
        <p:spPr/>
        <p:txBody>
          <a:bodyPr/>
          <a:lstStyle/>
          <a:p>
            <a:r>
              <a:rPr lang="en-US" dirty="0"/>
              <a:t>©2020 Trinity Health</a:t>
            </a:r>
          </a:p>
        </p:txBody>
      </p:sp>
      <p:sp>
        <p:nvSpPr>
          <p:cNvPr id="5" name="Slide Number Placeholder 4">
            <a:extLst>
              <a:ext uri="{FF2B5EF4-FFF2-40B4-BE49-F238E27FC236}">
                <a16:creationId xmlns:a16="http://schemas.microsoft.com/office/drawing/2014/main" id="{1173773D-56C5-4316-A00D-71E3084D6239}"/>
              </a:ext>
            </a:extLst>
          </p:cNvPr>
          <p:cNvSpPr>
            <a:spLocks noGrp="1"/>
          </p:cNvSpPr>
          <p:nvPr>
            <p:ph type="sldNum" sz="quarter" idx="4"/>
          </p:nvPr>
        </p:nvSpPr>
        <p:spPr/>
        <p:txBody>
          <a:bodyPr/>
          <a:lstStyle/>
          <a:p>
            <a:fld id="{489F9553-C816-6842-8939-EE75ECF7EB2B}" type="slidenum">
              <a:rPr lang="en-US" smtClean="0"/>
              <a:pPr/>
              <a:t>12</a:t>
            </a:fld>
            <a:endParaRPr lang="en-US" dirty="0"/>
          </a:p>
        </p:txBody>
      </p:sp>
      <p:pic>
        <p:nvPicPr>
          <p:cNvPr id="8" name="Picture 7">
            <a:extLst>
              <a:ext uri="{FF2B5EF4-FFF2-40B4-BE49-F238E27FC236}">
                <a16:creationId xmlns:a16="http://schemas.microsoft.com/office/drawing/2014/main" id="{04F8FAD5-E4EF-4176-80BB-122F7E844BFD}"/>
              </a:ext>
            </a:extLst>
          </p:cNvPr>
          <p:cNvPicPr>
            <a:picLocks noChangeAspect="1"/>
          </p:cNvPicPr>
          <p:nvPr/>
        </p:nvPicPr>
        <p:blipFill>
          <a:blip r:embed="rId3"/>
          <a:stretch>
            <a:fillRect/>
          </a:stretch>
        </p:blipFill>
        <p:spPr>
          <a:xfrm>
            <a:off x="6301320" y="1076049"/>
            <a:ext cx="2321688" cy="3482532"/>
          </a:xfrm>
          <a:prstGeom prst="rect">
            <a:avLst/>
          </a:prstGeom>
        </p:spPr>
      </p:pic>
    </p:spTree>
    <p:extLst>
      <p:ext uri="{BB962C8B-B14F-4D97-AF65-F5344CB8AC3E}">
        <p14:creationId xmlns:p14="http://schemas.microsoft.com/office/powerpoint/2010/main" val="3504346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D82A9B-8623-42F4-83DE-374EE91F1482}"/>
              </a:ext>
            </a:extLst>
          </p:cNvPr>
          <p:cNvSpPr>
            <a:spLocks noGrp="1"/>
          </p:cNvSpPr>
          <p:nvPr>
            <p:ph sz="quarter" idx="12"/>
          </p:nvPr>
        </p:nvSpPr>
        <p:spPr/>
        <p:txBody>
          <a:bodyPr>
            <a:normAutofit fontScale="40000" lnSpcReduction="20000"/>
          </a:bodyPr>
          <a:lstStyle/>
          <a:p>
            <a:pPr marL="0" indent="0">
              <a:buNone/>
            </a:pPr>
            <a:r>
              <a:rPr lang="en-US" dirty="0"/>
              <a:t>The information provided in this summary is designed to assist you with understanding your options under Trinity Health’s welfare benefit plans and programs. It is only an overview and is not intended to be a comprehensive description of the benefit plans and programs available to you. It does not constitute a contract and is not meant to interpret, extend or change any plan or program provisions in any way. The summary plan descriptions and official plan and program documents describe the plans and programs in more detail and you should refer to these documents for answers to your specific questions regarding the plans and programs, including what services are covered by a plan. If there is a discrepancy between printed materials, the official plan and program documents will prevail. Trinity Health retains the right to make changes to or terminate its benefit plans and programs at any time, including making changes to comply with and exercise its options under the Affordable Care Act and other applicable laws.</a:t>
            </a:r>
          </a:p>
          <a:p>
            <a:pPr marL="0" indent="0">
              <a:buNone/>
            </a:pPr>
            <a:r>
              <a:rPr lang="en-US" dirty="0"/>
              <a:t>To view the summary plan descriptions and certificates of coverage, visit the </a:t>
            </a:r>
            <a:r>
              <a:rPr lang="en-US" dirty="0">
                <a:highlight>
                  <a:srgbClr val="FFFF00"/>
                </a:highlight>
              </a:rPr>
              <a:t>HR4U colleague portal at </a:t>
            </a:r>
            <a:r>
              <a:rPr lang="en-US" dirty="0">
                <a:highlight>
                  <a:srgbClr val="FFFF00"/>
                </a:highlight>
                <a:hlinkClick r:id="rId3"/>
              </a:rPr>
              <a:t>https://hr4u.trinity-health.org</a:t>
            </a:r>
            <a:r>
              <a:rPr lang="en-US" dirty="0"/>
              <a:t>. For any plan or program in which you participate, you also have the right to request a full printed copy of the summary plan description or certificate of coverage and other official plan or program documents from the colleague’s employer or Trinity Health Total Rewards Benefits &amp; Well- Being, 20555 Victor Parkway, Livonia, MI 48152. There will be no charge for the printed copies.</a:t>
            </a:r>
          </a:p>
          <a:p>
            <a:pPr marL="0" indent="0">
              <a:buNone/>
            </a:pPr>
            <a:r>
              <a:rPr lang="en-US" dirty="0"/>
              <a:t>All Trinity Health group health plans provide care coordination, care management, utilization review and referral services to help manage the healthcare provided to covered members. By enrolling in a Trinity Health group health plan you understand that the plan will provide services to manage each covered member’s care. These services may be provided through independent third-party administrators, a clinically integrated network of hospitals, physicians and other health care providers and professionals and other healthcare providers. Your participation in a Trinity Health group health plan means that the persons contracted to provide these services will have access to your personal health information, including health information you disclose through wellness programs and well-being activities. Trinity Health facilities and healthcare providers and professionals affiliated with Trinity Health facilities participate in certain clinically integrated networks. You may be contacted about your health care by a clinically integrated network, including by individuals at a Trinity Health facility or provider who are performing services for the clinically integrated network or directly for the group health plan. Information about your medical treatment at any facility and from any healthcare provider or professional may be accessed and used by individuals who work at a Trinity Health facility or provider (including your employer) participating in a clinically integrated network or the group health plan not only for treatment but also to manage and coordinate your healthcare. Any access to, use or disclosure of protected health information will comply with the privacy and security regulations under the Health Insurance Portability and Accountability Act and any applicable state privacy and security laws.</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2FF5E9B3-B550-42DD-B09E-3E6E9FF5D787}"/>
              </a:ext>
            </a:extLst>
          </p:cNvPr>
          <p:cNvSpPr>
            <a:spLocks noGrp="1"/>
          </p:cNvSpPr>
          <p:nvPr>
            <p:ph type="title"/>
          </p:nvPr>
        </p:nvSpPr>
        <p:spPr/>
        <p:txBody>
          <a:bodyPr/>
          <a:lstStyle/>
          <a:p>
            <a:r>
              <a:rPr lang="en-US" dirty="0"/>
              <a:t>Important Information</a:t>
            </a:r>
          </a:p>
        </p:txBody>
      </p:sp>
      <p:sp>
        <p:nvSpPr>
          <p:cNvPr id="4" name="Footer Placeholder 3">
            <a:extLst>
              <a:ext uri="{FF2B5EF4-FFF2-40B4-BE49-F238E27FC236}">
                <a16:creationId xmlns:a16="http://schemas.microsoft.com/office/drawing/2014/main" id="{6E566710-6E2C-4BDC-B24B-F7D17A5113C0}"/>
              </a:ext>
            </a:extLst>
          </p:cNvPr>
          <p:cNvSpPr>
            <a:spLocks noGrp="1"/>
          </p:cNvSpPr>
          <p:nvPr>
            <p:ph type="ftr" sz="quarter" idx="3"/>
          </p:nvPr>
        </p:nvSpPr>
        <p:spPr/>
        <p:txBody>
          <a:bodyPr/>
          <a:lstStyle/>
          <a:p>
            <a:r>
              <a:rPr lang="en-US" dirty="0"/>
              <a:t>©2020 Trinity Health</a:t>
            </a:r>
          </a:p>
        </p:txBody>
      </p:sp>
      <p:sp>
        <p:nvSpPr>
          <p:cNvPr id="5" name="Slide Number Placeholder 4">
            <a:extLst>
              <a:ext uri="{FF2B5EF4-FFF2-40B4-BE49-F238E27FC236}">
                <a16:creationId xmlns:a16="http://schemas.microsoft.com/office/drawing/2014/main" id="{98870FFE-4304-4E6A-990A-87E79A7DC8A4}"/>
              </a:ext>
            </a:extLst>
          </p:cNvPr>
          <p:cNvSpPr>
            <a:spLocks noGrp="1"/>
          </p:cNvSpPr>
          <p:nvPr>
            <p:ph type="sldNum" sz="quarter" idx="4"/>
          </p:nvPr>
        </p:nvSpPr>
        <p:spPr/>
        <p:txBody>
          <a:bodyPr/>
          <a:lstStyle/>
          <a:p>
            <a:fld id="{489F9553-C816-6842-8939-EE75ECF7EB2B}" type="slidenum">
              <a:rPr lang="en-US" smtClean="0"/>
              <a:pPr/>
              <a:t>13</a:t>
            </a:fld>
            <a:endParaRPr lang="en-US" dirty="0"/>
          </a:p>
        </p:txBody>
      </p:sp>
    </p:spTree>
    <p:extLst>
      <p:ext uri="{BB962C8B-B14F-4D97-AF65-F5344CB8AC3E}">
        <p14:creationId xmlns:p14="http://schemas.microsoft.com/office/powerpoint/2010/main" val="3200801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5" y="0"/>
            <a:ext cx="9141289" cy="5159747"/>
          </a:xfrm>
          <a:prstGeom prst="rect">
            <a:avLst/>
          </a:prstGeom>
        </p:spPr>
      </p:pic>
    </p:spTree>
    <p:extLst>
      <p:ext uri="{BB962C8B-B14F-4D97-AF65-F5344CB8AC3E}">
        <p14:creationId xmlns:p14="http://schemas.microsoft.com/office/powerpoint/2010/main" val="3711729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B012-5465-42ED-9F67-6F42C9AE91DA}"/>
              </a:ext>
            </a:extLst>
          </p:cNvPr>
          <p:cNvSpPr>
            <a:spLocks noGrp="1"/>
          </p:cNvSpPr>
          <p:nvPr>
            <p:ph type="title"/>
          </p:nvPr>
        </p:nvSpPr>
        <p:spPr>
          <a:xfrm>
            <a:off x="731677" y="852334"/>
            <a:ext cx="6878798" cy="1009604"/>
          </a:xfrm>
        </p:spPr>
        <p:txBody>
          <a:bodyPr/>
          <a:lstStyle/>
          <a:p>
            <a:br>
              <a:rPr lang="en-US" dirty="0"/>
            </a:br>
            <a:r>
              <a:rPr lang="en-US" dirty="0"/>
              <a:t>Live Your Whole Life</a:t>
            </a:r>
            <a:br>
              <a:rPr lang="en-US" dirty="0"/>
            </a:br>
            <a:endParaRPr lang="en-US" dirty="0"/>
          </a:p>
        </p:txBody>
      </p:sp>
      <p:sp>
        <p:nvSpPr>
          <p:cNvPr id="3" name="Footer Placeholder 2">
            <a:extLst>
              <a:ext uri="{FF2B5EF4-FFF2-40B4-BE49-F238E27FC236}">
                <a16:creationId xmlns:a16="http://schemas.microsoft.com/office/drawing/2014/main" id="{E136D71D-A3E7-41CD-A122-DD536B4C407C}"/>
              </a:ext>
            </a:extLst>
          </p:cNvPr>
          <p:cNvSpPr>
            <a:spLocks noGrp="1"/>
          </p:cNvSpPr>
          <p:nvPr>
            <p:ph type="ftr" sz="quarter" idx="3"/>
          </p:nvPr>
        </p:nvSpPr>
        <p:spPr/>
        <p:txBody>
          <a:bodyPr/>
          <a:lstStyle/>
          <a:p>
            <a:r>
              <a:rPr lang="en-US"/>
              <a:t>©2020 Trinity Health</a:t>
            </a:r>
            <a:endParaRPr lang="en-US" dirty="0"/>
          </a:p>
        </p:txBody>
      </p:sp>
      <p:sp>
        <p:nvSpPr>
          <p:cNvPr id="4" name="Slide Number Placeholder 3">
            <a:extLst>
              <a:ext uri="{FF2B5EF4-FFF2-40B4-BE49-F238E27FC236}">
                <a16:creationId xmlns:a16="http://schemas.microsoft.com/office/drawing/2014/main" id="{A89648DC-2F8F-4C63-A466-53C8365B850C}"/>
              </a:ext>
            </a:extLst>
          </p:cNvPr>
          <p:cNvSpPr>
            <a:spLocks noGrp="1"/>
          </p:cNvSpPr>
          <p:nvPr>
            <p:ph type="sldNum" sz="quarter" idx="4"/>
          </p:nvPr>
        </p:nvSpPr>
        <p:spPr/>
        <p:txBody>
          <a:bodyPr/>
          <a:lstStyle/>
          <a:p>
            <a:fld id="{489F9553-C816-6842-8939-EE75ECF7EB2B}" type="slidenum">
              <a:rPr lang="en-US" smtClean="0"/>
              <a:pPr/>
              <a:t>2</a:t>
            </a:fld>
            <a:endParaRPr lang="en-US" dirty="0"/>
          </a:p>
        </p:txBody>
      </p:sp>
    </p:spTree>
    <p:extLst>
      <p:ext uri="{BB962C8B-B14F-4D97-AF65-F5344CB8AC3E}">
        <p14:creationId xmlns:p14="http://schemas.microsoft.com/office/powerpoint/2010/main" val="388228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6FD613-C67C-4BB2-B4F1-32C8A6FB7585}"/>
              </a:ext>
            </a:extLst>
          </p:cNvPr>
          <p:cNvSpPr>
            <a:spLocks noGrp="1"/>
          </p:cNvSpPr>
          <p:nvPr>
            <p:ph sz="half" idx="1"/>
          </p:nvPr>
        </p:nvSpPr>
        <p:spPr/>
        <p:txBody>
          <a:bodyPr/>
          <a:lstStyle/>
          <a:p>
            <a:r>
              <a:rPr lang="en-US" dirty="0"/>
              <a:t>Tools &amp; resources to help you live a healthier life – body, mind and spirit</a:t>
            </a:r>
          </a:p>
          <a:p>
            <a:r>
              <a:rPr lang="en-US" dirty="0"/>
              <a:t>Designed to help you make small, everyday changes focused on areas you want to improve the most!</a:t>
            </a:r>
          </a:p>
          <a:p>
            <a:endParaRPr lang="en-US" dirty="0"/>
          </a:p>
        </p:txBody>
      </p:sp>
      <p:sp>
        <p:nvSpPr>
          <p:cNvPr id="4" name="Footer Placeholder 3">
            <a:extLst>
              <a:ext uri="{FF2B5EF4-FFF2-40B4-BE49-F238E27FC236}">
                <a16:creationId xmlns:a16="http://schemas.microsoft.com/office/drawing/2014/main" id="{910EBE40-67BD-4AC0-9F69-D307747C6BB2}"/>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CBFB2AD3-21EA-417C-B42F-A944E12C8158}"/>
              </a:ext>
            </a:extLst>
          </p:cNvPr>
          <p:cNvSpPr>
            <a:spLocks noGrp="1"/>
          </p:cNvSpPr>
          <p:nvPr>
            <p:ph type="sldNum" sz="quarter" idx="4"/>
          </p:nvPr>
        </p:nvSpPr>
        <p:spPr/>
        <p:txBody>
          <a:bodyPr/>
          <a:lstStyle/>
          <a:p>
            <a:fld id="{489F9553-C816-6842-8939-EE75ECF7EB2B}" type="slidenum">
              <a:rPr lang="en-US" smtClean="0"/>
              <a:pPr/>
              <a:t>3</a:t>
            </a:fld>
            <a:endParaRPr lang="en-US" dirty="0"/>
          </a:p>
        </p:txBody>
      </p:sp>
      <p:sp>
        <p:nvSpPr>
          <p:cNvPr id="6" name="Title 5">
            <a:extLst>
              <a:ext uri="{FF2B5EF4-FFF2-40B4-BE49-F238E27FC236}">
                <a16:creationId xmlns:a16="http://schemas.microsoft.com/office/drawing/2014/main" id="{D7A1EAA1-39DB-4EE8-A65E-B66DA6A3608F}"/>
              </a:ext>
            </a:extLst>
          </p:cNvPr>
          <p:cNvSpPr>
            <a:spLocks noGrp="1"/>
          </p:cNvSpPr>
          <p:nvPr>
            <p:ph type="title"/>
          </p:nvPr>
        </p:nvSpPr>
        <p:spPr>
          <a:xfrm>
            <a:off x="393408" y="345640"/>
            <a:ext cx="8750592" cy="498656"/>
          </a:xfrm>
        </p:spPr>
        <p:txBody>
          <a:bodyPr/>
          <a:lstStyle/>
          <a:p>
            <a:r>
              <a:rPr lang="en-US" dirty="0"/>
              <a:t>Life Your Whole Life – Colleague Health &amp; Well-being</a:t>
            </a:r>
          </a:p>
        </p:txBody>
      </p:sp>
      <p:pic>
        <p:nvPicPr>
          <p:cNvPr id="17" name="Content Placeholder 16">
            <a:extLst>
              <a:ext uri="{FF2B5EF4-FFF2-40B4-BE49-F238E27FC236}">
                <a16:creationId xmlns:a16="http://schemas.microsoft.com/office/drawing/2014/main" id="{F54253D1-D731-4725-8108-A90FE48305E0}"/>
              </a:ext>
            </a:extLst>
          </p:cNvPr>
          <p:cNvPicPr>
            <a:picLocks noGrp="1" noChangeAspect="1"/>
          </p:cNvPicPr>
          <p:nvPr>
            <p:ph sz="half" idx="2"/>
          </p:nvPr>
        </p:nvPicPr>
        <p:blipFill rotWithShape="1">
          <a:blip r:embed="rId3"/>
          <a:srcRect l="33770"/>
          <a:stretch/>
        </p:blipFill>
        <p:spPr>
          <a:xfrm>
            <a:off x="4571999" y="1141793"/>
            <a:ext cx="3851919" cy="2898865"/>
          </a:xfrm>
        </p:spPr>
      </p:pic>
    </p:spTree>
    <p:extLst>
      <p:ext uri="{BB962C8B-B14F-4D97-AF65-F5344CB8AC3E}">
        <p14:creationId xmlns:p14="http://schemas.microsoft.com/office/powerpoint/2010/main" val="325668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AD1FE-73A4-4621-AA1B-537F5FDB43D0}"/>
              </a:ext>
            </a:extLst>
          </p:cNvPr>
          <p:cNvSpPr>
            <a:spLocks noGrp="1"/>
          </p:cNvSpPr>
          <p:nvPr>
            <p:ph type="title"/>
          </p:nvPr>
        </p:nvSpPr>
        <p:spPr/>
        <p:txBody>
          <a:bodyPr/>
          <a:lstStyle/>
          <a:p>
            <a:r>
              <a:rPr lang="en-US" dirty="0"/>
              <a:t>Take the Health Assessment</a:t>
            </a:r>
          </a:p>
        </p:txBody>
      </p:sp>
      <p:sp>
        <p:nvSpPr>
          <p:cNvPr id="4" name="Footer Placeholder 3">
            <a:extLst>
              <a:ext uri="{FF2B5EF4-FFF2-40B4-BE49-F238E27FC236}">
                <a16:creationId xmlns:a16="http://schemas.microsoft.com/office/drawing/2014/main" id="{2C70B579-7DB1-42E3-ACD1-BE8A4A6763E3}"/>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98B760DF-6948-41BB-B97E-8BE264A9CCC5}"/>
              </a:ext>
            </a:extLst>
          </p:cNvPr>
          <p:cNvSpPr>
            <a:spLocks noGrp="1"/>
          </p:cNvSpPr>
          <p:nvPr>
            <p:ph type="sldNum" sz="quarter" idx="4"/>
          </p:nvPr>
        </p:nvSpPr>
        <p:spPr/>
        <p:txBody>
          <a:bodyPr/>
          <a:lstStyle/>
          <a:p>
            <a:fld id="{489F9553-C816-6842-8939-EE75ECF7EB2B}" type="slidenum">
              <a:rPr lang="en-US" smtClean="0"/>
              <a:pPr/>
              <a:t>4</a:t>
            </a:fld>
            <a:endParaRPr lang="en-US" dirty="0"/>
          </a:p>
        </p:txBody>
      </p:sp>
      <p:pic>
        <p:nvPicPr>
          <p:cNvPr id="6" name="Content Placeholder 5">
            <a:extLst>
              <a:ext uri="{FF2B5EF4-FFF2-40B4-BE49-F238E27FC236}">
                <a16:creationId xmlns:a16="http://schemas.microsoft.com/office/drawing/2014/main" id="{C6EE0CCC-A703-4AC7-AC8D-C33053A556F4}"/>
              </a:ext>
            </a:extLst>
          </p:cNvPr>
          <p:cNvPicPr>
            <a:picLocks noGrp="1"/>
          </p:cNvPicPr>
          <p:nvPr>
            <p:ph sz="quarter" idx="12"/>
          </p:nvPr>
        </p:nvPicPr>
        <p:blipFill rotWithShape="1">
          <a:blip r:embed="rId3"/>
          <a:srcRect l="20741" t="14650" r="20556" b="7490"/>
          <a:stretch/>
        </p:blipFill>
        <p:spPr bwMode="auto">
          <a:xfrm>
            <a:off x="393095" y="894338"/>
            <a:ext cx="5486112" cy="3102997"/>
          </a:xfrm>
          <a:prstGeom prst="rect">
            <a:avLst/>
          </a:prstGeom>
          <a:ln>
            <a:solidFill>
              <a:srgbClr val="443D3E"/>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BBF90D3-14AC-4675-96C0-E416421343A6}"/>
              </a:ext>
            </a:extLst>
          </p:cNvPr>
          <p:cNvPicPr/>
          <p:nvPr/>
        </p:nvPicPr>
        <p:blipFill rotWithShape="1">
          <a:blip r:embed="rId4"/>
          <a:srcRect l="21574" t="14650" r="19630" b="5679"/>
          <a:stretch/>
        </p:blipFill>
        <p:spPr bwMode="auto">
          <a:xfrm>
            <a:off x="4434580" y="1545469"/>
            <a:ext cx="4275438" cy="3224255"/>
          </a:xfrm>
          <a:prstGeom prst="rect">
            <a:avLst/>
          </a:prstGeom>
          <a:ln>
            <a:solidFill>
              <a:srgbClr val="312C2B"/>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6337A11E-13F7-4BD3-B47A-76F52BE26CAB}"/>
              </a:ext>
            </a:extLst>
          </p:cNvPr>
          <p:cNvSpPr/>
          <p:nvPr/>
        </p:nvSpPr>
        <p:spPr>
          <a:xfrm>
            <a:off x="4572000" y="1913146"/>
            <a:ext cx="3012852" cy="622124"/>
          </a:xfrm>
          <a:prstGeom prst="ellipse">
            <a:avLst/>
          </a:prstGeom>
          <a:noFill/>
          <a:ln w="1905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sp>
        <p:nvSpPr>
          <p:cNvPr id="9" name="Oval 8">
            <a:extLst>
              <a:ext uri="{FF2B5EF4-FFF2-40B4-BE49-F238E27FC236}">
                <a16:creationId xmlns:a16="http://schemas.microsoft.com/office/drawing/2014/main" id="{DB5A87C4-1EE8-48C4-A0F6-54AB6EABD1A2}"/>
              </a:ext>
            </a:extLst>
          </p:cNvPr>
          <p:cNvSpPr/>
          <p:nvPr/>
        </p:nvSpPr>
        <p:spPr>
          <a:xfrm>
            <a:off x="5225604" y="2920312"/>
            <a:ext cx="2359248" cy="440725"/>
          </a:xfrm>
          <a:prstGeom prst="ellipse">
            <a:avLst/>
          </a:prstGeom>
          <a:noFill/>
          <a:ln w="1905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sp>
        <p:nvSpPr>
          <p:cNvPr id="10" name="Oval 9">
            <a:extLst>
              <a:ext uri="{FF2B5EF4-FFF2-40B4-BE49-F238E27FC236}">
                <a16:creationId xmlns:a16="http://schemas.microsoft.com/office/drawing/2014/main" id="{DF7019FE-B5B9-49A7-80E9-07C7C7612FF8}"/>
              </a:ext>
            </a:extLst>
          </p:cNvPr>
          <p:cNvSpPr/>
          <p:nvPr/>
        </p:nvSpPr>
        <p:spPr>
          <a:xfrm>
            <a:off x="1956527" y="1488896"/>
            <a:ext cx="2359248" cy="440725"/>
          </a:xfrm>
          <a:prstGeom prst="ellipse">
            <a:avLst/>
          </a:prstGeom>
          <a:noFill/>
          <a:ln w="1905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spTree>
    <p:extLst>
      <p:ext uri="{BB962C8B-B14F-4D97-AF65-F5344CB8AC3E}">
        <p14:creationId xmlns:p14="http://schemas.microsoft.com/office/powerpoint/2010/main" val="396887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D1353-9506-4472-BE49-6A790B82E88E}"/>
              </a:ext>
            </a:extLst>
          </p:cNvPr>
          <p:cNvSpPr>
            <a:spLocks noGrp="1"/>
          </p:cNvSpPr>
          <p:nvPr>
            <p:ph sz="quarter" idx="12"/>
          </p:nvPr>
        </p:nvSpPr>
        <p:spPr>
          <a:xfrm>
            <a:off x="393408" y="999054"/>
            <a:ext cx="8586676" cy="3601521"/>
          </a:xfrm>
        </p:spPr>
        <p:txBody>
          <a:bodyPr>
            <a:normAutofit/>
          </a:bodyPr>
          <a:lstStyle/>
          <a:p>
            <a:r>
              <a:rPr lang="en-US" sz="2800" dirty="0"/>
              <a:t>Track your activity</a:t>
            </a:r>
          </a:p>
          <a:p>
            <a:r>
              <a:rPr lang="en-US" sz="2800" dirty="0"/>
              <a:t>Check your sleep patterns</a:t>
            </a:r>
          </a:p>
          <a:p>
            <a:r>
              <a:rPr lang="en-US" sz="2800" dirty="0"/>
              <a:t>Learn about healthy living</a:t>
            </a:r>
          </a:p>
          <a:p>
            <a:r>
              <a:rPr lang="en-US" sz="2800" dirty="0"/>
              <a:t>Daily health cards with quick tips to help you meet goals</a:t>
            </a:r>
          </a:p>
          <a:p>
            <a:r>
              <a:rPr lang="en-US" sz="2800" dirty="0"/>
              <a:t>Digital coaching tool, Journeys, to help you make simple changes, one step at a time</a:t>
            </a:r>
          </a:p>
        </p:txBody>
      </p:sp>
      <p:sp>
        <p:nvSpPr>
          <p:cNvPr id="3" name="Title 2">
            <a:extLst>
              <a:ext uri="{FF2B5EF4-FFF2-40B4-BE49-F238E27FC236}">
                <a16:creationId xmlns:a16="http://schemas.microsoft.com/office/drawing/2014/main" id="{F0299257-71B8-40C4-AE87-DBF9D7DD5D41}"/>
              </a:ext>
            </a:extLst>
          </p:cNvPr>
          <p:cNvSpPr>
            <a:spLocks noGrp="1"/>
          </p:cNvSpPr>
          <p:nvPr>
            <p:ph type="title"/>
          </p:nvPr>
        </p:nvSpPr>
        <p:spPr/>
        <p:txBody>
          <a:bodyPr/>
          <a:lstStyle/>
          <a:p>
            <a:r>
              <a:rPr lang="en-US" dirty="0"/>
              <a:t>We’re beside you, every step of the way</a:t>
            </a:r>
          </a:p>
        </p:txBody>
      </p:sp>
      <p:sp>
        <p:nvSpPr>
          <p:cNvPr id="4" name="Footer Placeholder 3">
            <a:extLst>
              <a:ext uri="{FF2B5EF4-FFF2-40B4-BE49-F238E27FC236}">
                <a16:creationId xmlns:a16="http://schemas.microsoft.com/office/drawing/2014/main" id="{F2C6E719-F4B4-4CF6-8493-D43353059319}"/>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5237797F-CFE6-4932-AA96-9F197CACC11C}"/>
              </a:ext>
            </a:extLst>
          </p:cNvPr>
          <p:cNvSpPr>
            <a:spLocks noGrp="1"/>
          </p:cNvSpPr>
          <p:nvPr>
            <p:ph type="sldNum" sz="quarter" idx="4"/>
          </p:nvPr>
        </p:nvSpPr>
        <p:spPr/>
        <p:txBody>
          <a:bodyPr/>
          <a:lstStyle/>
          <a:p>
            <a:fld id="{489F9553-C816-6842-8939-EE75ECF7EB2B}" type="slidenum">
              <a:rPr lang="en-US" smtClean="0"/>
              <a:pPr/>
              <a:t>5</a:t>
            </a:fld>
            <a:endParaRPr lang="en-US" dirty="0"/>
          </a:p>
        </p:txBody>
      </p:sp>
    </p:spTree>
    <p:extLst>
      <p:ext uri="{BB962C8B-B14F-4D97-AF65-F5344CB8AC3E}">
        <p14:creationId xmlns:p14="http://schemas.microsoft.com/office/powerpoint/2010/main" val="303290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4B9E13-3ECE-43AA-8D7B-E30BDB573E41}"/>
              </a:ext>
            </a:extLst>
          </p:cNvPr>
          <p:cNvSpPr>
            <a:spLocks noGrp="1"/>
          </p:cNvSpPr>
          <p:nvPr>
            <p:ph type="title"/>
          </p:nvPr>
        </p:nvSpPr>
        <p:spPr/>
        <p:txBody>
          <a:bodyPr/>
          <a:lstStyle/>
          <a:p>
            <a:r>
              <a:rPr lang="en-US" dirty="0"/>
              <a:t>We’ll help you build healthy habits</a:t>
            </a:r>
          </a:p>
        </p:txBody>
      </p:sp>
      <p:sp>
        <p:nvSpPr>
          <p:cNvPr id="4" name="Footer Placeholder 3">
            <a:extLst>
              <a:ext uri="{FF2B5EF4-FFF2-40B4-BE49-F238E27FC236}">
                <a16:creationId xmlns:a16="http://schemas.microsoft.com/office/drawing/2014/main" id="{A5E75EA9-DB82-4D55-9D04-4F77F61E03E9}"/>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BDBFBBCB-7C91-4ED9-81D2-99D31314A2B8}"/>
              </a:ext>
            </a:extLst>
          </p:cNvPr>
          <p:cNvSpPr>
            <a:spLocks noGrp="1"/>
          </p:cNvSpPr>
          <p:nvPr>
            <p:ph type="sldNum" sz="quarter" idx="4"/>
          </p:nvPr>
        </p:nvSpPr>
        <p:spPr/>
        <p:txBody>
          <a:bodyPr/>
          <a:lstStyle/>
          <a:p>
            <a:fld id="{489F9553-C816-6842-8939-EE75ECF7EB2B}" type="slidenum">
              <a:rPr lang="en-US" smtClean="0"/>
              <a:pPr/>
              <a:t>6</a:t>
            </a:fld>
            <a:endParaRPr lang="en-US" dirty="0"/>
          </a:p>
        </p:txBody>
      </p:sp>
      <p:pic>
        <p:nvPicPr>
          <p:cNvPr id="6" name="Content Placeholder 5">
            <a:extLst>
              <a:ext uri="{FF2B5EF4-FFF2-40B4-BE49-F238E27FC236}">
                <a16:creationId xmlns:a16="http://schemas.microsoft.com/office/drawing/2014/main" id="{2B773743-65AA-48C8-B50B-3FC3CC90CC73}"/>
              </a:ext>
            </a:extLst>
          </p:cNvPr>
          <p:cNvPicPr>
            <a:picLocks noGrp="1"/>
          </p:cNvPicPr>
          <p:nvPr>
            <p:ph sz="quarter" idx="12"/>
          </p:nvPr>
        </p:nvPicPr>
        <p:blipFill rotWithShape="1">
          <a:blip r:embed="rId3"/>
          <a:srcRect l="19722" t="14979" r="19074" b="5515"/>
          <a:stretch/>
        </p:blipFill>
        <p:spPr bwMode="auto">
          <a:xfrm>
            <a:off x="279893" y="1025611"/>
            <a:ext cx="4687523" cy="3470764"/>
          </a:xfrm>
          <a:prstGeom prst="rect">
            <a:avLst/>
          </a:prstGeom>
          <a:ln w="12700">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714124B-1BD3-42D7-A171-F08DB9BFE651}"/>
              </a:ext>
            </a:extLst>
          </p:cNvPr>
          <p:cNvPicPr/>
          <p:nvPr/>
        </p:nvPicPr>
        <p:blipFill rotWithShape="1">
          <a:blip r:embed="rId4"/>
          <a:srcRect l="25926" t="14486" r="25279" b="17037"/>
          <a:stretch/>
        </p:blipFill>
        <p:spPr bwMode="auto">
          <a:xfrm>
            <a:off x="4681409" y="1625507"/>
            <a:ext cx="4015740" cy="3169920"/>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1314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F99B34-E59F-4F1E-8D2A-5E60ADF335FA}"/>
              </a:ext>
            </a:extLst>
          </p:cNvPr>
          <p:cNvSpPr>
            <a:spLocks noGrp="1"/>
          </p:cNvSpPr>
          <p:nvPr>
            <p:ph sz="half" idx="1"/>
          </p:nvPr>
        </p:nvSpPr>
        <p:spPr/>
        <p:txBody>
          <a:bodyPr/>
          <a:lstStyle/>
          <a:p>
            <a:r>
              <a:rPr lang="en-US" dirty="0"/>
              <a:t>Automatically track your steps, sleep and more</a:t>
            </a:r>
          </a:p>
          <a:p>
            <a:r>
              <a:rPr lang="en-US" dirty="0"/>
              <a:t>Earn points for all those daily wins!</a:t>
            </a:r>
          </a:p>
          <a:p>
            <a:r>
              <a:rPr lang="en-US" dirty="0"/>
              <a:t>Challenge yourself each quarter to earn 5,000 points to achieve level 4</a:t>
            </a:r>
          </a:p>
          <a:p>
            <a:pPr marL="0" indent="0">
              <a:buNone/>
            </a:pPr>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CB74A7E7-8F99-4F1D-B53E-3A3438F8B8F1}"/>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ACFCAD40-A5C5-49C7-BC85-F8E756C916AC}"/>
              </a:ext>
            </a:extLst>
          </p:cNvPr>
          <p:cNvSpPr>
            <a:spLocks noGrp="1"/>
          </p:cNvSpPr>
          <p:nvPr>
            <p:ph type="sldNum" sz="quarter" idx="4"/>
          </p:nvPr>
        </p:nvSpPr>
        <p:spPr/>
        <p:txBody>
          <a:bodyPr/>
          <a:lstStyle/>
          <a:p>
            <a:fld id="{489F9553-C816-6842-8939-EE75ECF7EB2B}" type="slidenum">
              <a:rPr lang="en-US" smtClean="0"/>
              <a:pPr/>
              <a:t>7</a:t>
            </a:fld>
            <a:endParaRPr lang="en-US" dirty="0"/>
          </a:p>
        </p:txBody>
      </p:sp>
      <p:sp>
        <p:nvSpPr>
          <p:cNvPr id="6" name="Title 5">
            <a:extLst>
              <a:ext uri="{FF2B5EF4-FFF2-40B4-BE49-F238E27FC236}">
                <a16:creationId xmlns:a16="http://schemas.microsoft.com/office/drawing/2014/main" id="{120363CF-DA7A-4022-8431-0983E6B662AB}"/>
              </a:ext>
            </a:extLst>
          </p:cNvPr>
          <p:cNvSpPr>
            <a:spLocks noGrp="1"/>
          </p:cNvSpPr>
          <p:nvPr>
            <p:ph type="title"/>
          </p:nvPr>
        </p:nvSpPr>
        <p:spPr/>
        <p:txBody>
          <a:bodyPr/>
          <a:lstStyle/>
          <a:p>
            <a:r>
              <a:rPr lang="en-US" dirty="0"/>
              <a:t>Connect your tracking device</a:t>
            </a:r>
          </a:p>
        </p:txBody>
      </p:sp>
      <p:pic>
        <p:nvPicPr>
          <p:cNvPr id="7" name="Content Placeholder 6">
            <a:extLst>
              <a:ext uri="{FF2B5EF4-FFF2-40B4-BE49-F238E27FC236}">
                <a16:creationId xmlns:a16="http://schemas.microsoft.com/office/drawing/2014/main" id="{2125CA0D-9D8C-4F50-937E-5F6A5BF95A0F}"/>
              </a:ext>
            </a:extLst>
          </p:cNvPr>
          <p:cNvPicPr>
            <a:picLocks noGrp="1"/>
          </p:cNvPicPr>
          <p:nvPr>
            <p:ph sz="half" idx="2"/>
          </p:nvPr>
        </p:nvPicPr>
        <p:blipFill rotWithShape="1">
          <a:blip r:embed="rId3"/>
          <a:srcRect l="37130" t="13992" r="37037" b="5514"/>
          <a:stretch/>
        </p:blipFill>
        <p:spPr bwMode="auto">
          <a:xfrm>
            <a:off x="5515130" y="345640"/>
            <a:ext cx="3058262" cy="4463222"/>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024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DBCFBB-6146-4D7B-B88E-58988173C829}"/>
              </a:ext>
            </a:extLst>
          </p:cNvPr>
          <p:cNvSpPr>
            <a:spLocks noGrp="1"/>
          </p:cNvSpPr>
          <p:nvPr>
            <p:ph sz="half" idx="1"/>
          </p:nvPr>
        </p:nvSpPr>
        <p:spPr>
          <a:xfrm>
            <a:off x="400495" y="999056"/>
            <a:ext cx="5357753" cy="3394472"/>
          </a:xfrm>
        </p:spPr>
        <p:txBody>
          <a:bodyPr/>
          <a:lstStyle/>
          <a:p>
            <a:r>
              <a:rPr lang="en-US" dirty="0"/>
              <a:t>Watch for your welcome email </a:t>
            </a:r>
          </a:p>
          <a:p>
            <a:r>
              <a:rPr lang="en-US" dirty="0"/>
              <a:t>Make well-being part of your daily life, track your progress and reach your goals with the Virgin Pulse mobile app</a:t>
            </a:r>
          </a:p>
          <a:p>
            <a:endParaRPr lang="en-US" dirty="0"/>
          </a:p>
        </p:txBody>
      </p:sp>
      <p:sp>
        <p:nvSpPr>
          <p:cNvPr id="4" name="Footer Placeholder 3">
            <a:extLst>
              <a:ext uri="{FF2B5EF4-FFF2-40B4-BE49-F238E27FC236}">
                <a16:creationId xmlns:a16="http://schemas.microsoft.com/office/drawing/2014/main" id="{3914A1C9-5108-421D-A146-37E4346DA5CA}"/>
              </a:ext>
            </a:extLst>
          </p:cNvPr>
          <p:cNvSpPr>
            <a:spLocks noGrp="1"/>
          </p:cNvSpPr>
          <p:nvPr>
            <p:ph type="ftr" sz="quarter" idx="3"/>
          </p:nvPr>
        </p:nvSpPr>
        <p:spPr/>
        <p:txBody>
          <a:bodyPr/>
          <a:lstStyle/>
          <a:p>
            <a:r>
              <a:rPr lang="en-US"/>
              <a:t>©2020 Trinity Health</a:t>
            </a:r>
            <a:endParaRPr lang="en-US" dirty="0"/>
          </a:p>
        </p:txBody>
      </p:sp>
      <p:sp>
        <p:nvSpPr>
          <p:cNvPr id="5" name="Slide Number Placeholder 4">
            <a:extLst>
              <a:ext uri="{FF2B5EF4-FFF2-40B4-BE49-F238E27FC236}">
                <a16:creationId xmlns:a16="http://schemas.microsoft.com/office/drawing/2014/main" id="{1D5562E3-0430-4F32-AF25-6F82F0CE9D99}"/>
              </a:ext>
            </a:extLst>
          </p:cNvPr>
          <p:cNvSpPr>
            <a:spLocks noGrp="1"/>
          </p:cNvSpPr>
          <p:nvPr>
            <p:ph type="sldNum" sz="quarter" idx="4"/>
          </p:nvPr>
        </p:nvSpPr>
        <p:spPr/>
        <p:txBody>
          <a:bodyPr/>
          <a:lstStyle/>
          <a:p>
            <a:fld id="{489F9553-C816-6842-8939-EE75ECF7EB2B}" type="slidenum">
              <a:rPr lang="en-US" smtClean="0"/>
              <a:pPr/>
              <a:t>8</a:t>
            </a:fld>
            <a:endParaRPr lang="en-US" dirty="0"/>
          </a:p>
        </p:txBody>
      </p:sp>
      <p:sp>
        <p:nvSpPr>
          <p:cNvPr id="6" name="Title 5">
            <a:extLst>
              <a:ext uri="{FF2B5EF4-FFF2-40B4-BE49-F238E27FC236}">
                <a16:creationId xmlns:a16="http://schemas.microsoft.com/office/drawing/2014/main" id="{862BB801-F268-4916-9894-CE53F742B0AF}"/>
              </a:ext>
            </a:extLst>
          </p:cNvPr>
          <p:cNvSpPr>
            <a:spLocks noGrp="1"/>
          </p:cNvSpPr>
          <p:nvPr>
            <p:ph type="title"/>
          </p:nvPr>
        </p:nvSpPr>
        <p:spPr/>
        <p:txBody>
          <a:bodyPr/>
          <a:lstStyle/>
          <a:p>
            <a:r>
              <a:rPr lang="en-US" dirty="0"/>
              <a:t>Get started on the road to better health and </a:t>
            </a:r>
            <a:br>
              <a:rPr lang="en-US" dirty="0"/>
            </a:br>
            <a:r>
              <a:rPr lang="en-US" dirty="0"/>
              <a:t>well-being</a:t>
            </a:r>
          </a:p>
        </p:txBody>
      </p:sp>
      <p:pic>
        <p:nvPicPr>
          <p:cNvPr id="19" name="Content Placeholder 18">
            <a:extLst>
              <a:ext uri="{FF2B5EF4-FFF2-40B4-BE49-F238E27FC236}">
                <a16:creationId xmlns:a16="http://schemas.microsoft.com/office/drawing/2014/main" id="{F8EF797A-9BD6-45CF-91AA-F1ACC811265C}"/>
              </a:ext>
            </a:extLst>
          </p:cNvPr>
          <p:cNvPicPr>
            <a:picLocks noGrp="1" noChangeAspect="1"/>
          </p:cNvPicPr>
          <p:nvPr>
            <p:ph sz="half" idx="2"/>
          </p:nvPr>
        </p:nvPicPr>
        <p:blipFill>
          <a:blip r:embed="rId3"/>
          <a:stretch>
            <a:fillRect/>
          </a:stretch>
        </p:blipFill>
        <p:spPr>
          <a:xfrm>
            <a:off x="5758248" y="766234"/>
            <a:ext cx="2589470" cy="3884206"/>
          </a:xfrm>
        </p:spPr>
      </p:pic>
      <p:pic>
        <p:nvPicPr>
          <p:cNvPr id="20" name="Picture 19">
            <a:extLst>
              <a:ext uri="{FF2B5EF4-FFF2-40B4-BE49-F238E27FC236}">
                <a16:creationId xmlns:a16="http://schemas.microsoft.com/office/drawing/2014/main" id="{01E89FB4-73F5-4BCD-8E6C-B16AFBCA71D4}"/>
              </a:ext>
            </a:extLst>
          </p:cNvPr>
          <p:cNvPicPr>
            <a:picLocks noChangeAspect="1"/>
          </p:cNvPicPr>
          <p:nvPr/>
        </p:nvPicPr>
        <p:blipFill>
          <a:blip r:embed="rId4"/>
          <a:stretch>
            <a:fillRect/>
          </a:stretch>
        </p:blipFill>
        <p:spPr>
          <a:xfrm>
            <a:off x="2623318" y="3010101"/>
            <a:ext cx="2389839" cy="1231499"/>
          </a:xfrm>
          <a:prstGeom prst="rect">
            <a:avLst/>
          </a:prstGeom>
        </p:spPr>
      </p:pic>
    </p:spTree>
    <p:extLst>
      <p:ext uri="{BB962C8B-B14F-4D97-AF65-F5344CB8AC3E}">
        <p14:creationId xmlns:p14="http://schemas.microsoft.com/office/powerpoint/2010/main" val="315157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5AEE0-E2F3-4F80-A7BB-DCBB7CF69658}"/>
              </a:ext>
            </a:extLst>
          </p:cNvPr>
          <p:cNvSpPr>
            <a:spLocks noGrp="1"/>
          </p:cNvSpPr>
          <p:nvPr>
            <p:ph type="title"/>
          </p:nvPr>
        </p:nvSpPr>
        <p:spPr>
          <a:xfrm>
            <a:off x="716692" y="852334"/>
            <a:ext cx="6741383" cy="1009604"/>
          </a:xfrm>
        </p:spPr>
        <p:txBody>
          <a:bodyPr/>
          <a:lstStyle/>
          <a:p>
            <a:r>
              <a:rPr lang="en-US" dirty="0" err="1"/>
              <a:t>Carebridge</a:t>
            </a:r>
            <a:br>
              <a:rPr lang="en-US" dirty="0"/>
            </a:br>
            <a:r>
              <a:rPr lang="en-US" dirty="0"/>
              <a:t>Employee Assistance Program (EAP)</a:t>
            </a:r>
          </a:p>
        </p:txBody>
      </p:sp>
      <p:sp>
        <p:nvSpPr>
          <p:cNvPr id="3" name="Footer Placeholder 2">
            <a:extLst>
              <a:ext uri="{FF2B5EF4-FFF2-40B4-BE49-F238E27FC236}">
                <a16:creationId xmlns:a16="http://schemas.microsoft.com/office/drawing/2014/main" id="{84C521DB-E692-4C77-BF94-94C7C42177D6}"/>
              </a:ext>
            </a:extLst>
          </p:cNvPr>
          <p:cNvSpPr>
            <a:spLocks noGrp="1"/>
          </p:cNvSpPr>
          <p:nvPr>
            <p:ph type="ftr" sz="quarter" idx="3"/>
          </p:nvPr>
        </p:nvSpPr>
        <p:spPr/>
        <p:txBody>
          <a:bodyPr/>
          <a:lstStyle/>
          <a:p>
            <a:r>
              <a:rPr lang="en-US"/>
              <a:t>©2020 Trinity Health</a:t>
            </a:r>
            <a:endParaRPr lang="en-US" dirty="0"/>
          </a:p>
        </p:txBody>
      </p:sp>
      <p:sp>
        <p:nvSpPr>
          <p:cNvPr id="4" name="Slide Number Placeholder 3">
            <a:extLst>
              <a:ext uri="{FF2B5EF4-FFF2-40B4-BE49-F238E27FC236}">
                <a16:creationId xmlns:a16="http://schemas.microsoft.com/office/drawing/2014/main" id="{69A204AB-2E5A-4963-B159-244418B3EAB7}"/>
              </a:ext>
            </a:extLst>
          </p:cNvPr>
          <p:cNvSpPr>
            <a:spLocks noGrp="1"/>
          </p:cNvSpPr>
          <p:nvPr>
            <p:ph type="sldNum" sz="quarter" idx="4"/>
          </p:nvPr>
        </p:nvSpPr>
        <p:spPr/>
        <p:txBody>
          <a:bodyPr/>
          <a:lstStyle/>
          <a:p>
            <a:fld id="{489F9553-C816-6842-8939-EE75ECF7EB2B}" type="slidenum">
              <a:rPr lang="en-US" smtClean="0"/>
              <a:pPr/>
              <a:t>9</a:t>
            </a:fld>
            <a:endParaRPr lang="en-US" dirty="0"/>
          </a:p>
        </p:txBody>
      </p:sp>
    </p:spTree>
    <p:extLst>
      <p:ext uri="{BB962C8B-B14F-4D97-AF65-F5344CB8AC3E}">
        <p14:creationId xmlns:p14="http://schemas.microsoft.com/office/powerpoint/2010/main" val="2910240428"/>
      </p:ext>
    </p:extLst>
  </p:cSld>
  <p:clrMapOvr>
    <a:masterClrMapping/>
  </p:clrMapOvr>
</p:sld>
</file>

<file path=ppt/theme/theme1.xml><?xml version="1.0" encoding="utf-8"?>
<a:theme xmlns:a="http://schemas.openxmlformats.org/drawingml/2006/main" name="Main Content Slide Layout">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2.xml><?xml version="1.0" encoding="utf-8"?>
<a:theme xmlns:a="http://schemas.openxmlformats.org/drawingml/2006/main" name="1_Main Content Slide Layout">
  <a:themeElements>
    <a:clrScheme name="Trinity Health">
      <a:dk1>
        <a:srgbClr val="000000"/>
      </a:dk1>
      <a:lt1>
        <a:sysClr val="window" lastClr="FFFFFF"/>
      </a:lt1>
      <a:dk2>
        <a:srgbClr val="6E2585"/>
      </a:dk2>
      <a:lt2>
        <a:srgbClr val="4D4F53"/>
      </a:lt2>
      <a:accent1>
        <a:srgbClr val="6E2585"/>
      </a:accent1>
      <a:accent2>
        <a:srgbClr val="007DBA"/>
      </a:accent2>
      <a:accent3>
        <a:srgbClr val="00BFB3"/>
      </a:accent3>
      <a:accent4>
        <a:srgbClr val="4C9D2F"/>
      </a:accent4>
      <a:accent5>
        <a:srgbClr val="DC8633"/>
      </a:accent5>
      <a:accent6>
        <a:srgbClr val="AD3963"/>
      </a:accent6>
      <a:hlink>
        <a:srgbClr val="6E2585"/>
      </a:hlink>
      <a:folHlink>
        <a:srgbClr val="808080"/>
      </a:folHlink>
    </a:clrScheme>
    <a:fontScheme name="Trinity Health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noFill/>
        </a:ln>
        <a:effectLst/>
      </a:spPr>
      <a:bodyPr rtlCol="0" anchor="ctr"/>
      <a:lstStyle>
        <a:defPPr algn="ctr">
          <a:defRPr>
            <a:effectLs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b91531d-a4f7-47e3-8687-1e7e838a3343">VWZWURQ6C24W-2684-23</_dlc_DocId>
    <_dlc_DocIdUrl xmlns="4b91531d-a4f7-47e3-8687-1e7e838a3343">
      <Url>http://content.che.org/sysoff/mc/_layouts/DocIdRedir.aspx?ID=VWZWURQ6C24W-2684-23</Url>
      <Description>VWZWURQ6C24W-2684-23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5CF6746CADB541B8704E3A76B43D75" ma:contentTypeVersion="0" ma:contentTypeDescription="Create a new document." ma:contentTypeScope="" ma:versionID="3d1b3bda66ff206962cbffb4b1f19dd6">
  <xsd:schema xmlns:xsd="http://www.w3.org/2001/XMLSchema" xmlns:xs="http://www.w3.org/2001/XMLSchema" xmlns:p="http://schemas.microsoft.com/office/2006/metadata/properties" xmlns:ns2="4b91531d-a4f7-47e3-8687-1e7e838a3343" targetNamespace="http://schemas.microsoft.com/office/2006/metadata/properties" ma:root="true" ma:fieldsID="0343b9f753f350af6d0219bbd4f1bbc3" ns2:_="">
    <xsd:import namespace="4b91531d-a4f7-47e3-8687-1e7e838a334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91531d-a4f7-47e3-8687-1e7e838a334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189451C-B86D-43F5-AA06-34D722258368}">
  <ds:schemaRef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purl.org/dc/elements/1.1/"/>
    <ds:schemaRef ds:uri="http://schemas.microsoft.com/office/infopath/2007/PartnerControls"/>
    <ds:schemaRef ds:uri="4b91531d-a4f7-47e3-8687-1e7e838a3343"/>
  </ds:schemaRefs>
</ds:datastoreItem>
</file>

<file path=customXml/itemProps2.xml><?xml version="1.0" encoding="utf-8"?>
<ds:datastoreItem xmlns:ds="http://schemas.openxmlformats.org/officeDocument/2006/customXml" ds:itemID="{1F78F947-66A3-4B2D-A65A-DD43B04E66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91531d-a4f7-47e3-8687-1e7e838a3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8FC6E-F497-4A21-9773-B9F3D9265D33}">
  <ds:schemaRefs>
    <ds:schemaRef ds:uri="http://schemas.microsoft.com/sharepoint/v3/contenttype/forms"/>
  </ds:schemaRefs>
</ds:datastoreItem>
</file>

<file path=customXml/itemProps4.xml><?xml version="1.0" encoding="utf-8"?>
<ds:datastoreItem xmlns:ds="http://schemas.openxmlformats.org/officeDocument/2006/customXml" ds:itemID="{1E2435B7-6774-4581-B2BB-770337A5A8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TrinityHealth_PPTtemplate.potx</Template>
  <TotalTime>14766</TotalTime>
  <Words>1607</Words>
  <Application>Microsoft Office PowerPoint</Application>
  <PresentationFormat>On-screen Show (16:9)</PresentationFormat>
  <Paragraphs>154</Paragraphs>
  <Slides>14</Slides>
  <Notes>14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14</vt:i4>
      </vt:variant>
    </vt:vector>
  </HeadingPairs>
  <TitlesOfParts>
    <vt:vector size="18" baseType="lpstr">
      <vt:lpstr>Arial</vt:lpstr>
      <vt:lpstr>Calibri</vt:lpstr>
      <vt:lpstr>Main Content Slide Layout</vt:lpstr>
      <vt:lpstr>1_Main Content Slide Layout</vt:lpstr>
      <vt:lpstr>Benefits Orientation</vt:lpstr>
      <vt:lpstr> Live Your Whole Life </vt:lpstr>
      <vt:lpstr>Life Your Whole Life – Colleague Health &amp; Well-being</vt:lpstr>
      <vt:lpstr>Take the Health Assessment</vt:lpstr>
      <vt:lpstr>We’re beside you, every step of the way</vt:lpstr>
      <vt:lpstr>We’ll help you build healthy habits</vt:lpstr>
      <vt:lpstr>Connect your tracking device</vt:lpstr>
      <vt:lpstr>Get started on the road to better health and  well-being</vt:lpstr>
      <vt:lpstr>Carebridge Employee Assistance Program (EAP)</vt:lpstr>
      <vt:lpstr>Carebridge EAP is a confidential resource to address personal, family and work-related concerns</vt:lpstr>
      <vt:lpstr>How to access EAP</vt:lpstr>
      <vt:lpstr>Check out all the episodes in the video series</vt:lpstr>
      <vt:lpstr>Important Information</vt:lpstr>
      <vt:lpstr>PowerPoint Presentation</vt:lpstr>
    </vt:vector>
  </TitlesOfParts>
  <Company>Trinity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Document Title</dc:title>
  <dc:creator>Michael Cottone</dc:creator>
  <cp:lastModifiedBy>Ellen M. Downey</cp:lastModifiedBy>
  <cp:revision>368</cp:revision>
  <cp:lastPrinted>2015-03-20T16:41:08Z</cp:lastPrinted>
  <dcterms:created xsi:type="dcterms:W3CDTF">2015-06-01T18:54:58Z</dcterms:created>
  <dcterms:modified xsi:type="dcterms:W3CDTF">2020-07-21T19:42:56Z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0x010100E75CF6746CADB541B8704E3A76B43D75</vt:lpwstr>
  </property>
  <property fmtid="{D5CDD505-2E9C-101B-9397-08002B2CF9AE}" pid="3" name="_dlc_DocIdItemGuid">
    <vt:lpwstr>13334aa1-c854-4350-9b84-cf13f57fa411</vt:lpwstr>
  </property>
</Properties>
</file>