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058400" cy="155448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90A"/>
    <a:srgbClr val="DD090A"/>
    <a:srgbClr val="CDFF30"/>
    <a:srgbClr val="CD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3"/>
    <p:restoredTop sz="94694"/>
  </p:normalViewPr>
  <p:slideViewPr>
    <p:cSldViewPr snapToGrid="0" snapToObjects="1">
      <p:cViewPr varScale="1">
        <p:scale>
          <a:sx n="38" d="100"/>
          <a:sy n="38" d="100"/>
        </p:scale>
        <p:origin x="282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2038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837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88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5178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3678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0408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6431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904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953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6733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789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5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19">
            <a:extLst>
              <a:ext uri="{FF2B5EF4-FFF2-40B4-BE49-F238E27FC236}">
                <a16:creationId xmlns:a16="http://schemas.microsoft.com/office/drawing/2014/main" id="{B2988E0A-2D89-DD48-92A1-52F6D88C8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48371" y="10326995"/>
            <a:ext cx="2182436" cy="203979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70609BD-49C9-9745-B9A0-03E0B91046A9}"/>
              </a:ext>
            </a:extLst>
          </p:cNvPr>
          <p:cNvSpPr txBox="1"/>
          <p:nvPr/>
        </p:nvSpPr>
        <p:spPr>
          <a:xfrm>
            <a:off x="3239353" y="-1"/>
            <a:ext cx="6822856" cy="1124959"/>
          </a:xfrm>
          <a:prstGeom prst="rect">
            <a:avLst/>
          </a:prstGeom>
          <a:solidFill>
            <a:srgbClr val="DE090A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US" sz="3200" b="1" i="0" strike="noStrike" cap="none" spc="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</a:rPr>
              <a:t>PRECAUCIONES DE CONTACTO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42BCCF8D-F581-154A-BD2A-AC235AD01C34}"/>
              </a:ext>
            </a:extLst>
          </p:cNvPr>
          <p:cNvSpPr txBox="1"/>
          <p:nvPr/>
        </p:nvSpPr>
        <p:spPr bwMode="auto">
          <a:xfrm>
            <a:off x="3239352" y="1125741"/>
            <a:ext cx="6822857" cy="957072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+ TRANSMISIÓN AÉREA</a:t>
            </a:r>
            <a:endParaRPr lang="es-US" b="1" i="0" strike="noStrike" cap="none" spc="0" baseline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250A080C-88E7-A84F-8963-C486C8DFAE74}"/>
              </a:ext>
            </a:extLst>
          </p:cNvPr>
          <p:cNvSpPr txBox="1"/>
          <p:nvPr/>
        </p:nvSpPr>
        <p:spPr bwMode="auto">
          <a:xfrm>
            <a:off x="3239353" y="1898197"/>
            <a:ext cx="6819047" cy="957072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txBody>
          <a:bodyPr anchor="ctr"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+ PROTECCIÓN PARA </a:t>
            </a:r>
            <a:r>
              <a:rPr lang="es-US" b="1" i="0" strike="noStrike" cap="none" spc="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</a:rPr>
              <a:t>LOS OJOS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9E1D4B7-59ED-6545-AF34-6E49F8E27A06}"/>
              </a:ext>
            </a:extLst>
          </p:cNvPr>
          <p:cNvSpPr/>
          <p:nvPr/>
        </p:nvSpPr>
        <p:spPr>
          <a:xfrm>
            <a:off x="3239353" y="2717071"/>
            <a:ext cx="6815235" cy="341911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20E99171-50CF-3441-91F0-39014A0B6C1E}"/>
              </a:ext>
            </a:extLst>
          </p:cNvPr>
          <p:cNvSpPr txBox="1"/>
          <p:nvPr/>
        </p:nvSpPr>
        <p:spPr bwMode="auto">
          <a:xfrm>
            <a:off x="760" y="13884613"/>
            <a:ext cx="10058399" cy="816866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US" b="1" i="0" u="sng" strike="noStrike" cap="none" spc="0" baseline="0" dirty="0">
                <a:solidFill>
                  <a:srgbClr val="FFFFFF"/>
                </a:solidFill>
                <a:effectLst/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</a:rPr>
              <a:t>NO</a:t>
            </a:r>
            <a:r>
              <a:rPr lang="es-US" b="1" i="0" strike="noStrike" cap="none" spc="0" baseline="0" dirty="0">
                <a:solidFill>
                  <a:srgbClr val="FFFFFF"/>
                </a:solidFill>
                <a:effectLst/>
                <a:latin typeface="Arial"/>
                <a:ea typeface="Arial"/>
                <a:cs typeface="Arial"/>
              </a:rPr>
              <a:t> SE ACEPTARÁN VISITAS SIN APROBACIÓN</a:t>
            </a: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71791850-FC42-E042-83A8-AC06BBF6F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4634276"/>
            <a:ext cx="10058400" cy="816866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txBody>
          <a:bodyPr wrap="square">
            <a:norm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S" b="1" i="0" strike="noStrike" cap="none" spc="0" baseline="0" dirty="0">
                <a:solidFill>
                  <a:srgbClr val="FFFFFF"/>
                </a:solidFill>
                <a:effectLst/>
                <a:latin typeface="Arial"/>
                <a:ea typeface="Arial"/>
                <a:cs typeface="Arial"/>
              </a:rPr>
              <a:t>PREVIA MANTENER LA PUERTA CERRADA</a:t>
            </a:r>
          </a:p>
        </p:txBody>
      </p:sp>
      <p:pic>
        <p:nvPicPr>
          <p:cNvPr id="33" name="Picture 2" descr="Hand Hygiene">
            <a:extLst>
              <a:ext uri="{FF2B5EF4-FFF2-40B4-BE49-F238E27FC236}">
                <a16:creationId xmlns:a16="http://schemas.microsoft.com/office/drawing/2014/main" id="{2EBBA24A-32B5-4E41-86AE-553E4F51F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653" y="4643997"/>
            <a:ext cx="2854699" cy="285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9" descr="A close up of a stop sign&#10;&#10;Description automatically generated">
            <a:extLst>
              <a:ext uri="{FF2B5EF4-FFF2-40B4-BE49-F238E27FC236}">
                <a16:creationId xmlns:a16="http://schemas.microsoft.com/office/drawing/2014/main" id="{04AD0A3B-2FF8-0F41-8489-FC1884B1AD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12" y="209694"/>
            <a:ext cx="2719134" cy="26639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C99491AA-726C-9849-81BD-EE3146C744B5}"/>
              </a:ext>
            </a:extLst>
          </p:cNvPr>
          <p:cNvSpPr/>
          <p:nvPr/>
        </p:nvSpPr>
        <p:spPr>
          <a:xfrm>
            <a:off x="1" y="15351533"/>
            <a:ext cx="10058400" cy="184822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8049DCCD-7B5C-6E4E-BB58-AC68487D87B7}"/>
              </a:ext>
            </a:extLst>
          </p:cNvPr>
          <p:cNvGrpSpPr/>
          <p:nvPr/>
        </p:nvGrpSpPr>
        <p:grpSpPr>
          <a:xfrm>
            <a:off x="231973" y="10554091"/>
            <a:ext cx="3505543" cy="1828644"/>
            <a:chOff x="1984375" y="6218238"/>
            <a:chExt cx="2544479" cy="1327150"/>
          </a:xfrm>
        </p:grpSpPr>
        <p:pic>
          <p:nvPicPr>
            <p:cNvPr id="21" name="Picture 2" descr="N95 pic">
              <a:extLst>
                <a:ext uri="{FF2B5EF4-FFF2-40B4-BE49-F238E27FC236}">
                  <a16:creationId xmlns:a16="http://schemas.microsoft.com/office/drawing/2014/main" id="{72B72428-C884-4947-8732-85D7197FCE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984375" y="6218238"/>
              <a:ext cx="1220788" cy="1327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" descr="Image result for face shield icon">
              <a:extLst>
                <a:ext uri="{FF2B5EF4-FFF2-40B4-BE49-F238E27FC236}">
                  <a16:creationId xmlns:a16="http://schemas.microsoft.com/office/drawing/2014/main" id="{D761155B-A66A-7346-83F9-6EFD29E19C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5" t="681" r="3542" b="5415"/>
            <a:stretch>
              <a:fillRect/>
            </a:stretch>
          </p:blipFill>
          <p:spPr bwMode="auto">
            <a:xfrm>
              <a:off x="3213685" y="6280722"/>
              <a:ext cx="1315169" cy="1157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Title 1">
            <a:extLst>
              <a:ext uri="{FF2B5EF4-FFF2-40B4-BE49-F238E27FC236}">
                <a16:creationId xmlns:a16="http://schemas.microsoft.com/office/drawing/2014/main" id="{D8B3599F-4107-EE48-AFB8-6D8B8EC20969}"/>
              </a:ext>
            </a:extLst>
          </p:cNvPr>
          <p:cNvSpPr txBox="1"/>
          <p:nvPr/>
        </p:nvSpPr>
        <p:spPr bwMode="auto">
          <a:xfrm>
            <a:off x="-18290" y="3059764"/>
            <a:ext cx="10076690" cy="1565613"/>
          </a:xfrm>
          <a:prstGeom prst="rect">
            <a:avLst/>
          </a:prstGeom>
          <a:solidFill>
            <a:srgbClr val="CDFF30"/>
          </a:solidFill>
          <a:ln>
            <a:noFill/>
          </a:ln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b="1" i="0" strike="noStrike" cap="all" spc="0" baseline="0" dirty="0">
                <a:solidFill>
                  <a:srgbClr val="000000"/>
                </a:solidFill>
                <a:effectLst>
                  <a:outerShdw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</a:rPr>
              <a:t>Solo el personal necesario para la atención puede ingresar a la habitación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C31F4F6F-A620-8F4D-BD6D-95F029C803D3}"/>
              </a:ext>
            </a:extLst>
          </p:cNvPr>
          <p:cNvSpPr txBox="1"/>
          <p:nvPr/>
        </p:nvSpPr>
        <p:spPr bwMode="auto">
          <a:xfrm>
            <a:off x="0" y="12516421"/>
            <a:ext cx="10076690" cy="1367410"/>
          </a:xfrm>
          <a:prstGeom prst="rect">
            <a:avLst/>
          </a:prstGeom>
          <a:solidFill>
            <a:srgbClr val="CDFF30"/>
          </a:solidFill>
          <a:ln>
            <a:noFill/>
          </a:ln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sz="2400" b="1" i="0" strike="noStrike" cap="none" spc="0" baseline="0" dirty="0">
                <a:solidFill>
                  <a:srgbClr val="000000"/>
                </a:solidFill>
                <a:effectLst>
                  <a:outerShdw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</a:rPr>
              <a:t>Sáquese la bata, los guantes, la máscara de protección facial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sz="2400" b="1" i="0" strike="noStrike" cap="none" spc="0" baseline="0" dirty="0">
                <a:solidFill>
                  <a:srgbClr val="000000"/>
                </a:solidFill>
                <a:effectLst>
                  <a:outerShdw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</a:rPr>
              <a:t>o el respirador eléctrico purificador de aire, y lávese las            manos después de salir de la habitación del paciente</a:t>
            </a:r>
          </a:p>
        </p:txBody>
      </p:sp>
      <p:pic>
        <p:nvPicPr>
          <p:cNvPr id="31" name="Picture 4" descr="gown">
            <a:extLst>
              <a:ext uri="{FF2B5EF4-FFF2-40B4-BE49-F238E27FC236}">
                <a16:creationId xmlns:a16="http://schemas.microsoft.com/office/drawing/2014/main" id="{2F23E5C1-454A-BB47-8050-52CAE036A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3"/>
          <a:stretch>
            <a:fillRect/>
          </a:stretch>
        </p:blipFill>
        <p:spPr bwMode="auto">
          <a:xfrm>
            <a:off x="305498" y="7442883"/>
            <a:ext cx="2627785" cy="29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 descr="gloves">
            <a:extLst>
              <a:ext uri="{FF2B5EF4-FFF2-40B4-BE49-F238E27FC236}">
                <a16:creationId xmlns:a16="http://schemas.microsoft.com/office/drawing/2014/main" id="{6BD61CC3-709B-084F-BBE6-09B7D6B36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>
            <a:off x="1877813" y="7442883"/>
            <a:ext cx="1361539" cy="1626398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12">
            <a:extLst>
              <a:ext uri="{FF2B5EF4-FFF2-40B4-BE49-F238E27FC236}">
                <a16:creationId xmlns:a16="http://schemas.microsoft.com/office/drawing/2014/main" id="{C88C78F6-D903-204C-8779-61965AC58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0594" y="5288806"/>
            <a:ext cx="6165978" cy="151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sz="3100" b="1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Lávese las manos </a:t>
            </a:r>
            <a:r>
              <a:rPr lang="es-US" sz="3100" b="0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al entrar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sz="3100" b="0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Use desinfectante o jabón y agua</a:t>
            </a:r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id="{9919DCEF-0CAC-D948-A030-D87E76452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0594" y="9932875"/>
            <a:ext cx="3979040" cy="2594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sz="3100" b="0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Use un </a:t>
            </a:r>
            <a:r>
              <a:rPr lang="es-US" sz="3100" b="1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N95</a:t>
            </a:r>
            <a:r>
              <a:rPr lang="es-US" sz="3100" b="0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sz="3100" b="0" i="0" u="sng" strike="noStrike" cap="none" spc="0" baseline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</a:rPr>
              <a:t>Y</a:t>
            </a:r>
            <a:r>
              <a:rPr lang="es-US" sz="3100" b="0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 un </a:t>
            </a:r>
            <a:r>
              <a:rPr lang="es-US" sz="3100" b="1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protector facial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sz="3100" b="0" i="0" u="sng" strike="noStrike" cap="none" spc="0" baseline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</a:rPr>
              <a:t>O</a:t>
            </a:r>
            <a:r>
              <a:rPr lang="es-US" sz="3100" b="0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 un </a:t>
            </a:r>
            <a:r>
              <a:rPr lang="es-US" sz="3100" b="1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respirador eléctrico purificador de aire</a:t>
            </a:r>
          </a:p>
        </p:txBody>
      </p:sp>
      <p:sp>
        <p:nvSpPr>
          <p:cNvPr id="46" name="Rectangle 13">
            <a:extLst>
              <a:ext uri="{FF2B5EF4-FFF2-40B4-BE49-F238E27FC236}">
                <a16:creationId xmlns:a16="http://schemas.microsoft.com/office/drawing/2014/main" id="{2E83BC08-EBEE-A045-8E08-057E6DDE1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0594" y="7625165"/>
            <a:ext cx="6402126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sz="3100" b="0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Use una bata de </a:t>
            </a:r>
            <a:r>
              <a:rPr lang="es-US" sz="3100" b="1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aislamiento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sz="3100" b="1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y guantes</a:t>
            </a:r>
            <a:r>
              <a:rPr lang="es-US" sz="3100" b="0" i="0" strike="noStrike" cap="none" spc="0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</a:rPr>
              <a:t> al ingresar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8251" y="1049212"/>
            <a:ext cx="2318667" cy="984885"/>
          </a:xfrm>
          <a:prstGeom prst="rect">
            <a:avLst/>
          </a:prstGeom>
          <a:solidFill>
            <a:srgbClr val="DE090A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6400" b="1" strike="noStrike" cap="none" spc="0" baseline="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AG_Helvetica"/>
                <a:cs typeface="Arial" panose="020B0604020202020204" pitchFamily="34" charset="0"/>
              </a:rPr>
              <a:t>ALTO</a:t>
            </a:r>
            <a:endParaRPr lang="en-US" sz="6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95782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9.04.30"/>
  <p:tag name="AS_TITLE" val="Aspose.Slides for Java"/>
  <p:tag name="AS_VERSION" val="19.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90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Olina Le</dc:creator>
  <cp:lastModifiedBy>Paul Girard</cp:lastModifiedBy>
  <cp:revision>35</cp:revision>
  <dcterms:created xsi:type="dcterms:W3CDTF">2020-03-05T14:41:44Z</dcterms:created>
  <dcterms:modified xsi:type="dcterms:W3CDTF">2020-03-24T14:05:19Z</dcterms:modified>
</cp:coreProperties>
</file>