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9/11/2020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11</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949239895"/>
              </p:ext>
            </p:extLst>
          </p:nvPr>
        </p:nvGraphicFramePr>
        <p:xfrm>
          <a:off x="159833" y="803141"/>
          <a:ext cx="8873553" cy="3957267"/>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kern="1200" dirty="0">
                          <a:solidFill>
                            <a:schemeClr val="tx1"/>
                          </a:solidFill>
                          <a:effectLst/>
                          <a:latin typeface="+mn-lt"/>
                          <a:ea typeface="+mn-ea"/>
                          <a:cs typeface="+mn-cs"/>
                        </a:rPr>
                        <a:t>Community Health and Well-Being</a:t>
                      </a:r>
                    </a:p>
                    <a:p>
                      <a:r>
                        <a:rPr lang="en-US" sz="1000" b="0" i="0" u="none" strike="noStrike" dirty="0">
                          <a:solidFill>
                            <a:srgbClr val="000000"/>
                          </a:solidFill>
                          <a:effectLst/>
                          <a:latin typeface="+mn-lt"/>
                        </a:rPr>
                        <a:t>Trinity Health’s Community Health and Well-Being promotes optimal health for poor and vulnerable populations and communities we serve by addressing social needs, systemic racism and reducing health inequities. Trinity Health is doing this through:</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Investing in our communities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Delivering outstanding care for those who are poor and vulnerable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Impacting social Influencers of Health</a:t>
                      </a:r>
                    </a:p>
                    <a:p>
                      <a:endParaRPr lang="en-US" sz="1000" dirty="0">
                        <a:solidFill>
                          <a:schemeClr val="tx1"/>
                        </a:solidFill>
                        <a:effectLst/>
                        <a:latin typeface="+mn-lt"/>
                        <a:ea typeface="Times New Roman" panose="02020603050405020304" pitchFamily="18" charset="0"/>
                        <a:cs typeface="Times New Roman" panose="02020603050405020304" pitchFamily="18" charset="0"/>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Self-Care Related to Burnout</a:t>
                      </a:r>
                      <a:br>
                        <a:rPr lang="en-US" sz="1000" kern="1200" dirty="0">
                          <a:solidFill>
                            <a:schemeClr val="tx1"/>
                          </a:solidFill>
                          <a:effectLst/>
                          <a:highlight>
                            <a:srgbClr val="00FFFF"/>
                          </a:highlight>
                          <a:latin typeface="+mn-lt"/>
                          <a:ea typeface="+mn-ea"/>
                          <a:cs typeface="+mn-cs"/>
                        </a:rPr>
                      </a:br>
                      <a:r>
                        <a:rPr lang="en-US" sz="1000" kern="1200" dirty="0">
                          <a:solidFill>
                            <a:schemeClr val="tx1"/>
                          </a:solidFill>
                          <a:effectLst/>
                          <a:latin typeface="+mn-lt"/>
                          <a:ea typeface="+mn-ea"/>
                          <a:cs typeface="+mn-cs"/>
                        </a:rPr>
                        <a:t>The COVID-19 pandemic has intensified the already present challenges of practicing medicine. At times, colleagues can find themselves grasping to still find meaning in their work and experiencing increasing fatigue, irritability, cynicism and desires to escape the demands of the day. Left unchecked, these symptoms can escalate and create physical and emotional consequences associated with burnout. If you are experiencing these symptoms, please reach out to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a:t>
                      </a:r>
                      <a:r>
                        <a:rPr lang="en-US" sz="1000" kern="1200" dirty="0" err="1">
                          <a:solidFill>
                            <a:schemeClr val="tx1"/>
                          </a:solidFill>
                          <a:effectLst/>
                          <a:latin typeface="+mn-lt"/>
                          <a:ea typeface="+mn-ea"/>
                          <a:cs typeface="+mn-cs"/>
                        </a:rPr>
                        <a:t>PeerRxMed</a:t>
                      </a:r>
                      <a:r>
                        <a:rPr lang="en-US" sz="1000" kern="1200" dirty="0">
                          <a:solidFill>
                            <a:schemeClr val="tx1"/>
                          </a:solidFill>
                          <a:effectLst/>
                          <a:latin typeface="+mn-lt"/>
                          <a:ea typeface="+mn-ea"/>
                          <a:cs typeface="+mn-cs"/>
                        </a:rPr>
                        <a:t> or the National Suicide Prevention Lifeline for support.</a:t>
                      </a:r>
                    </a:p>
                    <a:p>
                      <a:pPr marL="227013" marR="0" lvl="0" indent="-109538">
                        <a:lnSpc>
                          <a:spcPct val="110000"/>
                        </a:lnSpc>
                        <a:spcBef>
                          <a:spcPts val="0"/>
                        </a:spcBef>
                        <a:spcAft>
                          <a:spcPts val="0"/>
                        </a:spcAft>
                        <a:buFont typeface="Symbol" panose="05050102010706020507" pitchFamily="18" charset="2"/>
                        <a:buChar char=""/>
                      </a:pPr>
                      <a:endParaRPr lang="en-US" sz="1000" kern="1200" dirty="0">
                        <a:solidFill>
                          <a:schemeClr val="tx1"/>
                        </a:solidFill>
                        <a:effectLst/>
                        <a:highlight>
                          <a:srgbClr val="00FFFF"/>
                        </a:highligh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4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schemas.microsoft.com/office/2006/documentManagement/types"/>
    <ds:schemaRef ds:uri="http://www.w3.org/XML/1998/namespace"/>
    <ds:schemaRef ds:uri="http://schemas.openxmlformats.org/package/2006/metadata/core-properties"/>
    <ds:schemaRef ds:uri="http://purl.org/dc/dcmitype/"/>
    <ds:schemaRef ds:uri="http://schemas.microsoft.com/office/infopath/2007/PartnerControls"/>
    <ds:schemaRef ds:uri="http://purl.org/dc/elements/1.1/"/>
    <ds:schemaRef ds:uri="e6ab4244-9723-42db-8dd8-af501f8ebc00"/>
    <ds:schemaRef ds:uri="2f9963b4-3c35-4578-b1ba-a166f880c2d2"/>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2663</TotalTime>
  <Words>163</Words>
  <Application>Microsoft Office PowerPoint</Application>
  <PresentationFormat>On-screen Show (16:9)</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268</cp:revision>
  <cp:lastPrinted>2015-03-20T16:41:08Z</cp:lastPrinted>
  <dcterms:created xsi:type="dcterms:W3CDTF">2015-06-01T18:54:58Z</dcterms:created>
  <dcterms:modified xsi:type="dcterms:W3CDTF">2020-09-11T14:20:04Z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