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7/10/2020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7/10/2020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trinity-health.org/colleague-car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a:solidFill>
                  <a:srgbClr val="404040"/>
                </a:solidFill>
                <a:effectLst/>
                <a:latin typeface="Arial" panose="020B0604020202020204" pitchFamily="34" charset="0"/>
                <a:ea typeface="Calibri" panose="020F0502020204030204" pitchFamily="34" charset="0"/>
                <a:cs typeface="Arial" panose="020B0604020202020204" pitchFamily="34" charset="0"/>
              </a:rPr>
              <a:t>July 10</a:t>
            </a:r>
            <a:r>
              <a:rPr lang="en-US" sz="900" b="1">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a:solidFill>
                  <a:srgbClr val="404040"/>
                </a:solidFill>
                <a:effectLst/>
                <a:latin typeface="Arial" panose="020B0604020202020204" pitchFamily="34" charset="0"/>
                <a:ea typeface="Calibri" panose="020F0502020204030204" pitchFamily="34" charset="0"/>
                <a:cs typeface="Arial" panose="020B0604020202020204" pitchFamily="34" charset="0"/>
              </a:rPr>
              <a:t> </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289910036"/>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a:t>
                      </a: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i="0" kern="1200" dirty="0">
                          <a:solidFill>
                            <a:schemeClr val="tx1"/>
                          </a:solidFill>
                          <a:effectLst/>
                          <a:latin typeface="+mn-lt"/>
                          <a:ea typeface="+mn-ea"/>
                          <a:cs typeface="+mn-cs"/>
                        </a:rPr>
                        <a:t>TogetherHealth</a:t>
                      </a:r>
                      <a:br>
                        <a:rPr lang="en-US" sz="1000" b="1" i="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Trinity Health’s TogetherHealth strategy </a:t>
                      </a:r>
                      <a:r>
                        <a:rPr lang="en-US" sz="1000" b="0" i="0" u="none" strike="noStrike" kern="1200" baseline="0" dirty="0">
                          <a:solidFill>
                            <a:schemeClr val="tx1"/>
                          </a:solidFill>
                          <a:latin typeface="+mn-lt"/>
                          <a:ea typeface="+mn-ea"/>
                          <a:cs typeface="+mn-cs"/>
                        </a:rPr>
                        <a:t>– to engage our colleagues and physicians to serve the people in our communities as members of the Trinity Health family – is our direction and the strategy that</a:t>
                      </a:r>
                    </a:p>
                    <a:p>
                      <a:r>
                        <a:rPr lang="en-US" sz="1000" b="0" i="0" u="none" strike="noStrike" kern="1200" baseline="0" dirty="0">
                          <a:solidFill>
                            <a:schemeClr val="tx1"/>
                          </a:solidFill>
                          <a:latin typeface="+mn-lt"/>
                          <a:ea typeface="+mn-ea"/>
                          <a:cs typeface="+mn-cs"/>
                        </a:rPr>
                        <a:t>will ultimately differentiate us as a faith-based provider. It continues to inform us as we deal with the pandemic, support the needs of our communities for primary and preventive care, truly address equity and disparities for colleagues and communities stemming from racism, and support our colleagues.</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a:solidFill>
                            <a:schemeClr val="tx1"/>
                          </a:solidFill>
                          <a:effectLst/>
                          <a:latin typeface="+mn-lt"/>
                          <a:ea typeface="+mn-ea"/>
                          <a:cs typeface="+mn-cs"/>
                        </a:rPr>
                        <a:t>Colleague Care Web Page Provides Well-being Resources</a:t>
                      </a:r>
                      <a:br>
                        <a:rPr lang="en-US" sz="1000" b="0" i="0" kern="1200" dirty="0">
                          <a:solidFill>
                            <a:schemeClr val="tx1"/>
                          </a:solidFill>
                          <a:effectLst/>
                          <a:latin typeface="+mn-lt"/>
                          <a:ea typeface="+mn-ea"/>
                          <a:cs typeface="+mn-cs"/>
                        </a:rPr>
                      </a:br>
                      <a:r>
                        <a:rPr lang="en-US" sz="1000" b="0" i="0" kern="1200" dirty="0">
                          <a:solidFill>
                            <a:schemeClr val="tx1"/>
                          </a:solidFill>
                          <a:effectLst/>
                          <a:latin typeface="+mn-lt"/>
                          <a:ea typeface="+mn-ea"/>
                          <a:cs typeface="+mn-cs"/>
                        </a:rPr>
                        <a:t>The safety, health and well-being of our colleagues are a top priority for Trinity Health. The Colleague Care teams built a system-wide web page where all colleagues can access information and resources to support their body-mind-spirit resilience and mental health. Visit: </a:t>
                      </a:r>
                      <a:r>
                        <a:rPr lang="en-US" sz="1000" b="0" i="0" u="sng" kern="1200" dirty="0">
                          <a:solidFill>
                            <a:schemeClr val="tx1"/>
                          </a:solidFill>
                          <a:effectLst/>
                          <a:latin typeface="+mn-lt"/>
                          <a:ea typeface="+mn-ea"/>
                          <a:cs typeface="+mn-cs"/>
                          <a:hlinkClick r:id="rId2" tooltip="https://www.trinity-health.org/colleague-care/"/>
                        </a:rPr>
                        <a:t>https://www.trinity-health.org/colleague-care/</a:t>
                      </a:r>
                      <a:endParaRPr lang="en-US" sz="1000" b="0" i="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4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0D94104B-6E0E-4363-B94E-57363E478646}"/>
</file>

<file path=customXml/itemProps3.xml><?xml version="1.0" encoding="utf-8"?>
<ds:datastoreItem xmlns:ds="http://schemas.openxmlformats.org/officeDocument/2006/customXml" ds:itemID="{A189451C-B86D-43F5-AA06-34D722258368}">
  <ds:schemaRefs>
    <ds:schemaRef ds:uri="http://www.w3.org/XML/1998/namespace"/>
    <ds:schemaRef ds:uri="e6ab4244-9723-42db-8dd8-af501f8ebc00"/>
    <ds:schemaRef ds:uri="2f9963b4-3c35-4578-b1ba-a166f880c2d2"/>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2512</TotalTime>
  <Words>107</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258</cp:revision>
  <cp:lastPrinted>2015-03-20T16:41:08Z</cp:lastPrinted>
  <dcterms:created xsi:type="dcterms:W3CDTF">2015-06-01T18:54:58Z</dcterms:created>
  <dcterms:modified xsi:type="dcterms:W3CDTF">2020-07-10T13:50:28Z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