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23,</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1930735"/>
              </p:ext>
            </p:extLst>
          </p:nvPr>
        </p:nvGraphicFramePr>
        <p:xfrm>
          <a:off x="159834" y="810515"/>
          <a:ext cx="8824332" cy="384834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kern="1200" dirty="0">
                          <a:solidFill>
                            <a:schemeClr val="tx1"/>
                          </a:solidFill>
                          <a:effectLst/>
                          <a:latin typeface="+mn-lt"/>
                          <a:ea typeface="+mn-ea"/>
                          <a:cs typeface="+mn-cs"/>
                        </a:rPr>
                        <a:t>The </a:t>
                      </a:r>
                      <a:r>
                        <a:rPr lang="en-US" sz="1000" b="0" i="0" kern="1200" dirty="0" err="1">
                          <a:solidFill>
                            <a:schemeClr val="tx1"/>
                          </a:solidFill>
                          <a:effectLst/>
                          <a:latin typeface="+mn-lt"/>
                          <a:ea typeface="+mn-ea"/>
                          <a:cs typeface="+mn-cs"/>
                        </a:rPr>
                        <a:t>TogetherHealth</a:t>
                      </a:r>
                      <a:r>
                        <a:rPr lang="en-US" sz="1000" b="0" i="0" kern="1200" dirty="0">
                          <a:solidFill>
                            <a:schemeClr val="tx1"/>
                          </a:solidFill>
                          <a:effectLst/>
                          <a:latin typeface="+mn-lt"/>
                          <a:ea typeface="+mn-ea"/>
                          <a:cs typeface="+mn-cs"/>
                        </a:rPr>
                        <a:t> strategy remains a top priority for Trinity Health. In fiscal year 20/21, we will advance our </a:t>
                      </a:r>
                      <a:r>
                        <a:rPr lang="en-US" sz="1000" b="0" i="0" kern="1200" dirty="0" err="1">
                          <a:solidFill>
                            <a:schemeClr val="tx1"/>
                          </a:solidFill>
                          <a:effectLst/>
                          <a:latin typeface="+mn-lt"/>
                          <a:ea typeface="+mn-ea"/>
                          <a:cs typeface="+mn-cs"/>
                        </a:rPr>
                        <a:t>TogetherHealth</a:t>
                      </a:r>
                      <a:r>
                        <a:rPr lang="en-US" sz="1000" b="0" i="0" kern="1200" dirty="0">
                          <a:solidFill>
                            <a:schemeClr val="tx1"/>
                          </a:solidFill>
                          <a:effectLst/>
                          <a:latin typeface="+mn-lt"/>
                          <a:ea typeface="+mn-ea"/>
                          <a:cs typeface="+mn-cs"/>
                        </a:rPr>
                        <a:t> focus for our members, the people we serve, colleagues and physicians, through:</a:t>
                      </a:r>
                    </a:p>
                    <a:p>
                      <a:pPr marL="228600" lvl="0" indent="-228600">
                        <a:buFont typeface="+mj-lt"/>
                        <a:buAutoNum type="arabicPeriod"/>
                      </a:pPr>
                      <a:r>
                        <a:rPr lang="en-US" sz="1000" b="0" i="0" kern="1200" dirty="0">
                          <a:solidFill>
                            <a:schemeClr val="tx1"/>
                          </a:solidFill>
                          <a:effectLst/>
                          <a:latin typeface="+mn-lt"/>
                          <a:ea typeface="+mn-ea"/>
                          <a:cs typeface="+mn-cs"/>
                        </a:rPr>
                        <a:t>Safety/Zero Harm</a:t>
                      </a:r>
                    </a:p>
                    <a:p>
                      <a:pPr marL="228600" lvl="0" indent="-228600">
                        <a:buFont typeface="+mj-lt"/>
                        <a:buAutoNum type="arabicPeriod"/>
                      </a:pPr>
                      <a:r>
                        <a:rPr lang="en-US" sz="1000" b="0" i="0" kern="1200" dirty="0">
                          <a:solidFill>
                            <a:schemeClr val="tx1"/>
                          </a:solidFill>
                          <a:effectLst/>
                          <a:latin typeface="+mn-lt"/>
                          <a:ea typeface="+mn-ea"/>
                          <a:cs typeface="+mn-cs"/>
                        </a:rPr>
                        <a:t>Enhance member relationships and reduce fear of contagion when returning for services</a:t>
                      </a:r>
                    </a:p>
                    <a:p>
                      <a:pPr marL="228600" lvl="0" indent="-228600">
                        <a:buFont typeface="+mj-lt"/>
                        <a:buAutoNum type="arabicPeriod"/>
                      </a:pPr>
                      <a:r>
                        <a:rPr lang="en-US" sz="1000" b="0" i="0" kern="1200" dirty="0">
                          <a:solidFill>
                            <a:schemeClr val="tx1"/>
                          </a:solidFill>
                          <a:effectLst/>
                          <a:latin typeface="+mn-lt"/>
                          <a:ea typeface="+mn-ea"/>
                          <a:cs typeface="+mn-cs"/>
                        </a:rPr>
                        <a:t>Improving colleague engagement and demonstrating a culture of services</a:t>
                      </a:r>
                    </a:p>
                    <a:p>
                      <a:pPr marL="228600" lvl="0" indent="-228600">
                        <a:buFont typeface="+mj-lt"/>
                        <a:buAutoNum type="arabicPeriod"/>
                      </a:pPr>
                      <a:r>
                        <a:rPr lang="en-US" sz="1000" b="0" i="0" kern="1200" dirty="0">
                          <a:solidFill>
                            <a:schemeClr val="tx1"/>
                          </a:solidFill>
                          <a:effectLst/>
                          <a:latin typeface="+mn-lt"/>
                          <a:ea typeface="+mn-ea"/>
                          <a:cs typeface="+mn-cs"/>
                        </a:rPr>
                        <a:t>Advocating access for all and the common good</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Speaking Up for Safety</a:t>
                      </a:r>
                      <a:endParaRPr lang="en-US" sz="10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Being able to speak up for the safety of your team, your peers, or even yourself at any time is a key component of psychological safety. If you are concerned about an incident that does not seem right, or even for your own safety, how you are feeling or if you need help, please tell someone. Speak up if you have suggestions, if you are feeling overwhelmed or even if a fellow colleague is not acting in a safe way. Our job is to respond both efficiently and effectively when this happens. We should be speaking up for the safety of our patients, colleagues, as well as for ourselves.</a:t>
                      </a:r>
                    </a:p>
                    <a:p>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28C41E47-7F06-4D53-8733-276F74919572}"/>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2110</TotalTime>
  <Words>295</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206</cp:revision>
  <cp:lastPrinted>2015-03-20T16:41:08Z</cp:lastPrinted>
  <dcterms:created xsi:type="dcterms:W3CDTF">2015-06-01T18:54:58Z</dcterms:created>
  <dcterms:modified xsi:type="dcterms:W3CDTF">2020-06-23T13:01:40Z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