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 id="4" name="Stefanie Frenkel" initials="SF" lastIdx="1" clrIdx="3">
    <p:extLst>
      <p:ext uri="{19B8F6BF-5375-455C-9EA6-DF929625EA0E}">
        <p15:presenceInfo xmlns:p15="http://schemas.microsoft.com/office/powerpoint/2012/main" userId="S::Stefanie.Frenkel@trinity-health.org::60c68471-5605-4ab7-a0ff-99f70689cff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5232" autoAdjust="0"/>
  </p:normalViewPr>
  <p:slideViewPr>
    <p:cSldViewPr snapToGrid="0">
      <p:cViewPr varScale="1">
        <p:scale>
          <a:sx n="104" d="100"/>
          <a:sy n="104" d="100"/>
        </p:scale>
        <p:origin x="1190" y="72"/>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9/16/2020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9/16/2020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682711" y="111764"/>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4425871" y="204103"/>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523130"/>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September 16</a:t>
            </a: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3126451076"/>
              </p:ext>
            </p:extLst>
          </p:nvPr>
        </p:nvGraphicFramePr>
        <p:xfrm>
          <a:off x="159833" y="803141"/>
          <a:ext cx="8873553" cy="3774068"/>
        </p:xfrm>
        <a:graphic>
          <a:graphicData uri="http://schemas.openxmlformats.org/drawingml/2006/table">
            <a:tbl>
              <a:tblPr firstRow="1" firstCol="1" bandRow="1"/>
              <a:tblGrid>
                <a:gridCol w="4362128">
                  <a:extLst>
                    <a:ext uri="{9D8B030D-6E8A-4147-A177-3AD203B41FA5}">
                      <a16:colId xmlns:a16="http://schemas.microsoft.com/office/drawing/2014/main" val="2472197640"/>
                    </a:ext>
                  </a:extLst>
                </a:gridCol>
                <a:gridCol w="138191">
                  <a:extLst>
                    <a:ext uri="{9D8B030D-6E8A-4147-A177-3AD203B41FA5}">
                      <a16:colId xmlns:a16="http://schemas.microsoft.com/office/drawing/2014/main" val="1379072303"/>
                    </a:ext>
                  </a:extLst>
                </a:gridCol>
                <a:gridCol w="4373234">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Leader Please 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361385">
                <a:tc>
                  <a:txBody>
                    <a:bodyPr/>
                    <a:lstStyle/>
                    <a:p>
                      <a:r>
                        <a:rPr lang="en-US" sz="1000" b="1" i="0" kern="1200" dirty="0">
                          <a:solidFill>
                            <a:schemeClr val="tx1"/>
                          </a:solidFill>
                          <a:effectLst/>
                          <a:latin typeface="+mn-lt"/>
                          <a:ea typeface="+mn-ea"/>
                          <a:cs typeface="+mn-cs"/>
                        </a:rPr>
                        <a:t>Emergence Team 3 – Optimize Non-Acute Configuration</a:t>
                      </a:r>
                    </a:p>
                    <a:p>
                      <a:pPr marL="0" marR="0" lvl="0" indent="0" algn="l" defTabSz="457200" rtl="0" eaLnBrk="1" fontAlgn="ctr"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mn-lt"/>
                        </a:rPr>
                        <a:t>Trinity Health's emergence teams focus on critical work to support our National Ministry in recovering from the COVID-19 pandemic. One of 7 teams, Emergence Team 3 has developed and is implementing a new configuration of our outpatient and continuing care service locations.</a:t>
                      </a:r>
                      <a:br>
                        <a:rPr lang="en-US" sz="1000" b="0" i="0" u="none" strike="noStrike" dirty="0">
                          <a:solidFill>
                            <a:srgbClr val="000000"/>
                          </a:solidFill>
                          <a:effectLst/>
                          <a:latin typeface="+mn-lt"/>
                        </a:rPr>
                      </a:br>
                      <a:br>
                        <a:rPr lang="en-US" sz="1000" b="0" i="0" u="none" strike="noStrike" dirty="0">
                          <a:solidFill>
                            <a:srgbClr val="000000"/>
                          </a:solidFill>
                          <a:effectLst/>
                          <a:latin typeface="+mn-lt"/>
                        </a:rPr>
                      </a:br>
                      <a:r>
                        <a:rPr lang="en-US" sz="1000" b="0" i="0" u="none" strike="noStrike" dirty="0">
                          <a:solidFill>
                            <a:srgbClr val="000000"/>
                          </a:solidFill>
                          <a:effectLst/>
                          <a:latin typeface="+mn-lt"/>
                        </a:rPr>
                        <a:t>All emergence teams are co-led by a Trinity Health executive leadership team member and a Health Ministry CEO.</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476758">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r>
                        <a:rPr lang="en-US" sz="1000" b="1" kern="1200" dirty="0">
                          <a:solidFill>
                            <a:schemeClr val="tx1"/>
                          </a:solidFill>
                          <a:effectLst/>
                          <a:latin typeface="+mn-lt"/>
                          <a:ea typeface="+mn-ea"/>
                          <a:cs typeface="+mn-cs"/>
                        </a:rPr>
                        <a:t>Wearing Your Mask Correctly</a:t>
                      </a:r>
                      <a:br>
                        <a:rPr lang="en-US" sz="1000" kern="1200" dirty="0">
                          <a:solidFill>
                            <a:schemeClr val="tx1"/>
                          </a:solidFill>
                          <a:effectLst/>
                          <a:latin typeface="+mn-lt"/>
                          <a:ea typeface="+mn-ea"/>
                          <a:cs typeface="+mn-cs"/>
                        </a:rPr>
                      </a:br>
                      <a:r>
                        <a:rPr lang="en-US" sz="1000" kern="1200" dirty="0">
                          <a:solidFill>
                            <a:schemeClr val="tx1"/>
                          </a:solidFill>
                          <a:effectLst/>
                          <a:latin typeface="+mn-lt"/>
                          <a:ea typeface="+mn-ea"/>
                          <a:cs typeface="+mn-cs"/>
                        </a:rPr>
                        <a:t>It's not enough to wear a mask when you're out in public. You need to wear it the right way for it to do its job. Correctly wearing a mask is very effective at keeping droplets from our mouths from getting into the air and reaching other people.</a:t>
                      </a:r>
                    </a:p>
                    <a:p>
                      <a:r>
                        <a:rPr lang="en-US" sz="1000" kern="1200" dirty="0">
                          <a:solidFill>
                            <a:schemeClr val="tx1"/>
                          </a:solidFill>
                          <a:effectLst/>
                          <a:latin typeface="+mn-lt"/>
                          <a:ea typeface="+mn-ea"/>
                          <a:cs typeface="+mn-cs"/>
                        </a:rPr>
                        <a:t> </a:t>
                      </a:r>
                    </a:p>
                    <a:p>
                      <a:r>
                        <a:rPr lang="en-US" sz="1000" kern="1200" dirty="0">
                          <a:solidFill>
                            <a:schemeClr val="tx1"/>
                          </a:solidFill>
                          <a:effectLst/>
                          <a:latin typeface="+mn-lt"/>
                          <a:ea typeface="+mn-ea"/>
                          <a:cs typeface="+mn-cs"/>
                        </a:rPr>
                        <a:t>Your mask should be worn snuggly over the nose and chin and securely fastened around your ears or behind your head to prevent slipping. Don't put your mask around your neck or forehead. If you touch your mask, be sure to wash or sanitize your hands.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400" kern="1200" dirty="0">
                        <a:solidFill>
                          <a:schemeClr val="tx1"/>
                        </a:solidFill>
                        <a:effectLst/>
                        <a:latin typeface="+mn-lt"/>
                        <a:ea typeface="+mn-ea"/>
                        <a:cs typeface="+mn-cs"/>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65D7CE4F925BF40A6DD841EA3A42BA7" ma:contentTypeVersion="10" ma:contentTypeDescription="Create a new document." ma:contentTypeScope="" ma:versionID="e2aec267f832341875e2ebf6dea2d2fc">
  <xsd:schema xmlns:xsd="http://www.w3.org/2001/XMLSchema" xmlns:xs="http://www.w3.org/2001/XMLSchema" xmlns:p="http://schemas.microsoft.com/office/2006/metadata/properties" xmlns:ns3="2f9963b4-3c35-4578-b1ba-a166f880c2d2" xmlns:ns4="e6ab4244-9723-42db-8dd8-af501f8ebc00" targetNamespace="http://schemas.microsoft.com/office/2006/metadata/properties" ma:root="true" ma:fieldsID="82cec65a72cbc3b2196468b7f4892f1c" ns3:_="" ns4:_="">
    <xsd:import namespace="2f9963b4-3c35-4578-b1ba-a166f880c2d2"/>
    <xsd:import namespace="e6ab4244-9723-42db-8dd8-af501f8ebc0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9963b4-3c35-4578-b1ba-a166f880c2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6ab4244-9723-42db-8dd8-af501f8ebc0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D04A881-B752-402D-9A42-90C6D54561E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f9963b4-3c35-4578-b1ba-a166f880c2d2"/>
    <ds:schemaRef ds:uri="e6ab4244-9723-42db-8dd8-af501f8ebc0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3.xml><?xml version="1.0" encoding="utf-8"?>
<ds:datastoreItem xmlns:ds="http://schemas.openxmlformats.org/officeDocument/2006/customXml" ds:itemID="{A189451C-B86D-43F5-AA06-34D722258368}">
  <ds:schemaRefs>
    <ds:schemaRef ds:uri="http://schemas.openxmlformats.org/package/2006/metadata/core-properties"/>
    <ds:schemaRef ds:uri="http://purl.org/dc/terms/"/>
    <ds:schemaRef ds:uri="http://schemas.microsoft.com/office/infopath/2007/PartnerControls"/>
    <ds:schemaRef ds:uri="http://www.w3.org/XML/1998/namespace"/>
    <ds:schemaRef ds:uri="http://schemas.microsoft.com/office/2006/documentManagement/types"/>
    <ds:schemaRef ds:uri="http://purl.org/dc/elements/1.1/"/>
    <ds:schemaRef ds:uri="e6ab4244-9723-42db-8dd8-af501f8ebc00"/>
    <ds:schemaRef ds:uri="http://purl.org/dc/dcmitype/"/>
    <ds:schemaRef ds:uri="2f9963b4-3c35-4578-b1ba-a166f880c2d2"/>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2769</TotalTime>
  <Words>155</Words>
  <Application>Microsoft Office PowerPoint</Application>
  <PresentationFormat>On-screen Show (16:9)</PresentationFormat>
  <Paragraphs>30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281</cp:revision>
  <cp:lastPrinted>2015-03-20T16:41:08Z</cp:lastPrinted>
  <dcterms:created xsi:type="dcterms:W3CDTF">2015-06-01T18:54:58Z</dcterms:created>
  <dcterms:modified xsi:type="dcterms:W3CDTF">2020-09-16T15:58:43Z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0x010100E65D7CE4F925BF40A6DD841EA3A42BA7</vt:lpwstr>
  </property>
  <property fmtid="{D5CDD505-2E9C-101B-9397-08002B2CF9AE}" pid="3" name="_dlc_DocIdItemGuid">
    <vt:lpwstr>13334aa1-c854-4350-9b84-cf13f57fa411</vt:lpwstr>
  </property>
</Properties>
</file>