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8"/>
  </p:notesMasterIdLst>
  <p:handoutMasterIdLst>
    <p:handoutMasterId r:id="rId9"/>
  </p:handoutMasterIdLst>
  <p:sldIdLst>
    <p:sldId id="5564" r:id="rId5"/>
    <p:sldId id="5566" r:id="rId6"/>
    <p:sldId id="5818" r:id="rId7"/>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5">
          <p15:clr>
            <a:srgbClr val="A4A3A4"/>
          </p15:clr>
        </p15:guide>
        <p15:guide id="2" pos="4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2585"/>
    <a:srgbClr val="443D3E"/>
    <a:srgbClr val="249ADA"/>
    <a:srgbClr val="4C9D2F"/>
    <a:srgbClr val="658D1B"/>
    <a:srgbClr val="54565B"/>
    <a:srgbClr val="312C2B"/>
    <a:srgbClr val="99D1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6727" autoAdjust="0"/>
  </p:normalViewPr>
  <p:slideViewPr>
    <p:cSldViewPr snapToGrid="0">
      <p:cViewPr varScale="1">
        <p:scale>
          <a:sx n="113" d="100"/>
          <a:sy n="113" d="100"/>
        </p:scale>
        <p:origin x="1022" y="91"/>
      </p:cViewPr>
      <p:guideLst>
        <p:guide orient="horz" pos="3005"/>
        <p:guide pos="48"/>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730C43E-AA5E-6B46-A1F1-BB0047D6E822}" type="datetimeFigureOut">
              <a:rPr lang="en-US" smtClean="0"/>
              <a:t>11/18/2021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409768-1E2F-2A40-8D59-42AAD1285CC3}" type="slidenum">
              <a:rPr lang="en-US" smtClean="0"/>
              <a:t>‹#›</a:t>
            </a:fld>
            <a:endParaRPr lang="en-US" dirty="0"/>
          </a:p>
        </p:txBody>
      </p:sp>
    </p:spTree>
    <p:extLst>
      <p:ext uri="{BB962C8B-B14F-4D97-AF65-F5344CB8AC3E}">
        <p14:creationId xmlns:p14="http://schemas.microsoft.com/office/powerpoint/2010/main" val="1251485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F8F235D-792C-8C4C-A812-06E713B0B218}" type="datetimeFigureOut">
              <a:rPr lang="en-US" smtClean="0"/>
              <a:t>11/18/2021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D69798C-9FC1-714E-BB69-2199F60E7A3D}" type="slidenum">
              <a:rPr lang="en-US" smtClean="0"/>
              <a:t>‹#›</a:t>
            </a:fld>
            <a:endParaRPr lang="en-US" dirty="0"/>
          </a:p>
        </p:txBody>
      </p:sp>
    </p:spTree>
    <p:extLst>
      <p:ext uri="{BB962C8B-B14F-4D97-AF65-F5344CB8AC3E}">
        <p14:creationId xmlns:p14="http://schemas.microsoft.com/office/powerpoint/2010/main" val="35923318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7C2780-C092-4172-A35E-4AEB2B6D3F40}" type="slidenum">
              <a:rPr lang="en-US" smtClean="0"/>
              <a:t>1</a:t>
            </a:fld>
            <a:endParaRPr lang="en-US" dirty="0"/>
          </a:p>
        </p:txBody>
      </p:sp>
    </p:spTree>
    <p:extLst>
      <p:ext uri="{BB962C8B-B14F-4D97-AF65-F5344CB8AC3E}">
        <p14:creationId xmlns:p14="http://schemas.microsoft.com/office/powerpoint/2010/main" val="3329143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7C2780-C092-4172-A35E-4AEB2B6D3F40}" type="slidenum">
              <a:rPr lang="en-US" smtClean="0"/>
              <a:t>2</a:t>
            </a:fld>
            <a:endParaRPr lang="en-US" dirty="0"/>
          </a:p>
        </p:txBody>
      </p:sp>
    </p:spTree>
    <p:extLst>
      <p:ext uri="{BB962C8B-B14F-4D97-AF65-F5344CB8AC3E}">
        <p14:creationId xmlns:p14="http://schemas.microsoft.com/office/powerpoint/2010/main" val="1479772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3" name="Subtitle 2"/>
          <p:cNvSpPr>
            <a:spLocks noGrp="1"/>
          </p:cNvSpPr>
          <p:nvPr>
            <p:ph type="subTitle" idx="1"/>
          </p:nvPr>
        </p:nvSpPr>
        <p:spPr>
          <a:xfrm>
            <a:off x="820611" y="2572022"/>
            <a:ext cx="5755622" cy="475705"/>
          </a:xfrm>
          <a:prstGeom prst="rect">
            <a:avLst/>
          </a:prstGeom>
        </p:spPr>
        <p:txBody>
          <a:bodyPr>
            <a:normAutofit/>
          </a:bodyPr>
          <a:lstStyle>
            <a:lvl1pPr marL="0" indent="0" algn="l">
              <a:buNone/>
              <a:defRPr sz="2400">
                <a:solidFill>
                  <a:srgbClr val="6E25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Text Placeholder 7"/>
          <p:cNvSpPr>
            <a:spLocks noGrp="1"/>
          </p:cNvSpPr>
          <p:nvPr>
            <p:ph type="body" sz="quarter" idx="14" hasCustomPrompt="1"/>
          </p:nvPr>
        </p:nvSpPr>
        <p:spPr>
          <a:xfrm>
            <a:off x="820612" y="3236192"/>
            <a:ext cx="3050947" cy="926494"/>
          </a:xfrm>
        </p:spPr>
        <p:txBody>
          <a:bodyPr>
            <a:normAutofit/>
          </a:bodyPr>
          <a:lstStyle>
            <a:lvl1pPr marL="0" indent="0">
              <a:lnSpc>
                <a:spcPts val="1850"/>
              </a:lnSpc>
              <a:spcAft>
                <a:spcPts val="0"/>
              </a:spcAft>
              <a:buNone/>
              <a:defRPr sz="1600" baseline="0">
                <a:solidFill>
                  <a:srgbClr val="443D3E"/>
                </a:solidFill>
              </a:defRPr>
            </a:lvl1pPr>
          </a:lstStyle>
          <a:p>
            <a:pPr lvl="0"/>
            <a:r>
              <a:rPr lang="en-US"/>
              <a:t>Presenter’s Name Here</a:t>
            </a:r>
            <a:br>
              <a:rPr lang="en-US"/>
            </a:br>
            <a:r>
              <a:rPr lang="en-US"/>
              <a:t>Title Here</a:t>
            </a:r>
            <a:br>
              <a:rPr lang="en-US"/>
            </a:br>
            <a:r>
              <a:rPr lang="en-US"/>
              <a:t>Date Here</a:t>
            </a:r>
          </a:p>
        </p:txBody>
      </p:sp>
      <p:sp>
        <p:nvSpPr>
          <p:cNvPr id="13" name="Title 1"/>
          <p:cNvSpPr>
            <a:spLocks noGrp="1"/>
          </p:cNvSpPr>
          <p:nvPr>
            <p:ph type="ctrTitle"/>
          </p:nvPr>
        </p:nvSpPr>
        <p:spPr>
          <a:xfrm>
            <a:off x="817889" y="1819807"/>
            <a:ext cx="5755623" cy="752215"/>
          </a:xfrm>
        </p:spPr>
        <p:txBody>
          <a:bodyPr anchor="ctr">
            <a:noAutofit/>
          </a:bodyPr>
          <a:lstStyle>
            <a:lvl1pPr>
              <a:lnSpc>
                <a:spcPct val="90000"/>
              </a:lnSpc>
              <a:defRPr sz="3200">
                <a:solidFill>
                  <a:srgbClr val="443D3E"/>
                </a:solidFill>
              </a:defRPr>
            </a:lvl1pPr>
          </a:lstStyle>
          <a:p>
            <a:r>
              <a:rPr lang="en-US"/>
              <a:t>Click to edit Master title style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749" y="440425"/>
            <a:ext cx="2876808" cy="885172"/>
          </a:xfrm>
          <a:prstGeom prst="rect">
            <a:avLst/>
          </a:prstGeom>
        </p:spPr>
      </p:pic>
    </p:spTree>
    <p:extLst>
      <p:ext uri="{BB962C8B-B14F-4D97-AF65-F5344CB8AC3E}">
        <p14:creationId xmlns:p14="http://schemas.microsoft.com/office/powerpoint/2010/main" val="422287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rple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6" name="Title 1"/>
          <p:cNvSpPr>
            <a:spLocks noGrp="1"/>
          </p:cNvSpPr>
          <p:nvPr>
            <p:ph type="title"/>
          </p:nvPr>
        </p:nvSpPr>
        <p:spPr>
          <a:xfrm>
            <a:off x="731677" y="852334"/>
            <a:ext cx="3726023" cy="1009604"/>
          </a:xfrm>
        </p:spPr>
        <p:txBody>
          <a:bodyPr anchor="t">
            <a:noAutofit/>
          </a:bodyPr>
          <a:lstStyle>
            <a:lvl1pPr>
              <a:lnSpc>
                <a:spcPts val="3500"/>
              </a:lnSpc>
              <a:defRPr sz="2800">
                <a:solidFill>
                  <a:schemeClr val="tx2"/>
                </a:solidFill>
              </a:defRPr>
            </a:lvl1pPr>
          </a:lstStyle>
          <a:p>
            <a:r>
              <a:rPr lang="en-US"/>
              <a:t>Click to edit Master title style</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dirty="0"/>
              <a:t>©2018 Trinity Health</a:t>
            </a:r>
          </a:p>
        </p:txBody>
      </p:sp>
      <p:sp>
        <p:nvSpPr>
          <p:cNvPr id="8"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9077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dirty="0"/>
              <a:t>©2018 Trinity Health</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1" name="Title 1"/>
          <p:cNvSpPr>
            <a:spLocks noGrp="1"/>
          </p:cNvSpPr>
          <p:nvPr>
            <p:ph type="title"/>
          </p:nvPr>
        </p:nvSpPr>
        <p:spPr>
          <a:xfrm>
            <a:off x="731677" y="852334"/>
            <a:ext cx="3726023" cy="1009604"/>
          </a:xfrm>
        </p:spPr>
        <p:txBody>
          <a:bodyPr anchor="t">
            <a:noAutofit/>
          </a:bodyPr>
          <a:lstStyle>
            <a:lvl1pPr>
              <a:lnSpc>
                <a:spcPts val="3500"/>
              </a:lnSpc>
              <a:defRPr sz="2800">
                <a:solidFill>
                  <a:srgbClr val="4C9D2F"/>
                </a:solidFill>
              </a:defRPr>
            </a:lvl1pPr>
          </a:lstStyle>
          <a:p>
            <a:r>
              <a:rPr lang="en-US"/>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26757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08" y="999054"/>
            <a:ext cx="8236688" cy="3601521"/>
          </a:xfrm>
        </p:spPr>
        <p:txBody>
          <a:bodyPr/>
          <a:lstStyle>
            <a:lvl1pPr marL="285750" indent="-285750">
              <a:defRPr sz="2400">
                <a:latin typeface="Arial" panose="020B0604020202020204" pitchFamily="34" charset="0"/>
                <a:cs typeface="Arial" panose="020B0604020202020204" pitchFamily="34" charset="0"/>
              </a:defRPr>
            </a:lvl1pPr>
            <a:lvl2pPr marL="569913" indent="-225425">
              <a:buClr>
                <a:schemeClr val="tx2"/>
              </a:buClr>
              <a:defRPr>
                <a:latin typeface="Arial" panose="020B0604020202020204" pitchFamily="34" charset="0"/>
                <a:cs typeface="Arial" panose="020B0604020202020204" pitchFamily="34" charset="0"/>
              </a:defRPr>
            </a:lvl2pPr>
            <a:lvl3pPr marL="801688" indent="-174625">
              <a:spcAft>
                <a:spcPts val="600"/>
              </a:spcAft>
              <a:buSzPct val="100000"/>
              <a:defRPr>
                <a:latin typeface="Arial" panose="020B0604020202020204" pitchFamily="34" charset="0"/>
                <a:cs typeface="Arial" panose="020B0604020202020204" pitchFamily="34" charset="0"/>
              </a:defRPr>
            </a:lvl3pPr>
            <a:lvl4pPr marL="919163" indent="-173038">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86000" indent="-225425">
              <a:spcAft>
                <a:spcPts val="600"/>
              </a:spcAft>
              <a:buFontTx/>
              <a:buNone/>
              <a:defRPr/>
            </a:lvl6pPr>
          </a:lstStyle>
          <a:p>
            <a:pPr lvl="0"/>
            <a:r>
              <a:rPr lang="en-US"/>
              <a:t>Click to edit Master text styles</a:t>
            </a:r>
          </a:p>
          <a:p>
            <a:pPr lvl="1"/>
            <a:r>
              <a:rPr lang="en-US"/>
              <a:t>Second level</a:t>
            </a:r>
          </a:p>
          <a:p>
            <a:pPr lvl="2"/>
            <a:r>
              <a:rPr lang="en-US"/>
              <a:t>Third level</a:t>
            </a:r>
          </a:p>
        </p:txBody>
      </p:sp>
      <p:sp>
        <p:nvSpPr>
          <p:cNvPr id="7"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11"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©2018 Trinity Health</a:t>
            </a:r>
          </a:p>
        </p:txBody>
      </p:sp>
      <p:sp>
        <p:nvSpPr>
          <p:cNvPr id="13"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148537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0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591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©2018 Trinity Health</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1"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8339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0496" y="116190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0496" y="1641725"/>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588322" y="116190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8322" y="1641725"/>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1" name="Footer Placeholder 2"/>
          <p:cNvSpPr>
            <a:spLocks noGrp="1"/>
          </p:cNvSpPr>
          <p:nvPr>
            <p:ph type="ftr" sz="quarter" idx="10"/>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©2018 Trinity Health</a:t>
            </a:r>
          </a:p>
        </p:txBody>
      </p:sp>
      <p:sp>
        <p:nvSpPr>
          <p:cNvPr id="12" name="Slide Number Placeholder 6"/>
          <p:cNvSpPr>
            <a:spLocks noGrp="1"/>
          </p:cNvSpPr>
          <p:nvPr>
            <p:ph type="sldNum" sz="quarter" idx="11"/>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3" name="Title Placeholder 1"/>
          <p:cNvSpPr>
            <a:spLocks noGrp="1"/>
          </p:cNvSpPr>
          <p:nvPr>
            <p:ph type="title"/>
          </p:nvPr>
        </p:nvSpPr>
        <p:spPr>
          <a:xfrm>
            <a:off x="393408" y="317065"/>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83789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7366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©2018 Trinity Health</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394429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1_Title and footer ONLY (white)">
    <p:spTree>
      <p:nvGrpSpPr>
        <p:cNvPr id="1" name=""/>
        <p:cNvGrpSpPr/>
        <p:nvPr/>
      </p:nvGrpSpPr>
      <p:grpSpPr>
        <a:xfrm>
          <a:off x="0" y="0"/>
          <a:ext cx="0" cy="0"/>
          <a:chOff x="0" y="0"/>
          <a:chExt cx="0" cy="0"/>
        </a:xfrm>
      </p:grpSpPr>
      <p:sp>
        <p:nvSpPr>
          <p:cNvPr id="8" name="Footer Placeholder 1">
            <a:extLst>
              <a:ext uri="{FF2B5EF4-FFF2-40B4-BE49-F238E27FC236}">
                <a16:creationId xmlns:a16="http://schemas.microsoft.com/office/drawing/2014/main" id="{B2AF8766-E0E0-8649-A220-B6B3B2157B8F}"/>
              </a:ext>
            </a:extLst>
          </p:cNvPr>
          <p:cNvSpPr>
            <a:spLocks noGrp="1"/>
          </p:cNvSpPr>
          <p:nvPr>
            <p:ph type="ftr" sz="quarter" idx="10"/>
          </p:nvPr>
        </p:nvSpPr>
        <p:spPr>
          <a:xfrm>
            <a:off x="732864" y="4823972"/>
            <a:ext cx="8229600" cy="128353"/>
          </a:xfrm>
        </p:spPr>
        <p:txBody>
          <a:bodyPr/>
          <a:lstStyle>
            <a:lvl1pPr>
              <a:defRPr sz="524">
                <a:solidFill>
                  <a:schemeClr val="bg1">
                    <a:lumMod val="65000"/>
                    <a:alpha val="65000"/>
                  </a:schemeClr>
                </a:solidFill>
              </a:defRPr>
            </a:lvl1pPr>
          </a:lstStyle>
          <a:p>
            <a:pPr>
              <a:defRPr/>
            </a:pPr>
            <a:r>
              <a:rPr lang="en-US" dirty="0"/>
              <a:t>©2018 Trinity Health</a:t>
            </a:r>
          </a:p>
        </p:txBody>
      </p:sp>
      <p:pic>
        <p:nvPicPr>
          <p:cNvPr id="3" name="Picture 2">
            <a:extLst>
              <a:ext uri="{FF2B5EF4-FFF2-40B4-BE49-F238E27FC236}">
                <a16:creationId xmlns:a16="http://schemas.microsoft.com/office/drawing/2014/main" id="{BA5079BC-D6E7-AD48-BCBF-62CE0453983F}"/>
              </a:ext>
            </a:extLst>
          </p:cNvPr>
          <p:cNvPicPr>
            <a:picLocks noChangeAspect="1"/>
          </p:cNvPicPr>
          <p:nvPr userDrawn="1"/>
        </p:nvPicPr>
        <p:blipFill rotWithShape="1">
          <a:blip r:embed="rId2" cstate="print">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773" b="7773"/>
          <a:stretch/>
        </p:blipFill>
        <p:spPr>
          <a:xfrm>
            <a:off x="0" y="1"/>
            <a:ext cx="9285514" cy="5223101"/>
          </a:xfrm>
          <a:prstGeom prst="rect">
            <a:avLst/>
          </a:prstGeom>
        </p:spPr>
      </p:pic>
    </p:spTree>
    <p:extLst>
      <p:ext uri="{BB962C8B-B14F-4D97-AF65-F5344CB8AC3E}">
        <p14:creationId xmlns:p14="http://schemas.microsoft.com/office/powerpoint/2010/main" val="305773286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p>
            <a:r>
              <a:rPr lang="en-US"/>
              <a:t>Click to edit Master title style</a:t>
            </a:r>
          </a:p>
        </p:txBody>
      </p:sp>
      <p:sp>
        <p:nvSpPr>
          <p:cNvPr id="8" name="Text Placeholder 7"/>
          <p:cNvSpPr>
            <a:spLocks noGrp="1"/>
          </p:cNvSpPr>
          <p:nvPr>
            <p:ph type="body" idx="1"/>
          </p:nvPr>
        </p:nvSpPr>
        <p:spPr>
          <a:xfrm>
            <a:off x="393408" y="999055"/>
            <a:ext cx="8229600" cy="3630095"/>
          </a:xfrm>
          <a:prstGeom prst="rect">
            <a:avLst/>
          </a:prstGeom>
        </p:spPr>
        <p:txBody>
          <a:bodyPr vert="horz" lIns="0" tIns="91440" rIns="91440" bIns="45720" rtlCol="0">
            <a:normAutofit/>
          </a:bodyPr>
          <a:lstStyle/>
          <a:p>
            <a:pPr lvl="0"/>
            <a:r>
              <a:rPr lang="en-US"/>
              <a:t>Click to edit Master text styles</a:t>
            </a:r>
          </a:p>
          <a:p>
            <a:pPr lvl="1"/>
            <a:r>
              <a:rPr lang="en-US"/>
              <a:t>Second level</a:t>
            </a:r>
          </a:p>
          <a:p>
            <a:pPr lvl="2"/>
            <a:r>
              <a:rPr lang="en-US"/>
              <a:t>Third level</a:t>
            </a:r>
          </a:p>
        </p:txBody>
      </p:sp>
      <p:sp>
        <p:nvSpPr>
          <p:cNvPr id="10"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©2018 Trinity Health</a:t>
            </a:r>
          </a:p>
        </p:txBody>
      </p:sp>
      <p:sp>
        <p:nvSpPr>
          <p:cNvPr id="9"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pic>
        <p:nvPicPr>
          <p:cNvPr id="3" name="Picture 2"/>
          <p:cNvPicPr>
            <a:picLocks/>
          </p:cNvPicPr>
          <p:nvPr/>
        </p:nvPicPr>
        <p:blipFill rotWithShape="1">
          <a:blip r:embed="rId10">
            <a:extLst>
              <a:ext uri="{28A0092B-C50C-407E-A947-70E740481C1C}">
                <a14:useLocalDpi xmlns:a14="http://schemas.microsoft.com/office/drawing/2010/main" val="0"/>
              </a:ext>
            </a:extLst>
          </a:blip>
          <a:srcRect b="35708"/>
          <a:stretch/>
        </p:blipFill>
        <p:spPr>
          <a:xfrm>
            <a:off x="377" y="-4"/>
            <a:ext cx="9143245" cy="82296"/>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39229333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8" r:id="rId3"/>
    <p:sldLayoutId id="2147483653" r:id="rId4"/>
    <p:sldLayoutId id="2147483665" r:id="rId5"/>
    <p:sldLayoutId id="2147483666" r:id="rId6"/>
    <p:sldLayoutId id="2147483677" r:id="rId7"/>
    <p:sldLayoutId id="2147483681" r:id="rId8"/>
  </p:sldLayoutIdLst>
  <p:hf hdr="0" dt="0"/>
  <p:txStyles>
    <p:titleStyle>
      <a:lvl1pPr algn="l" defTabSz="457200" rtl="0" eaLnBrk="1" latinLnBrk="0" hangingPunct="1">
        <a:lnSpc>
          <a:spcPct val="90000"/>
        </a:lnSpc>
        <a:spcBef>
          <a:spcPct val="0"/>
        </a:spcBef>
        <a:buNone/>
        <a:defRPr sz="2800" b="0" i="0" kern="1200">
          <a:solidFill>
            <a:schemeClr val="tx2"/>
          </a:solidFill>
          <a:latin typeface="Arial" panose="020B0604020202020204" pitchFamily="34" charset="0"/>
          <a:ea typeface="+mj-ea"/>
          <a:cs typeface="Arial" panose="020B0604020202020204" pitchFamily="34" charset="0"/>
        </a:defRPr>
      </a:lvl1pPr>
    </p:titleStyle>
    <p:bodyStyle>
      <a:lvl1pPr marL="285750" indent="-285750" algn="l" defTabSz="457200" rtl="0" eaLnBrk="1" latinLnBrk="0" hangingPunct="1">
        <a:lnSpc>
          <a:spcPct val="100000"/>
        </a:lnSpc>
        <a:spcBef>
          <a:spcPts val="0"/>
        </a:spcBef>
        <a:spcAft>
          <a:spcPts val="600"/>
        </a:spcAft>
        <a:buClr>
          <a:srgbClr val="7030A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69913" indent="-225425" algn="l" defTabSz="457200" rtl="0" eaLnBrk="1" latinLnBrk="0" hangingPunct="1">
        <a:lnSpc>
          <a:spcPct val="100000"/>
        </a:lnSpc>
        <a:spcBef>
          <a:spcPts val="0"/>
        </a:spcBef>
        <a:spcAft>
          <a:spcPts val="600"/>
        </a:spcAft>
        <a:buClr>
          <a:schemeClr val="tx2"/>
        </a:buClr>
        <a:buSzPct val="100000"/>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01688" indent="-174625" algn="l" defTabSz="457200" rtl="0" eaLnBrk="1" latinLnBrk="0" hangingPunct="1">
        <a:lnSpc>
          <a:spcPct val="100000"/>
        </a:lnSpc>
        <a:spcBef>
          <a:spcPts val="0"/>
        </a:spcBef>
        <a:spcAft>
          <a:spcPts val="600"/>
        </a:spcAft>
        <a:buClr>
          <a:schemeClr val="tx2"/>
        </a:buClr>
        <a:buSzPct val="10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914400" indent="-166688" algn="l" defTabSz="457200" rtl="0" eaLnBrk="1" latinLnBrk="0" hangingPunct="1">
        <a:lnSpc>
          <a:spcPct val="100000"/>
        </a:lnSpc>
        <a:spcBef>
          <a:spcPts val="0"/>
        </a:spcBef>
        <a:spcAft>
          <a:spcPts val="800"/>
        </a:spcAft>
        <a:buClr>
          <a:schemeClr val="accent4"/>
        </a:buClr>
        <a:buSzPct val="100000"/>
        <a:buFont typeface="Arial" panose="020B0604020202020204" pitchFamily="34" charset="0"/>
        <a:buChar char="•"/>
        <a:tabLst/>
        <a:defRPr sz="1800" kern="1200">
          <a:solidFill>
            <a:schemeClr val="tx1"/>
          </a:solidFill>
          <a:latin typeface="Calibri" panose="020F0502020204030204" pitchFamily="34" charset="0"/>
          <a:ea typeface="+mn-ea"/>
          <a:cs typeface="Arial"/>
        </a:defRPr>
      </a:lvl4pPr>
      <a:lvl5pPr marL="1082675" indent="-168275" algn="l" defTabSz="457200" rtl="0" eaLnBrk="1" latinLnBrk="0" hangingPunct="1">
        <a:lnSpc>
          <a:spcPct val="100000"/>
        </a:lnSpc>
        <a:spcBef>
          <a:spcPts val="0"/>
        </a:spcBef>
        <a:spcAft>
          <a:spcPts val="800"/>
        </a:spcAft>
        <a:buClr>
          <a:schemeClr val="bg1">
            <a:lumMod val="65000"/>
          </a:schemeClr>
        </a:buClr>
        <a:buFont typeface="Arial"/>
        <a:buChar char="•"/>
        <a:defRPr sz="1800" kern="1200">
          <a:solidFill>
            <a:schemeClr val="tx1"/>
          </a:solidFill>
          <a:latin typeface="Calibri" panose="020F0502020204030204" pitchFamily="34" charset="0"/>
          <a:ea typeface="+mn-ea"/>
          <a:cs typeface="Arial"/>
        </a:defRPr>
      </a:lvl5pPr>
      <a:lvl6pPr marL="2514600" indent="-228600" algn="l" defTabSz="457200" rtl="0" eaLnBrk="1" latinLnBrk="0" hangingPunct="1">
        <a:lnSpc>
          <a:spcPct val="100000"/>
        </a:lnSpc>
        <a:spcBef>
          <a:spcPts val="0"/>
        </a:spcBef>
        <a:spcAft>
          <a:spcPts val="800"/>
        </a:spcAft>
        <a:buFont typeface="Arial"/>
        <a:buChar char="•"/>
        <a:defRPr sz="1800" kern="1200" baseline="0">
          <a:solidFill>
            <a:schemeClr val="tx1"/>
          </a:solidFill>
          <a:latin typeface="+mn-lt"/>
          <a:ea typeface="+mn-ea"/>
          <a:cs typeface="+mn-cs"/>
        </a:defRPr>
      </a:lvl6pPr>
      <a:lvl7pPr marL="2519363" indent="0" algn="l" defTabSz="457200" rtl="0" eaLnBrk="1" latinLnBrk="0" hangingPunct="1">
        <a:lnSpc>
          <a:spcPct val="100000"/>
        </a:lnSpc>
        <a:spcBef>
          <a:spcPts val="0"/>
        </a:spcBef>
        <a:spcAft>
          <a:spcPts val="800"/>
        </a:spcAft>
        <a:buFont typeface="Arial"/>
        <a:buNone/>
        <a:defRPr sz="1800" kern="1200">
          <a:solidFill>
            <a:schemeClr val="tx1"/>
          </a:solidFill>
          <a:latin typeface="+mn-lt"/>
          <a:ea typeface="+mn-ea"/>
          <a:cs typeface="+mn-cs"/>
        </a:defRPr>
      </a:lvl7pPr>
      <a:lvl8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8pPr>
      <a:lvl9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CA284E-C9E1-444E-A2BA-12131079229B}"/>
              </a:ext>
            </a:extLst>
          </p:cNvPr>
          <p:cNvSpPr>
            <a:spLocks noGrp="1"/>
          </p:cNvSpPr>
          <p:nvPr>
            <p:ph type="title"/>
          </p:nvPr>
        </p:nvSpPr>
        <p:spPr>
          <a:xfrm>
            <a:off x="220046" y="332171"/>
            <a:ext cx="8703908" cy="498656"/>
          </a:xfrm>
        </p:spPr>
        <p:txBody>
          <a:bodyPr/>
          <a:lstStyle/>
          <a:p>
            <a:r>
              <a:rPr lang="en-US" dirty="0"/>
              <a:t>Conservation of Blood Collection Tubes: Key Points </a:t>
            </a:r>
          </a:p>
        </p:txBody>
      </p:sp>
      <p:sp>
        <p:nvSpPr>
          <p:cNvPr id="5" name="Slide Number Placeholder 4" hidden="1">
            <a:extLst>
              <a:ext uri="{FF2B5EF4-FFF2-40B4-BE49-F238E27FC236}">
                <a16:creationId xmlns:a16="http://schemas.microsoft.com/office/drawing/2014/main" id="{205FDF7F-B380-470D-A3F7-BD3A37A13A9D}"/>
              </a:ext>
            </a:extLst>
          </p:cNvPr>
          <p:cNvSpPr>
            <a:spLocks noGrp="1"/>
          </p:cNvSpPr>
          <p:nvPr>
            <p:ph type="sldNum" sz="quarter" idx="4"/>
          </p:nvPr>
        </p:nvSpPr>
        <p:spPr/>
        <p:txBody>
          <a:bodyPr/>
          <a:lstStyle/>
          <a:p>
            <a:fld id="{489F9553-C816-6842-8939-EE75ECF7EB2B}" type="slidenum">
              <a:rPr lang="en-US" smtClean="0"/>
              <a:pPr/>
              <a:t>1</a:t>
            </a:fld>
            <a:endParaRPr lang="en-US" dirty="0"/>
          </a:p>
        </p:txBody>
      </p:sp>
      <p:sp>
        <p:nvSpPr>
          <p:cNvPr id="13" name="Slide Number Placeholder 4" hidden="1">
            <a:extLst>
              <a:ext uri="{FF2B5EF4-FFF2-40B4-BE49-F238E27FC236}">
                <a16:creationId xmlns:a16="http://schemas.microsoft.com/office/drawing/2014/main" id="{07898DE0-361A-4A62-B1AD-D383A9A3E850}"/>
              </a:ext>
            </a:extLst>
          </p:cNvPr>
          <p:cNvSpPr>
            <a:spLocks noGrp="1"/>
          </p:cNvSpPr>
          <p:nvPr>
            <p:ph type="sldNum" sz="quarter" idx="4294967295"/>
          </p:nvPr>
        </p:nvSpPr>
        <p:spPr>
          <a:xfrm>
            <a:off x="8737600" y="4832350"/>
            <a:ext cx="406400" cy="273050"/>
          </a:xfrm>
        </p:spPr>
        <p:txBody>
          <a:bodyPr/>
          <a:lstStyle/>
          <a:p>
            <a:pPr>
              <a:spcAft>
                <a:spcPts val="600"/>
              </a:spcAft>
            </a:pPr>
            <a:fld id="{489F9553-C816-6842-8939-EE75ECF7EB2B}" type="slidenum">
              <a:rPr lang="en-US" smtClean="0"/>
              <a:pPr>
                <a:spcAft>
                  <a:spcPts val="600"/>
                </a:spcAft>
              </a:pPr>
              <a:t>1</a:t>
            </a:fld>
            <a:endParaRPr lang="en-US" dirty="0"/>
          </a:p>
        </p:txBody>
      </p:sp>
      <p:sp>
        <p:nvSpPr>
          <p:cNvPr id="10" name="Footer Placeholder 3">
            <a:extLst>
              <a:ext uri="{FF2B5EF4-FFF2-40B4-BE49-F238E27FC236}">
                <a16:creationId xmlns:a16="http://schemas.microsoft.com/office/drawing/2014/main" id="{B5198240-22E1-43B6-B7A7-FE6782B05365}"/>
              </a:ext>
            </a:extLst>
          </p:cNvPr>
          <p:cNvSpPr>
            <a:spLocks noGrp="1"/>
          </p:cNvSpPr>
          <p:nvPr>
            <p:ph type="ftr" sz="quarter" idx="3"/>
          </p:nvPr>
        </p:nvSpPr>
        <p:spPr>
          <a:xfrm>
            <a:off x="4887331" y="4919698"/>
            <a:ext cx="3835387" cy="186901"/>
          </a:xfrm>
        </p:spPr>
        <p:txBody>
          <a:bodyPr>
            <a:normAutofit/>
          </a:bodyPr>
          <a:lstStyle/>
          <a:p>
            <a:pPr>
              <a:spcAft>
                <a:spcPts val="600"/>
              </a:spcAft>
            </a:pPr>
            <a:r>
              <a:rPr lang="en-US" dirty="0"/>
              <a:t>©2018 Trinity Health</a:t>
            </a:r>
          </a:p>
        </p:txBody>
      </p:sp>
      <p:sp>
        <p:nvSpPr>
          <p:cNvPr id="12" name="Slide Number Placeholder 4">
            <a:extLst>
              <a:ext uri="{FF2B5EF4-FFF2-40B4-BE49-F238E27FC236}">
                <a16:creationId xmlns:a16="http://schemas.microsoft.com/office/drawing/2014/main" id="{A5D7BEB1-A3AD-4F88-ADFC-637CC0672437}"/>
              </a:ext>
            </a:extLst>
          </p:cNvPr>
          <p:cNvSpPr txBox="1">
            <a:spLocks/>
          </p:cNvSpPr>
          <p:nvPr/>
        </p:nvSpPr>
        <p:spPr>
          <a:xfrm>
            <a:off x="8586092" y="4869656"/>
            <a:ext cx="406692" cy="273844"/>
          </a:xfrm>
          <a:prstGeom prst="rect">
            <a:avLst/>
          </a:prstGeom>
        </p:spPr>
        <p:txBody>
          <a:bodyPr vert="horz" lIns="91440" tIns="45720" rIns="0" bIns="45720" rtlCol="0" anchor="ctr">
            <a:normAutofit/>
          </a:bodyPr>
          <a:lstStyle>
            <a:defPPr>
              <a:defRPr lang="en-US"/>
            </a:defPPr>
            <a:lvl1pPr marL="0" algn="r" defTabSz="457200" rtl="0" eaLnBrk="1" latinLnBrk="0" hangingPunct="1">
              <a:defRPr sz="7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89F9553-C816-6842-8939-EE75ECF7EB2B}" type="slidenum">
              <a:rPr lang="en-US" smtClean="0"/>
              <a:pPr>
                <a:spcAft>
                  <a:spcPts val="600"/>
                </a:spcAft>
              </a:pPr>
              <a:t>1</a:t>
            </a:fld>
            <a:endParaRPr lang="en-US" dirty="0"/>
          </a:p>
        </p:txBody>
      </p:sp>
      <p:sp>
        <p:nvSpPr>
          <p:cNvPr id="2" name="Content Placeholder 1">
            <a:extLst>
              <a:ext uri="{FF2B5EF4-FFF2-40B4-BE49-F238E27FC236}">
                <a16:creationId xmlns:a16="http://schemas.microsoft.com/office/drawing/2014/main" id="{610C0295-6076-403B-96E4-54E66C16AC1E}"/>
              </a:ext>
            </a:extLst>
          </p:cNvPr>
          <p:cNvSpPr>
            <a:spLocks noGrp="1"/>
          </p:cNvSpPr>
          <p:nvPr>
            <p:ph sz="quarter" idx="12"/>
          </p:nvPr>
        </p:nvSpPr>
        <p:spPr>
          <a:xfrm>
            <a:off x="220046" y="830827"/>
            <a:ext cx="8772738" cy="4312673"/>
          </a:xfrm>
        </p:spPr>
        <p:txBody>
          <a:bodyPr>
            <a:noAutofit/>
          </a:bodyPr>
          <a:lstStyle/>
          <a:p>
            <a:pPr marL="0" indent="0">
              <a:lnSpc>
                <a:spcPct val="115000"/>
              </a:lnSpc>
              <a:buNone/>
            </a:pPr>
            <a:r>
              <a:rPr lang="en-US" sz="1600" dirty="0">
                <a:solidFill>
                  <a:srgbClr val="732282"/>
                </a:solidFill>
                <a:ea typeface="MS Mincho" panose="02020609040205080304" pitchFamily="49" charset="-128"/>
              </a:rPr>
              <a:t>Background:</a:t>
            </a:r>
          </a:p>
          <a:p>
            <a:pPr>
              <a:lnSpc>
                <a:spcPct val="115000"/>
              </a:lnSpc>
            </a:pPr>
            <a:r>
              <a:rPr lang="en-US" sz="1600" dirty="0">
                <a:solidFill>
                  <a:srgbClr val="732282"/>
                </a:solidFill>
                <a:ea typeface="MS Mincho" panose="02020609040205080304" pitchFamily="49" charset="-128"/>
              </a:rPr>
              <a:t>Ongoing pandemic related logistics/manufacturing issues with the production of blood collection tubes have now spread to include light blue, green, gold, pink, and purple tops with varying ranges of impact, depending on the RHM. </a:t>
            </a:r>
          </a:p>
          <a:p>
            <a:pPr>
              <a:lnSpc>
                <a:spcPct val="115000"/>
              </a:lnSpc>
            </a:pPr>
            <a:r>
              <a:rPr lang="en-US" sz="1600" b="1" dirty="0">
                <a:solidFill>
                  <a:srgbClr val="732282"/>
                </a:solidFill>
                <a:ea typeface="MS Mincho" panose="02020609040205080304" pitchFamily="49" charset="-128"/>
              </a:rPr>
              <a:t>This shortage is anticipated to continue through first quarter of calendar year 2022. </a:t>
            </a:r>
          </a:p>
          <a:p>
            <a:pPr>
              <a:lnSpc>
                <a:spcPct val="115000"/>
              </a:lnSpc>
            </a:pPr>
            <a:r>
              <a:rPr lang="en-US" sz="1600" dirty="0">
                <a:solidFill>
                  <a:srgbClr val="732282"/>
                </a:solidFill>
                <a:ea typeface="MS Mincho" panose="02020609040205080304" pitchFamily="49" charset="-128"/>
              </a:rPr>
              <a:t>It is critical that tight observation of tube usage and projected days-on-hand be closely monitored with the help of local supply chain leaders and partnership with laboratory leaders. </a:t>
            </a:r>
          </a:p>
          <a:p>
            <a:pPr>
              <a:lnSpc>
                <a:spcPct val="115000"/>
              </a:lnSpc>
            </a:pPr>
            <a:r>
              <a:rPr lang="en-US" sz="1600" dirty="0">
                <a:solidFill>
                  <a:srgbClr val="732282"/>
                </a:solidFill>
                <a:ea typeface="MS Mincho" panose="02020609040205080304" pitchFamily="49" charset="-128"/>
              </a:rPr>
              <a:t>Supply Chain Management (SCM) is working aggressively to source additional tubes through alternative 3</a:t>
            </a:r>
            <a:r>
              <a:rPr lang="en-US" sz="1600" baseline="30000" dirty="0">
                <a:solidFill>
                  <a:srgbClr val="732282"/>
                </a:solidFill>
                <a:ea typeface="MS Mincho" panose="02020609040205080304" pitchFamily="49" charset="-128"/>
              </a:rPr>
              <a:t>rd</a:t>
            </a:r>
            <a:r>
              <a:rPr lang="en-US" sz="1600" dirty="0">
                <a:solidFill>
                  <a:srgbClr val="732282"/>
                </a:solidFill>
                <a:ea typeface="MS Mincho" panose="02020609040205080304" pitchFamily="49" charset="-128"/>
              </a:rPr>
              <a:t> party vendors and to capture all available allocations from our 2 contracted national vendors.</a:t>
            </a:r>
          </a:p>
          <a:p>
            <a:pPr marL="0" indent="0">
              <a:lnSpc>
                <a:spcPct val="115000"/>
              </a:lnSpc>
              <a:buNone/>
            </a:pPr>
            <a:endParaRPr lang="en-US" sz="1400" dirty="0">
              <a:solidFill>
                <a:srgbClr val="000000"/>
              </a:solidFill>
              <a:ea typeface="MS Mincho" panose="02020609040205080304" pitchFamily="49" charset="-128"/>
              <a:cs typeface="Times New Roman" panose="02020603050405020304" pitchFamily="18" charset="0"/>
            </a:endParaRPr>
          </a:p>
          <a:p>
            <a:pPr marL="0" indent="0" algn="r">
              <a:lnSpc>
                <a:spcPct val="115000"/>
              </a:lnSpc>
              <a:buNone/>
            </a:pPr>
            <a:r>
              <a:rPr lang="en-US" sz="1000" dirty="0">
                <a:solidFill>
                  <a:srgbClr val="000000"/>
                </a:solidFill>
                <a:ea typeface="MS Mincho" panose="02020609040205080304" pitchFamily="49" charset="-128"/>
                <a:cs typeface="Times New Roman" panose="02020603050405020304" pitchFamily="18" charset="0"/>
              </a:rPr>
              <a:t>11.15.2021</a:t>
            </a:r>
          </a:p>
          <a:p>
            <a:pPr marL="0" indent="0">
              <a:buNone/>
            </a:pPr>
            <a:endParaRPr lang="en-US" sz="1400" dirty="0"/>
          </a:p>
        </p:txBody>
      </p:sp>
    </p:spTree>
    <p:extLst>
      <p:ext uri="{BB962C8B-B14F-4D97-AF65-F5344CB8AC3E}">
        <p14:creationId xmlns:p14="http://schemas.microsoft.com/office/powerpoint/2010/main" val="1824646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CA284E-C9E1-444E-A2BA-12131079229B}"/>
              </a:ext>
            </a:extLst>
          </p:cNvPr>
          <p:cNvSpPr>
            <a:spLocks noGrp="1"/>
          </p:cNvSpPr>
          <p:nvPr>
            <p:ph type="title"/>
          </p:nvPr>
        </p:nvSpPr>
        <p:spPr>
          <a:xfrm>
            <a:off x="393407" y="172324"/>
            <a:ext cx="8229600" cy="498656"/>
          </a:xfrm>
        </p:spPr>
        <p:txBody>
          <a:bodyPr/>
          <a:lstStyle/>
          <a:p>
            <a:r>
              <a:rPr lang="en-US" dirty="0"/>
              <a:t>Conservation Strategies</a:t>
            </a:r>
          </a:p>
        </p:txBody>
      </p:sp>
      <p:sp>
        <p:nvSpPr>
          <p:cNvPr id="5" name="Slide Number Placeholder 4" hidden="1">
            <a:extLst>
              <a:ext uri="{FF2B5EF4-FFF2-40B4-BE49-F238E27FC236}">
                <a16:creationId xmlns:a16="http://schemas.microsoft.com/office/drawing/2014/main" id="{205FDF7F-B380-470D-A3F7-BD3A37A13A9D}"/>
              </a:ext>
            </a:extLst>
          </p:cNvPr>
          <p:cNvSpPr>
            <a:spLocks noGrp="1"/>
          </p:cNvSpPr>
          <p:nvPr>
            <p:ph type="sldNum" sz="quarter" idx="4294967295"/>
          </p:nvPr>
        </p:nvSpPr>
        <p:spPr>
          <a:xfrm>
            <a:off x="8737600" y="4832350"/>
            <a:ext cx="406400" cy="273050"/>
          </a:xfrm>
        </p:spPr>
        <p:txBody>
          <a:bodyPr/>
          <a:lstStyle/>
          <a:p>
            <a:pPr>
              <a:spcAft>
                <a:spcPts val="600"/>
              </a:spcAft>
            </a:pPr>
            <a:fld id="{489F9553-C816-6842-8939-EE75ECF7EB2B}" type="slidenum">
              <a:rPr lang="en-US" smtClean="0"/>
              <a:pPr>
                <a:spcAft>
                  <a:spcPts val="600"/>
                </a:spcAft>
              </a:pPr>
              <a:t>2</a:t>
            </a:fld>
            <a:endParaRPr lang="en-US" dirty="0"/>
          </a:p>
        </p:txBody>
      </p:sp>
      <p:sp>
        <p:nvSpPr>
          <p:cNvPr id="13" name="Slide Number Placeholder 4" hidden="1">
            <a:extLst>
              <a:ext uri="{FF2B5EF4-FFF2-40B4-BE49-F238E27FC236}">
                <a16:creationId xmlns:a16="http://schemas.microsoft.com/office/drawing/2014/main" id="{07898DE0-361A-4A62-B1AD-D383A9A3E850}"/>
              </a:ext>
            </a:extLst>
          </p:cNvPr>
          <p:cNvSpPr>
            <a:spLocks noGrp="1"/>
          </p:cNvSpPr>
          <p:nvPr>
            <p:ph type="sldNum" sz="quarter" idx="4294967295"/>
          </p:nvPr>
        </p:nvSpPr>
        <p:spPr>
          <a:xfrm>
            <a:off x="8737600" y="4832350"/>
            <a:ext cx="406400" cy="273050"/>
          </a:xfrm>
        </p:spPr>
        <p:txBody>
          <a:bodyPr/>
          <a:lstStyle/>
          <a:p>
            <a:pPr>
              <a:spcAft>
                <a:spcPts val="600"/>
              </a:spcAft>
            </a:pPr>
            <a:fld id="{489F9553-C816-6842-8939-EE75ECF7EB2B}" type="slidenum">
              <a:rPr lang="en-US" smtClean="0"/>
              <a:pPr>
                <a:spcAft>
                  <a:spcPts val="600"/>
                </a:spcAft>
              </a:pPr>
              <a:t>2</a:t>
            </a:fld>
            <a:endParaRPr lang="en-US" dirty="0"/>
          </a:p>
        </p:txBody>
      </p:sp>
      <p:sp>
        <p:nvSpPr>
          <p:cNvPr id="9" name="Footer Placeholder 3">
            <a:extLst>
              <a:ext uri="{FF2B5EF4-FFF2-40B4-BE49-F238E27FC236}">
                <a16:creationId xmlns:a16="http://schemas.microsoft.com/office/drawing/2014/main" id="{106AF226-1607-4F10-8FC8-A80E2400BA9D}"/>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dirty="0"/>
              <a:t>©2018 Trinity Health</a:t>
            </a:r>
          </a:p>
        </p:txBody>
      </p:sp>
      <p:sp>
        <p:nvSpPr>
          <p:cNvPr id="10" name="Slide Number Placeholder 4">
            <a:extLst>
              <a:ext uri="{FF2B5EF4-FFF2-40B4-BE49-F238E27FC236}">
                <a16:creationId xmlns:a16="http://schemas.microsoft.com/office/drawing/2014/main" id="{071875A2-BF75-4C78-9907-58027387E66C}"/>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2</a:t>
            </a:fld>
            <a:endParaRPr lang="en-US" dirty="0"/>
          </a:p>
        </p:txBody>
      </p:sp>
      <p:sp>
        <p:nvSpPr>
          <p:cNvPr id="2" name="Content Placeholder 1">
            <a:extLst>
              <a:ext uri="{FF2B5EF4-FFF2-40B4-BE49-F238E27FC236}">
                <a16:creationId xmlns:a16="http://schemas.microsoft.com/office/drawing/2014/main" id="{77FDFFEE-AF5A-4FB3-9625-CF51C98DAF28}"/>
              </a:ext>
            </a:extLst>
          </p:cNvPr>
          <p:cNvSpPr>
            <a:spLocks noGrp="1"/>
          </p:cNvSpPr>
          <p:nvPr>
            <p:ph sz="quarter" idx="12"/>
          </p:nvPr>
        </p:nvSpPr>
        <p:spPr>
          <a:xfrm>
            <a:off x="393407" y="689430"/>
            <a:ext cx="8365581" cy="4105998"/>
          </a:xfrm>
        </p:spPr>
        <p:txBody>
          <a:bodyPr>
            <a:normAutofit fontScale="62500" lnSpcReduction="20000"/>
          </a:bodyPr>
          <a:lstStyle/>
          <a:p>
            <a:pPr marL="342900" lvl="0" indent="-342900">
              <a:lnSpc>
                <a:spcPct val="115000"/>
              </a:lnSpc>
              <a:buFont typeface="+mj-lt"/>
              <a:buAutoNum type="arabicPeriod"/>
            </a:pPr>
            <a:r>
              <a:rPr lang="en-US" dirty="0">
                <a:solidFill>
                  <a:srgbClr val="732282"/>
                </a:solidFill>
                <a:ea typeface="MS Mincho" panose="02020609040205080304" pitchFamily="49" charset="-128"/>
              </a:rPr>
              <a:t>Communicate/Educate Residents and Physicians and all other applicable Clinicians on existing shortages and the need for blood tube conversation strategies: </a:t>
            </a:r>
            <a:endParaRPr lang="en-US" dirty="0">
              <a:solidFill>
                <a:srgbClr val="000000"/>
              </a:solidFill>
              <a:ea typeface="MS Mincho" panose="02020609040205080304" pitchFamily="49" charset="-128"/>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solidFill>
                  <a:srgbClr val="732282"/>
                </a:solidFill>
                <a:ea typeface="MS Mincho" panose="02020609040205080304" pitchFamily="49" charset="-128"/>
              </a:rPr>
              <a:t>Avoid Rainbow Draws in the ER:  Work with ER leaders to assess what can/cannot be removed.  Criticality of inventory should help drive decision.</a:t>
            </a:r>
            <a:endParaRPr lang="en-US" dirty="0">
              <a:solidFill>
                <a:srgbClr val="000000"/>
              </a:solidFill>
              <a:ea typeface="MS Mincho" panose="02020609040205080304" pitchFamily="49" charset="-128"/>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solidFill>
                  <a:srgbClr val="732282"/>
                </a:solidFill>
                <a:ea typeface="MS Mincho" panose="02020609040205080304" pitchFamily="49" charset="-128"/>
              </a:rPr>
              <a:t>Avoid multiple draws - by bundling care</a:t>
            </a:r>
            <a:endParaRPr lang="en-US" dirty="0">
              <a:solidFill>
                <a:srgbClr val="000000"/>
              </a:solidFill>
              <a:ea typeface="MS Mincho" panose="02020609040205080304" pitchFamily="49" charset="-128"/>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solidFill>
                  <a:srgbClr val="732282"/>
                </a:solidFill>
                <a:ea typeface="MS Mincho" panose="02020609040205080304" pitchFamily="49" charset="-128"/>
              </a:rPr>
              <a:t>Add on testing to previously drawn specimens</a:t>
            </a:r>
            <a:endParaRPr lang="en-US" dirty="0">
              <a:solidFill>
                <a:srgbClr val="000000"/>
              </a:solidFill>
              <a:ea typeface="MS Mincho" panose="02020609040205080304" pitchFamily="49" charset="-128"/>
              <a:cs typeface="Times New Roman" panose="02020603050405020304" pitchFamily="18" charset="0"/>
            </a:endParaRPr>
          </a:p>
          <a:p>
            <a:pPr marL="342900" lvl="0" indent="-342900">
              <a:lnSpc>
                <a:spcPct val="115000"/>
              </a:lnSpc>
              <a:buFont typeface="+mj-lt"/>
              <a:buAutoNum type="arabicPeriod"/>
            </a:pPr>
            <a:r>
              <a:rPr lang="en-US" dirty="0">
                <a:solidFill>
                  <a:srgbClr val="732282"/>
                </a:solidFill>
                <a:ea typeface="MS Mincho" panose="02020609040205080304" pitchFamily="49" charset="-128"/>
              </a:rPr>
              <a:t>Supply Chain and Lab:</a:t>
            </a:r>
            <a:endParaRPr lang="en-US" dirty="0">
              <a:solidFill>
                <a:srgbClr val="000000"/>
              </a:solidFill>
              <a:ea typeface="MS Mincho" panose="02020609040205080304" pitchFamily="49" charset="-128"/>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solidFill>
                  <a:srgbClr val="732282"/>
                </a:solidFill>
                <a:ea typeface="MS Mincho" panose="02020609040205080304" pitchFamily="49" charset="-128"/>
              </a:rPr>
              <a:t>Develop process for determining inventory days of hand and reporting cadence/communications</a:t>
            </a:r>
            <a:endParaRPr lang="en-US" dirty="0">
              <a:solidFill>
                <a:srgbClr val="000000"/>
              </a:solidFill>
              <a:ea typeface="MS Mincho" panose="02020609040205080304" pitchFamily="49" charset="-128"/>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solidFill>
                  <a:srgbClr val="732282"/>
                </a:solidFill>
                <a:ea typeface="MS Mincho" panose="02020609040205080304" pitchFamily="49" charset="-128"/>
              </a:rPr>
              <a:t>Review par levels on inpatient units and non-acute care locations to optimize supply and safely reduce/utilize shelf inventory.  Laboratory to work with outpatient physician offices to do the same.  Centralize inventory for re-dispensation. </a:t>
            </a:r>
            <a:endParaRPr lang="en-US" dirty="0">
              <a:solidFill>
                <a:srgbClr val="000000"/>
              </a:solidFill>
              <a:ea typeface="MS Mincho" panose="02020609040205080304" pitchFamily="49" charset="-128"/>
              <a:cs typeface="Times New Roman" panose="02020603050405020304" pitchFamily="18" charset="0"/>
            </a:endParaRPr>
          </a:p>
          <a:p>
            <a:pPr marL="0" lvl="0" indent="0">
              <a:lnSpc>
                <a:spcPct val="115000"/>
              </a:lnSpc>
              <a:buNone/>
            </a:pPr>
            <a:endParaRPr lang="en-US" dirty="0">
              <a:solidFill>
                <a:srgbClr val="000000"/>
              </a:solidFill>
              <a:ea typeface="MS Mincho" panose="02020609040205080304" pitchFamily="49" charset="-128"/>
              <a:cs typeface="Times New Roman" panose="02020603050405020304" pitchFamily="18" charset="0"/>
            </a:endParaRPr>
          </a:p>
          <a:p>
            <a:pPr marL="0" lvl="0" indent="0">
              <a:lnSpc>
                <a:spcPct val="115000"/>
              </a:lnSpc>
              <a:buNone/>
            </a:pPr>
            <a:endParaRPr lang="en-US" dirty="0">
              <a:solidFill>
                <a:srgbClr val="000000"/>
              </a:solidFill>
              <a:ea typeface="MS Mincho" panose="02020609040205080304" pitchFamily="49" charset="-128"/>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294174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1BF791-528F-452D-BA6E-68276051F287}"/>
              </a:ext>
            </a:extLst>
          </p:cNvPr>
          <p:cNvSpPr>
            <a:spLocks noGrp="1"/>
          </p:cNvSpPr>
          <p:nvPr>
            <p:ph sz="quarter" idx="12"/>
          </p:nvPr>
        </p:nvSpPr>
        <p:spPr>
          <a:xfrm>
            <a:off x="336704" y="668699"/>
            <a:ext cx="8236688" cy="4176770"/>
          </a:xfrm>
        </p:spPr>
        <p:txBody>
          <a:bodyPr>
            <a:normAutofit fontScale="25000" lnSpcReduction="20000"/>
          </a:bodyPr>
          <a:lstStyle/>
          <a:p>
            <a:pPr marL="0" indent="0">
              <a:buNone/>
            </a:pPr>
            <a:r>
              <a:rPr lang="en-US" sz="4400" b="1" u="sng" dirty="0">
                <a:solidFill>
                  <a:schemeClr val="accent1">
                    <a:lumMod val="75000"/>
                  </a:schemeClr>
                </a:solidFill>
              </a:rPr>
              <a:t>Point of Care Testing</a:t>
            </a:r>
            <a:endParaRPr lang="en-US" sz="4400" dirty="0">
              <a:solidFill>
                <a:schemeClr val="accent1">
                  <a:lumMod val="75000"/>
                </a:schemeClr>
              </a:solidFill>
            </a:endParaRPr>
          </a:p>
          <a:p>
            <a:pPr marL="0" lvl="1" indent="0">
              <a:buNone/>
            </a:pPr>
            <a:r>
              <a:rPr lang="en-US" sz="4400" dirty="0">
                <a:solidFill>
                  <a:schemeClr val="accent1">
                    <a:lumMod val="75000"/>
                  </a:schemeClr>
                </a:solidFill>
              </a:rPr>
              <a:t>Point of Care (POC) testing may provide a viable solution for tube conservation, depending on each Health Ministry’s available equipment. This may help to ensure a ready backup plan for the HM to quickly pivot to when days-on-hand inventory reaches less than 2 weeks (and help to extend existing inventory).</a:t>
            </a:r>
          </a:p>
          <a:p>
            <a:pPr marL="344488" lvl="1" indent="-55563">
              <a:buNone/>
            </a:pPr>
            <a:endParaRPr lang="en-US" sz="4400" b="1" u="sng" dirty="0">
              <a:solidFill>
                <a:schemeClr val="accent1">
                  <a:lumMod val="75000"/>
                </a:schemeClr>
              </a:solidFill>
            </a:endParaRPr>
          </a:p>
          <a:p>
            <a:pPr marL="344488" lvl="1" indent="-344488">
              <a:buNone/>
            </a:pPr>
            <a:r>
              <a:rPr lang="en-US" sz="4400" b="1" u="sng" dirty="0">
                <a:solidFill>
                  <a:schemeClr val="accent1">
                    <a:lumMod val="75000"/>
                  </a:schemeClr>
                </a:solidFill>
              </a:rPr>
              <a:t>Common POC Examples to Consider</a:t>
            </a:r>
            <a:r>
              <a:rPr lang="en-US" sz="4400" b="1" dirty="0">
                <a:solidFill>
                  <a:schemeClr val="accent1">
                    <a:lumMod val="75000"/>
                  </a:schemeClr>
                </a:solidFill>
              </a:rPr>
              <a:t>:</a:t>
            </a:r>
          </a:p>
          <a:p>
            <a:pPr marL="344488" lvl="1" indent="0">
              <a:buNone/>
            </a:pPr>
            <a:r>
              <a:rPr lang="en-US" sz="4400" b="1" dirty="0">
                <a:solidFill>
                  <a:schemeClr val="accent1">
                    <a:lumMod val="75000"/>
                  </a:schemeClr>
                </a:solidFill>
              </a:rPr>
              <a:t>•	</a:t>
            </a:r>
            <a:r>
              <a:rPr lang="en-US" sz="4400" dirty="0">
                <a:solidFill>
                  <a:schemeClr val="accent1">
                    <a:lumMod val="75000"/>
                  </a:schemeClr>
                </a:solidFill>
              </a:rPr>
              <a:t>Abbott iStat</a:t>
            </a:r>
          </a:p>
          <a:p>
            <a:pPr marL="1147763" lvl="2" indent="-571500">
              <a:buFont typeface="Courier New" panose="02070309020205020404" pitchFamily="49" charset="0"/>
              <a:buChar char="o"/>
            </a:pPr>
            <a:r>
              <a:rPr lang="en-US" sz="4000" dirty="0">
                <a:solidFill>
                  <a:schemeClr val="accent1">
                    <a:lumMod val="75000"/>
                  </a:schemeClr>
                </a:solidFill>
              </a:rPr>
              <a:t>Wide range of Chemistry, Coagulation and Hematology (Hgb/Hct) testing available </a:t>
            </a:r>
          </a:p>
          <a:p>
            <a:pPr marL="344488" lvl="1" indent="0">
              <a:buNone/>
            </a:pPr>
            <a:r>
              <a:rPr lang="en-US" sz="4400" dirty="0">
                <a:solidFill>
                  <a:schemeClr val="accent1">
                    <a:lumMod val="75000"/>
                  </a:schemeClr>
                </a:solidFill>
              </a:rPr>
              <a:t>•	Blood Gas analyzers</a:t>
            </a:r>
          </a:p>
          <a:p>
            <a:pPr marL="1147763" lvl="2" indent="-571500">
              <a:buFont typeface="Courier New" panose="02070309020205020404" pitchFamily="49" charset="0"/>
              <a:buChar char="o"/>
            </a:pPr>
            <a:r>
              <a:rPr lang="en-US" sz="4000" dirty="0">
                <a:solidFill>
                  <a:schemeClr val="accent1">
                    <a:lumMod val="75000"/>
                  </a:schemeClr>
                </a:solidFill>
              </a:rPr>
              <a:t>Depending on make and model most will provide electrolytes, Hgb, Hct, glucose, ionized calcium and creatinine</a:t>
            </a:r>
          </a:p>
          <a:p>
            <a:pPr marL="344488" lvl="1" indent="0">
              <a:buNone/>
            </a:pPr>
            <a:r>
              <a:rPr lang="en-US" sz="4400" dirty="0">
                <a:solidFill>
                  <a:schemeClr val="accent1">
                    <a:lumMod val="75000"/>
                  </a:schemeClr>
                </a:solidFill>
              </a:rPr>
              <a:t>•	HemoCue (Hemoglobin)</a:t>
            </a:r>
          </a:p>
          <a:p>
            <a:endParaRPr lang="en-US" sz="4400" b="1" u="sng" dirty="0">
              <a:solidFill>
                <a:schemeClr val="accent1">
                  <a:lumMod val="75000"/>
                </a:schemeClr>
              </a:solidFill>
            </a:endParaRPr>
          </a:p>
          <a:p>
            <a:pPr marL="0" indent="0">
              <a:buNone/>
            </a:pPr>
            <a:r>
              <a:rPr lang="en-US" sz="4400" b="1" u="sng" dirty="0">
                <a:solidFill>
                  <a:schemeClr val="accent1">
                    <a:lumMod val="75000"/>
                  </a:schemeClr>
                </a:solidFill>
              </a:rPr>
              <a:t>Identify Viable Tube Alternatives: </a:t>
            </a:r>
            <a:endParaRPr lang="en-US" sz="4400" dirty="0">
              <a:solidFill>
                <a:schemeClr val="accent1">
                  <a:lumMod val="75000"/>
                </a:schemeClr>
              </a:solidFill>
            </a:endParaRPr>
          </a:p>
          <a:p>
            <a:pPr marL="344488" lvl="1" indent="0">
              <a:buNone/>
            </a:pPr>
            <a:r>
              <a:rPr lang="en-US" sz="4400" dirty="0">
                <a:solidFill>
                  <a:schemeClr val="accent1">
                    <a:lumMod val="75000"/>
                  </a:schemeClr>
                </a:solidFill>
              </a:rPr>
              <a:t>Laboratory leaders to identify viable alternatives depending on equipment and tube validations</a:t>
            </a:r>
          </a:p>
          <a:p>
            <a:pPr lvl="1">
              <a:buFont typeface="Arial" panose="020B0604020202020204" pitchFamily="34" charset="0"/>
              <a:buChar char="•"/>
            </a:pPr>
            <a:r>
              <a:rPr lang="en-US" sz="4400" dirty="0">
                <a:solidFill>
                  <a:schemeClr val="accent1">
                    <a:lumMod val="75000"/>
                  </a:schemeClr>
                </a:solidFill>
              </a:rPr>
              <a:t>Chemistry test potential alternatives: Lithium Heparin plasma separator (PST), Lithium Heparin plasma (no separator), Red top serum, gold top serum</a:t>
            </a:r>
          </a:p>
          <a:p>
            <a:pPr lvl="2">
              <a:buFont typeface="Courier New" panose="02070309020205020404" pitchFamily="49" charset="0"/>
              <a:buChar char="o"/>
            </a:pPr>
            <a:r>
              <a:rPr lang="en-US" sz="4400" dirty="0">
                <a:solidFill>
                  <a:schemeClr val="accent1">
                    <a:lumMod val="75000"/>
                  </a:schemeClr>
                </a:solidFill>
              </a:rPr>
              <a:t>Pivot non acute care locations to gold tops to conserve green tops for inpatients</a:t>
            </a:r>
          </a:p>
          <a:p>
            <a:pPr lvl="1">
              <a:buFont typeface="Arial" panose="020B0604020202020204" pitchFamily="34" charset="0"/>
              <a:buChar char="•"/>
            </a:pPr>
            <a:r>
              <a:rPr lang="en-US" sz="4400" dirty="0">
                <a:solidFill>
                  <a:schemeClr val="accent1">
                    <a:lumMod val="75000"/>
                  </a:schemeClr>
                </a:solidFill>
              </a:rPr>
              <a:t>Blood Bank Pink Top alternatives: 10mL EDTA purple tops, 4mL - 6mL EDTA purple tops (note more tubes may need to be drawn)</a:t>
            </a:r>
          </a:p>
          <a:p>
            <a:pPr lvl="1">
              <a:buFont typeface="Arial" panose="020B0604020202020204" pitchFamily="34" charset="0"/>
              <a:buChar char="•"/>
            </a:pPr>
            <a:r>
              <a:rPr lang="en-US" sz="4400" dirty="0">
                <a:solidFill>
                  <a:schemeClr val="accent1">
                    <a:lumMod val="75000"/>
                  </a:schemeClr>
                </a:solidFill>
              </a:rPr>
              <a:t>Hematology Purple top alternatives:  2 mL – 6mL EDTA purple tops</a:t>
            </a:r>
          </a:p>
          <a:p>
            <a:pPr marL="0" indent="0">
              <a:buNone/>
            </a:pPr>
            <a:endParaRPr lang="en-US" dirty="0"/>
          </a:p>
        </p:txBody>
      </p:sp>
      <p:sp>
        <p:nvSpPr>
          <p:cNvPr id="3" name="Title 2">
            <a:extLst>
              <a:ext uri="{FF2B5EF4-FFF2-40B4-BE49-F238E27FC236}">
                <a16:creationId xmlns:a16="http://schemas.microsoft.com/office/drawing/2014/main" id="{7C253E42-6E72-4EFF-AD16-8C383D29D39B}"/>
              </a:ext>
            </a:extLst>
          </p:cNvPr>
          <p:cNvSpPr>
            <a:spLocks noGrp="1"/>
          </p:cNvSpPr>
          <p:nvPr>
            <p:ph type="title"/>
          </p:nvPr>
        </p:nvSpPr>
        <p:spPr>
          <a:xfrm>
            <a:off x="343792" y="171468"/>
            <a:ext cx="8229600" cy="498656"/>
          </a:xfrm>
        </p:spPr>
        <p:txBody>
          <a:bodyPr/>
          <a:lstStyle/>
          <a:p>
            <a:r>
              <a:rPr lang="en-US" sz="2600" dirty="0"/>
              <a:t>Testing and Tube Type Alternatives</a:t>
            </a:r>
          </a:p>
        </p:txBody>
      </p:sp>
      <p:sp>
        <p:nvSpPr>
          <p:cNvPr id="4" name="Footer Placeholder 3">
            <a:extLst>
              <a:ext uri="{FF2B5EF4-FFF2-40B4-BE49-F238E27FC236}">
                <a16:creationId xmlns:a16="http://schemas.microsoft.com/office/drawing/2014/main" id="{61642DE4-BFFC-4CA8-B76D-646F319380B0}"/>
              </a:ext>
            </a:extLst>
          </p:cNvPr>
          <p:cNvSpPr>
            <a:spLocks noGrp="1"/>
          </p:cNvSpPr>
          <p:nvPr>
            <p:ph type="ftr" sz="quarter" idx="3"/>
          </p:nvPr>
        </p:nvSpPr>
        <p:spPr/>
        <p:txBody>
          <a:bodyPr/>
          <a:lstStyle/>
          <a:p>
            <a:r>
              <a:rPr lang="en-US" dirty="0"/>
              <a:t>©2018 Trinity Health</a:t>
            </a:r>
          </a:p>
        </p:txBody>
      </p:sp>
      <p:sp>
        <p:nvSpPr>
          <p:cNvPr id="5" name="Slide Number Placeholder 4">
            <a:extLst>
              <a:ext uri="{FF2B5EF4-FFF2-40B4-BE49-F238E27FC236}">
                <a16:creationId xmlns:a16="http://schemas.microsoft.com/office/drawing/2014/main" id="{A5A90F59-E0AE-4F42-B8CE-CEBD551E729F}"/>
              </a:ext>
            </a:extLst>
          </p:cNvPr>
          <p:cNvSpPr>
            <a:spLocks noGrp="1"/>
          </p:cNvSpPr>
          <p:nvPr>
            <p:ph type="sldNum" sz="quarter" idx="4"/>
          </p:nvPr>
        </p:nvSpPr>
        <p:spPr/>
        <p:txBody>
          <a:bodyPr/>
          <a:lstStyle/>
          <a:p>
            <a:fld id="{489F9553-C816-6842-8939-EE75ECF7EB2B}" type="slidenum">
              <a:rPr lang="en-US" smtClean="0"/>
              <a:pPr/>
              <a:t>3</a:t>
            </a:fld>
            <a:endParaRPr lang="en-US" dirty="0"/>
          </a:p>
        </p:txBody>
      </p:sp>
    </p:spTree>
    <p:extLst>
      <p:ext uri="{BB962C8B-B14F-4D97-AF65-F5344CB8AC3E}">
        <p14:creationId xmlns:p14="http://schemas.microsoft.com/office/powerpoint/2010/main" val="1714193506"/>
      </p:ext>
    </p:extLst>
  </p:cSld>
  <p:clrMapOvr>
    <a:masterClrMapping/>
  </p:clrMapOvr>
</p:sld>
</file>

<file path=ppt/theme/theme1.xml><?xml version="1.0" encoding="utf-8"?>
<a:theme xmlns:a="http://schemas.openxmlformats.org/drawingml/2006/main" name="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4373A73C01254EA995FD278E8C7249" ma:contentTypeVersion="11" ma:contentTypeDescription="Create a new document." ma:contentTypeScope="" ma:versionID="4e18d4b7197672b86a6092cc5982d6ae">
  <xsd:schema xmlns:xsd="http://www.w3.org/2001/XMLSchema" xmlns:xs="http://www.w3.org/2001/XMLSchema" xmlns:p="http://schemas.microsoft.com/office/2006/metadata/properties" xmlns:ns2="f560143e-da0a-427f-855e-dadb269e570d" xmlns:ns3="9dcfc5cc-4dce-4e88-a4ed-d32a7422a897" targetNamespace="http://schemas.microsoft.com/office/2006/metadata/properties" ma:root="true" ma:fieldsID="5d8a5780e6d5db3c747f71f5f61722a6" ns2:_="" ns3:_="">
    <xsd:import namespace="f560143e-da0a-427f-855e-dadb269e570d"/>
    <xsd:import namespace="9dcfc5cc-4dce-4e88-a4ed-d32a7422a89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60143e-da0a-427f-855e-dadb269e5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cfc5cc-4dce-4e88-a4ed-d32a7422a89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dcfc5cc-4dce-4e88-a4ed-d32a7422a897">
      <UserInfo>
        <DisplayName>John Hilton</DisplayName>
        <AccountId>14</AccountId>
        <AccountType/>
      </UserInfo>
      <UserInfo>
        <DisplayName>Derek Huntman</DisplayName>
        <AccountId>18</AccountId>
        <AccountType/>
      </UserInfo>
      <UserInfo>
        <DisplayName>Suzanne Meinert</DisplayName>
        <AccountId>13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F39012-93B2-404E-A16B-9E56A1BDD00F}"/>
</file>

<file path=customXml/itemProps2.xml><?xml version="1.0" encoding="utf-8"?>
<ds:datastoreItem xmlns:ds="http://schemas.openxmlformats.org/officeDocument/2006/customXml" ds:itemID="{A189451C-B86D-43F5-AA06-34D722258368}">
  <ds:schemaRefs>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4eeb174c-2aa6-41e2-b99e-89bf265e787d"/>
    <ds:schemaRef ds:uri="http://purl.org/dc/dcmitype/"/>
    <ds:schemaRef ds:uri="http://purl.org/dc/elements/1.1/"/>
    <ds:schemaRef ds:uri="http://purl.org/dc/terms/"/>
    <ds:schemaRef ds:uri="http://schemas.openxmlformats.org/package/2006/metadata/core-properties"/>
    <ds:schemaRef ds:uri="547d8204-77f0-457e-b644-0aac4d993eec"/>
  </ds:schemaRefs>
</ds:datastoreItem>
</file>

<file path=customXml/itemProps3.xml><?xml version="1.0" encoding="utf-8"?>
<ds:datastoreItem xmlns:ds="http://schemas.openxmlformats.org/officeDocument/2006/customXml" ds:itemID="{AC88FC6E-F497-4A21-9773-B9F3D9265D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2998</TotalTime>
  <Words>488</Words>
  <Application>Microsoft Office PowerPoint</Application>
  <PresentationFormat>On-screen Show (16:9)</PresentationFormat>
  <Paragraphs>46</Paragraphs>
  <Slides>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Courier New</vt:lpstr>
      <vt:lpstr>Main Content Slide Layout</vt:lpstr>
      <vt:lpstr>Conservation of Blood Collection Tubes: Key Points </vt:lpstr>
      <vt:lpstr>Conservation Strategies</vt:lpstr>
      <vt:lpstr>Testing and Tube Type Alternatives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Inventory Management Plans</dc:title>
  <dc:creator>Deepen Mistry</dc:creator>
  <cp:lastModifiedBy>Joan M Taylor</cp:lastModifiedBy>
  <cp:revision>17</cp:revision>
  <dcterms:created xsi:type="dcterms:W3CDTF">2021-04-19T18:59:26Z</dcterms:created>
  <dcterms:modified xsi:type="dcterms:W3CDTF">2021-11-18T15:14:44Z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0x010100F64373A73C01254EA995FD278E8C7249</vt:lpwstr>
  </property>
</Properties>
</file>