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8"/>
  </p:notesMasterIdLst>
  <p:handoutMasterIdLst>
    <p:handoutMasterId r:id="rId19"/>
  </p:handoutMasterIdLst>
  <p:sldIdLst>
    <p:sldId id="306" r:id="rId7"/>
    <p:sldId id="325" r:id="rId8"/>
    <p:sldId id="448" r:id="rId9"/>
    <p:sldId id="323" r:id="rId10"/>
    <p:sldId id="326" r:id="rId11"/>
    <p:sldId id="327" r:id="rId12"/>
    <p:sldId id="382" r:id="rId13"/>
    <p:sldId id="362" r:id="rId14"/>
    <p:sldId id="336" r:id="rId15"/>
    <p:sldId id="333" r:id="rId16"/>
    <p:sldId id="422" r:id="rId1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8"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2" clrIdx="1">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96357" autoAdjust="0"/>
  </p:normalViewPr>
  <p:slideViewPr>
    <p:cSldViewPr snapToGrid="0" snapToObjects="1" showGuides="1">
      <p:cViewPr varScale="1">
        <p:scale>
          <a:sx n="113" d="100"/>
          <a:sy n="113" d="100"/>
        </p:scale>
        <p:origin x="906" y="96"/>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 4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En este episodio, definiremos quiénes son elegibles para beneficios y cubriremos algunos de los detalles de inscripción y recursos disponibles para usted.   </a:t>
            </a:r>
          </a:p>
          <a:p>
            <a:endParaRPr lang="en-US" dirty="0"/>
          </a:p>
          <a:p>
            <a:r>
              <a:rPr lang="es-US" dirty="0"/>
              <a:t> </a:t>
            </a:r>
          </a:p>
        </p:txBody>
      </p:sp>
      <p:sp>
        <p:nvSpPr>
          <p:cNvPr id="4" name="Slide Number Placeholder 3"/>
          <p:cNvSpPr>
            <a:spLocks noGrp="1"/>
          </p:cNvSpPr>
          <p:nvPr>
            <p:ph type="sldNum" sz="quarter" idx="10"/>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464732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Podría ser elegible para beneficios si es un colega con turnos regulares a tiempo completo o parcial que trabaja la cantidad mínima de horas requerida en cada período de paga, según la definición de su ministerio.  Consulte su información para nuevos empleados para obtener más detalles.</a:t>
            </a:r>
          </a:p>
          <a:p>
            <a:endParaRPr lang="en-US" dirty="0"/>
          </a:p>
          <a:p>
            <a:r>
              <a:rPr lang="es-US" dirty="0"/>
              <a:t>Sus dependientes también podrían ser elegibles para beneficios. Primero, hablemos sobre los adultos elegibles. </a:t>
            </a:r>
          </a:p>
          <a:p>
            <a:endParaRPr lang="en-US" dirty="0"/>
          </a:p>
          <a:p>
            <a:r>
              <a:rPr lang="es-US" dirty="0"/>
              <a:t>Los adultos elegibles incluyen a las siguientes personas: </a:t>
            </a:r>
          </a:p>
          <a:p>
            <a:endParaRPr lang="en-US" dirty="0"/>
          </a:p>
          <a:p>
            <a:pPr marL="171450" indent="-171450">
              <a:buFont typeface="Arial" panose="020B0604020202020204" pitchFamily="34" charset="0"/>
              <a:buChar char="•"/>
            </a:pPr>
            <a:r>
              <a:rPr lang="es-US" dirty="0"/>
              <a:t>Un cónyuge, según la definición del IRS </a:t>
            </a:r>
            <a:r>
              <a:rPr lang="es-US" u="sng" dirty="0"/>
              <a:t>o  </a:t>
            </a:r>
          </a:p>
          <a:p>
            <a:endParaRPr lang="en-US" dirty="0"/>
          </a:p>
          <a:p>
            <a:pPr marL="171450" indent="-171450">
              <a:buFont typeface="Arial" panose="020B0604020202020204" pitchFamily="34" charset="0"/>
              <a:buChar char="•"/>
            </a:pPr>
            <a:r>
              <a:rPr lang="es-US" dirty="0"/>
              <a:t>Una pareja por unión civil u otro adulto elegible que comparta una residencia permanente con usted y sea interdependiente desde el punto de vista económico, y no esté emparentado con usted por consanguinidad, adopción ni matrimonio. </a:t>
            </a:r>
          </a:p>
          <a:p>
            <a:endParaRPr lang="en-US" dirty="0"/>
          </a:p>
          <a:p>
            <a:r>
              <a:rPr lang="es-US" dirty="0"/>
              <a:t>Hay determinada documentación que deberá presentar para inscribir a un adulto elegible. Revisaremos esta información en un momento. </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Es importante destacar que si tanto usted como su adulto elegible trabajan para Trinity </a:t>
            </a:r>
            <a:r>
              <a:rPr lang="es-US" dirty="0" err="1"/>
              <a:t>Health</a:t>
            </a:r>
            <a:r>
              <a:rPr lang="es-US" dirty="0"/>
              <a:t>, el adulto elegible </a:t>
            </a:r>
            <a:r>
              <a:rPr lang="es-US" u="sng" dirty="0"/>
              <a:t>no</a:t>
            </a:r>
            <a:r>
              <a:rPr lang="es-US" dirty="0"/>
              <a:t> puede estar cubierto como colega y como dependiente.  Solo puede tener una única cobertura de un plan médico de Trinity </a:t>
            </a:r>
            <a:r>
              <a:rPr lang="es-US" dirty="0" err="1"/>
              <a:t>Health</a:t>
            </a:r>
            <a:r>
              <a:rPr lang="es-US" dirty="0"/>
              <a:t>.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87443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Ahora veamos quién puede tener cobertura como hijo dependiente.</a:t>
            </a:r>
          </a:p>
          <a:p>
            <a:endParaRPr lang="en-US" dirty="0"/>
          </a:p>
          <a:p>
            <a:r>
              <a:rPr lang="es-US" dirty="0"/>
              <a:t>Los hijos dependientes se definen como sus hijos naturales o adoptados legalmente, o los de su adulto elegible, o aquellos de los que usted o su adulto elegible hayan sido designado como tutor por un tribunal. </a:t>
            </a:r>
          </a:p>
          <a:p>
            <a:endParaRPr lang="en-US" dirty="0"/>
          </a:p>
          <a:p>
            <a:r>
              <a:rPr lang="es-US" dirty="0"/>
              <a:t>Los hijos elegibles tienen cobertura hasta el final del año del plan en el que cumplen 26 años o por más tiempo, si cumplen determinados criterios de discapacidad antes de cumplir 26 años.</a:t>
            </a:r>
          </a:p>
          <a:p>
            <a:endParaRPr lang="en-US" dirty="0"/>
          </a:p>
          <a:p>
            <a:r>
              <a:rPr lang="es-US" dirty="0"/>
              <a:t>Los hijos de un adulto elegible, que no sea el cónyuge, solo pueden tener cobertura si el adulto elegible tiene cobertura. </a:t>
            </a:r>
          </a:p>
          <a:p>
            <a:endParaRPr lang="en-US" dirty="0"/>
          </a:p>
          <a:p>
            <a:r>
              <a:rPr lang="es-US" dirty="0"/>
              <a:t>Por último, es importante destacar que los hijos elegibles solo pueden recibir cobertura de un padre que sea colega.</a:t>
            </a:r>
          </a:p>
          <a:p>
            <a:endParaRPr lang="en-US" dirty="0"/>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3041042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Ahora que hemos revisado quiénes son elegibles para recibir cobertura, veamos los detalles de inscripción.</a:t>
            </a:r>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40437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Sus beneficios entrarán en vigencia el primer día del mes luego de cumplidos 30 días de su fecha de contratación. </a:t>
            </a:r>
          </a:p>
          <a:p>
            <a:endParaRPr lang="en-US" dirty="0"/>
          </a:p>
          <a:p>
            <a:r>
              <a:rPr lang="es-US" dirty="0"/>
              <a:t>Por ejemplo, si su fecha de contratación es el 13 de marzo, su fecha de entrada en vigencia del beneficio sería el 1 de mayo. </a:t>
            </a:r>
          </a:p>
          <a:p>
            <a:endParaRPr lang="en-US" dirty="0"/>
          </a:p>
          <a:p>
            <a:r>
              <a:rPr lang="es-US" dirty="0"/>
              <a:t>Debe inscribirse en los beneficios, como máximo, 30 días después de su fecha de contratación</a:t>
            </a:r>
          </a:p>
          <a:p>
            <a:endParaRPr lang="en-US" dirty="0"/>
          </a:p>
          <a:p>
            <a:r>
              <a:rPr lang="es-US" dirty="0"/>
              <a:t>Como se mencionó antes, hay determinada documentación que deberá presentar al momento de inscribirse para demostrar su parentesco con sus hijos dependientes y adulto elegible. Por ejemplo, puede ser que deba presentar un certificado de matrimonio, certificado de nacimiento o, si un adulto elegible califica como dependiente desde el punto de vista impositivo, debe completar un formulario de certificación todos los años para recibir deducciones antes de impuestos. </a:t>
            </a:r>
          </a:p>
          <a:p>
            <a:endParaRPr lang="en-US" dirty="0"/>
          </a:p>
          <a:p>
            <a:r>
              <a:rPr lang="es-US" dirty="0"/>
              <a:t>Se requieren los números del Seguro Social de todos los dependientes mayores de 1 año. </a:t>
            </a:r>
          </a:p>
          <a:p>
            <a:endParaRPr lang="en-US" dirty="0"/>
          </a:p>
          <a:p>
            <a:r>
              <a:rPr lang="es-US" dirty="0"/>
              <a:t>Consulte su información para nuevos empleados para obtener los detalles específicos sobre cómo inscribirse y qué documentación podría ser necesaria.  También puede encontrar una lista de requisitos de documentación en el portal para colegas HR4U.</a:t>
            </a:r>
          </a:p>
          <a:p>
            <a:r>
              <a:rPr lang="es-US" dirty="0"/>
              <a:t> </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392145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Además de su información para nuevos empleados, otro excelente recurso para obtener información sobre beneficios es el portal para colegas HR4U. </a:t>
            </a:r>
          </a:p>
          <a:p>
            <a:endParaRPr lang="en-US" dirty="0"/>
          </a:p>
          <a:p>
            <a:r>
              <a:rPr lang="es-US" dirty="0"/>
              <a:t>Está disponible las veinticuatro horas del día, los siete días de la semana desde cualquier lugar donde tenga acceso a Internet. Cuando inicia sesión en una computadora de la red de Trinity </a:t>
            </a:r>
            <a:r>
              <a:rPr lang="es-US" dirty="0" err="1"/>
              <a:t>Health</a:t>
            </a:r>
            <a:r>
              <a:rPr lang="es-US" dirty="0"/>
              <a:t>, puede tener acceso a la aplicación HR4U desde la ventana de aplicaciones. </a:t>
            </a:r>
          </a:p>
          <a:p>
            <a:endParaRPr lang="en-US" dirty="0"/>
          </a:p>
          <a:p>
            <a:r>
              <a:rPr lang="es-US" dirty="0"/>
              <a:t>También puede tener acceso a HR4U desde cualquier dispositivo ingresando la dirección web en su navegador.</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005220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HR4U es un portal fácil de usar que le permite buscar en una amplia base de conocimiento información sobre beneficios, pagos, licencias y mucho más. </a:t>
            </a:r>
          </a:p>
          <a:p>
            <a:endParaRPr lang="en-US" dirty="0"/>
          </a:p>
          <a:p>
            <a:r>
              <a:rPr lang="es-US" dirty="0"/>
              <a:t>También puede presentar una solicitud las veinticuatro horas del día, los siete días de la semana y hablar por chat en directo con un representante de RR. HH., de lunes a viernes, de 7 a. m. a 8 p. m., hora del este.</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989548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Ahora que ha revisado la información importante sobre elegibilidad e inscripción, le recomendamos que se tome el tiempo de mirar los otros episodios de la serie de videos, si aún no lo ha hecho. </a:t>
            </a:r>
          </a:p>
          <a:p>
            <a:endParaRPr lang="en-US" dirty="0"/>
          </a:p>
          <a:p>
            <a:r>
              <a:rPr lang="es-US" dirty="0"/>
              <a:t>En estos se proporciona información importante sobre las opciones que tiene, para que pueda tomar una decisión informada cuando seleccione los beneficios que sean adecuados para usted y su familia. </a:t>
            </a:r>
          </a:p>
          <a:p>
            <a:endParaRPr lang="en-US" dirty="0"/>
          </a:p>
          <a:p>
            <a:endParaRPr lang="en-US" dirty="0"/>
          </a:p>
          <a:p>
            <a:endParaRPr lang="en-US" dirty="0"/>
          </a:p>
          <a:p>
            <a:endParaRPr lang="en-US" dirty="0"/>
          </a:p>
          <a:p>
            <a:r>
              <a:rPr lang="es-US" dirty="0"/>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9365859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62929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Elegibilidad, inscripción y HR4U</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a:xfrm>
            <a:off x="393408" y="815568"/>
            <a:ext cx="8236688" cy="3601521"/>
          </a:xfrm>
        </p:spPr>
        <p:txBody>
          <a:bodyPr>
            <a:noAutofit/>
          </a:bodyPr>
          <a:lstStyle/>
          <a:p>
            <a:pPr marL="0" indent="0">
              <a:buNone/>
            </a:pPr>
            <a:r>
              <a:rPr lang="es-US" sz="900" dirty="0"/>
              <a:t>La información que se proporciona en este resumen está diseñada para ayudarlo a comprender sus opciones de planes y programas de beneficios de bienestar de Trinity </a:t>
            </a:r>
            <a:r>
              <a:rPr lang="es-US" sz="900" dirty="0" err="1"/>
              <a:t>Health</a:t>
            </a:r>
            <a:r>
              <a:rPr lang="es-US" sz="900" dirty="0"/>
              <a:t>.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resumen descriptivo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a:t>
            </a:r>
            <a:r>
              <a:rPr lang="es-US" sz="900" dirty="0" err="1"/>
              <a:t>Health</a:t>
            </a:r>
            <a:r>
              <a:rPr lang="es-US" sz="900" dirty="0"/>
              <a:t>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sz="900" dirty="0"/>
              <a:t>Para ver Resúmenes descriptivos de planes y certificados de cobertura, visite el </a:t>
            </a:r>
            <a:r>
              <a:rPr lang="es-US" sz="900" dirty="0">
                <a:highlight>
                  <a:srgbClr val="FFFF00"/>
                </a:highlight>
              </a:rPr>
              <a:t>portal para colegas HR4U en </a:t>
            </a:r>
            <a:r>
              <a:rPr lang="es-US" sz="900" dirty="0">
                <a:highlight>
                  <a:srgbClr val="FFFF00"/>
                </a:highlight>
                <a:hlinkClick r:id="rId3"/>
              </a:rPr>
              <a:t>https://hr4u.trinity-health.org</a:t>
            </a:r>
            <a:r>
              <a:rPr lang="es-US" sz="900" dirty="0"/>
              <a:t>. Para cualquier plan o programa en el que participe, también tiene derecho a solicitar una copia impresa del Resumen descriptivo completo del plan o del certificado de cobertura y otros documentos oficiales del plan o del programa, ya sea al empleador del colega o a Trinity </a:t>
            </a:r>
            <a:r>
              <a:rPr lang="es-US" sz="900" dirty="0" err="1"/>
              <a:t>Health</a:t>
            </a:r>
            <a:r>
              <a:rPr lang="es-US" sz="900" dirty="0"/>
              <a:t> Total </a:t>
            </a:r>
            <a:r>
              <a:rPr lang="es-US" sz="900" dirty="0" err="1"/>
              <a:t>Rewards</a:t>
            </a:r>
            <a:r>
              <a:rPr lang="es-US" sz="900" dirty="0"/>
              <a:t> </a:t>
            </a:r>
            <a:r>
              <a:rPr lang="es-US" sz="900" dirty="0" err="1"/>
              <a:t>Benefits</a:t>
            </a:r>
            <a:r>
              <a:rPr lang="es-US" sz="900" dirty="0"/>
              <a:t> &amp; Well-Being (Beneficios y bienestar de recompensas totales de Trinity </a:t>
            </a:r>
            <a:r>
              <a:rPr lang="es-US" sz="900" dirty="0" err="1"/>
              <a:t>Health</a:t>
            </a:r>
            <a:r>
              <a:rPr lang="es-US" sz="900" dirty="0"/>
              <a:t>), 20555 </a:t>
            </a:r>
            <a:r>
              <a:rPr lang="es-US" sz="900" dirty="0" err="1"/>
              <a:t>Victor</a:t>
            </a:r>
            <a:r>
              <a:rPr lang="es-US" sz="900" dirty="0"/>
              <a:t> Parkway, Livonia, MI 48152. No se le cobrará nada por las copias impresas.</a:t>
            </a:r>
          </a:p>
          <a:p>
            <a:pPr marL="0" indent="0">
              <a:buNone/>
            </a:pPr>
            <a:r>
              <a:rPr lang="es-US" sz="900" dirty="0"/>
              <a:t>Todos los planes de salud grupales de Trinity </a:t>
            </a:r>
            <a:r>
              <a:rPr lang="es-US" sz="900" dirty="0" err="1"/>
              <a:t>Health</a:t>
            </a:r>
            <a:r>
              <a:rPr lang="es-US" sz="900" dirty="0"/>
              <a:t> proporcionan coordinación de la atención, administración de la atención, revisión de la utilización y servicios de derivación para ayudar a administrar la atención médica que se proporciona a miembros cubiertos. Al inscribirse en un plan de salud grupal de Trinity </a:t>
            </a:r>
            <a:r>
              <a:rPr lang="es-US" sz="900" dirty="0" err="1"/>
              <a:t>Health</a:t>
            </a:r>
            <a:r>
              <a:rPr lang="es-US" sz="900" dirty="0"/>
              <a:t>,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a:t>
            </a:r>
            <a:r>
              <a:rPr lang="es-US" sz="900" dirty="0" err="1"/>
              <a:t>Health</a:t>
            </a:r>
            <a:r>
              <a:rPr lang="es-US" sz="900" dirty="0"/>
              <a:t>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a:t>
            </a:r>
            <a:r>
              <a:rPr lang="es-US" sz="900" dirty="0" err="1"/>
              <a:t>Health</a:t>
            </a:r>
            <a:r>
              <a:rPr lang="es-US" sz="900" dirty="0"/>
              <a:t> y los profesionales afiliados a los centros de Trinity </a:t>
            </a:r>
            <a:r>
              <a:rPr lang="es-US" sz="900" dirty="0" err="1"/>
              <a:t>Health</a:t>
            </a:r>
            <a:r>
              <a:rPr lang="es-US" sz="900" dirty="0"/>
              <a:t> participan en determinadas redes clínicamente integradas. Puede que una red clínicamente integrada se comunique con usted con respecto a su atención médica, lo que incluye personas de un centro o proveedor de Trinity </a:t>
            </a:r>
            <a:r>
              <a:rPr lang="es-US" sz="900" dirty="0" err="1"/>
              <a:t>Health</a:t>
            </a:r>
            <a:r>
              <a:rPr lang="es-US" sz="900" dirty="0"/>
              <a:t> que estén brindando servicios para la red clínicamente integrada o directamente para el plan de salud grupal. Las personas que trabajan en un centro o proveedor de Trinity </a:t>
            </a:r>
            <a:r>
              <a:rPr lang="es-US" sz="900" dirty="0" err="1"/>
              <a:t>Health</a:t>
            </a:r>
            <a:r>
              <a:rPr lang="es-US" sz="900" dirty="0"/>
              <a:t>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900" dirty="0"/>
          </a:p>
          <a:p>
            <a:pPr marL="0" indent="0">
              <a:buNone/>
            </a:pPr>
            <a:endParaRPr lang="en-US" sz="9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z="600" smtClean="0"/>
              <a:pPr/>
              <a:t>10</a:t>
            </a:fld>
            <a:endParaRPr lang="en-US" sz="600"/>
          </a:p>
        </p:txBody>
      </p:sp>
    </p:spTree>
    <p:extLst>
      <p:ext uri="{BB962C8B-B14F-4D97-AF65-F5344CB8AC3E}">
        <p14:creationId xmlns:p14="http://schemas.microsoft.com/office/powerpoint/2010/main" val="231341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s-US" dirty="0"/>
              <a:t>©2020 Trinity </a:t>
            </a:r>
            <a:r>
              <a:rPr lang="es-US" dirty="0" err="1"/>
              <a:t>Health</a:t>
            </a:r>
            <a:endParaRPr lang="es-US" dirty="0"/>
          </a:p>
        </p:txBody>
      </p:sp>
      <p:sp>
        <p:nvSpPr>
          <p:cNvPr id="4" name="Slide Number Placeholder 3"/>
          <p:cNvSpPr>
            <a:spLocks noGrp="1"/>
          </p:cNvSpPr>
          <p:nvPr>
            <p:ph type="sldNum" sz="quarter" idx="4"/>
          </p:nvPr>
        </p:nvSpPr>
        <p:spPr/>
        <p:txBody>
          <a:bodyPr/>
          <a:lstStyle/>
          <a:p>
            <a:fld id="{489F9553-C816-6842-8939-EE75ECF7EB2B}" type="slidenum">
              <a:rPr lang="en-US" smtClean="0"/>
              <a:pPr/>
              <a:t>2</a:t>
            </a:fld>
            <a:endParaRPr lang="en-US" dirty="0"/>
          </a:p>
        </p:txBody>
      </p:sp>
      <p:sp>
        <p:nvSpPr>
          <p:cNvPr id="6" name="Title 5"/>
          <p:cNvSpPr>
            <a:spLocks noGrp="1"/>
          </p:cNvSpPr>
          <p:nvPr>
            <p:ph type="title"/>
          </p:nvPr>
        </p:nvSpPr>
        <p:spPr>
          <a:xfrm>
            <a:off x="731677" y="852334"/>
            <a:ext cx="5246042" cy="1009604"/>
          </a:xfrm>
        </p:spPr>
        <p:txBody>
          <a:bodyPr/>
          <a:lstStyle/>
          <a:p>
            <a:r>
              <a:rPr lang="es-US" sz="3200" dirty="0"/>
              <a:t>Elegibilidad para beneficios</a:t>
            </a:r>
          </a:p>
        </p:txBody>
      </p:sp>
    </p:spTree>
    <p:extLst>
      <p:ext uri="{BB962C8B-B14F-4D97-AF65-F5344CB8AC3E}">
        <p14:creationId xmlns:p14="http://schemas.microsoft.com/office/powerpoint/2010/main" val="93482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999054"/>
            <a:ext cx="8316610" cy="3601521"/>
          </a:xfrm>
        </p:spPr>
        <p:txBody>
          <a:bodyPr>
            <a:normAutofit fontScale="77500" lnSpcReduction="20000"/>
          </a:bodyPr>
          <a:lstStyle/>
          <a:p>
            <a:r>
              <a:rPr lang="es-US" dirty="0"/>
              <a:t>¿</a:t>
            </a:r>
            <a:r>
              <a:rPr lang="es-US" sz="2200" dirty="0"/>
              <a:t>Quiénes</a:t>
            </a:r>
            <a:r>
              <a:rPr lang="es-US" dirty="0"/>
              <a:t> son elegibles? </a:t>
            </a:r>
          </a:p>
          <a:p>
            <a:pPr lvl="1"/>
            <a:r>
              <a:rPr lang="es-US" sz="2200" dirty="0"/>
              <a:t>Colegas a tiempo completo y parcial</a:t>
            </a:r>
          </a:p>
          <a:p>
            <a:pPr lvl="2"/>
            <a:r>
              <a:rPr lang="es-US" dirty="0"/>
              <a:t>Consulte la información para nuevos empleados para obtener los detalles sobre la cantidad mínima de horas requerida por sueldo para cumplir con la elegibilidad.</a:t>
            </a:r>
          </a:p>
          <a:p>
            <a:pPr lvl="1"/>
            <a:r>
              <a:rPr lang="es-US" sz="2200" dirty="0"/>
              <a:t>Entre los dependientes que son elegibles para beneficios se incluyen </a:t>
            </a:r>
            <a:br>
              <a:rPr lang="es-US" sz="2200" dirty="0"/>
            </a:br>
            <a:r>
              <a:rPr lang="es-US" sz="2200" dirty="0"/>
              <a:t>los siguientes:</a:t>
            </a:r>
          </a:p>
          <a:p>
            <a:pPr lvl="2"/>
            <a:r>
              <a:rPr lang="es-US" dirty="0"/>
              <a:t>Adulto elegible</a:t>
            </a:r>
          </a:p>
          <a:p>
            <a:pPr lvl="3"/>
            <a:r>
              <a:rPr lang="es-US" dirty="0">
                <a:latin typeface="Arial" panose="020B0604020202020204" pitchFamily="34" charset="0"/>
                <a:cs typeface="Arial" panose="020B0604020202020204" pitchFamily="34" charset="0"/>
              </a:rPr>
              <a:t>Cónyuge, según la definición del </a:t>
            </a:r>
            <a:r>
              <a:rPr lang="es-US" dirty="0" err="1">
                <a:latin typeface="Arial" panose="020B0604020202020204" pitchFamily="34" charset="0"/>
                <a:cs typeface="Arial" panose="020B0604020202020204" pitchFamily="34" charset="0"/>
              </a:rPr>
              <a:t>IRSo</a:t>
            </a:r>
            <a:endParaRPr lang="es-US" dirty="0">
              <a:latin typeface="Arial" panose="020B0604020202020204" pitchFamily="34" charset="0"/>
              <a:cs typeface="Arial" panose="020B0604020202020204" pitchFamily="34" charset="0"/>
            </a:endParaRPr>
          </a:p>
          <a:p>
            <a:pPr lvl="3"/>
            <a:r>
              <a:rPr lang="es-US" dirty="0">
                <a:latin typeface="Arial" panose="020B0604020202020204" pitchFamily="34" charset="0"/>
                <a:cs typeface="Arial" panose="020B0604020202020204" pitchFamily="34" charset="0"/>
              </a:rPr>
              <a:t>Pareja en virtud de una unión civil u otro adulto elegible que comparta una residencia permanente con el colega (unión libre) y sea interdependiente de </a:t>
            </a:r>
            <a:r>
              <a:rPr lang="en-US" sz="1800" dirty="0">
                <a:solidFill>
                  <a:srgbClr val="000000"/>
                </a:solidFill>
                <a:latin typeface="+mn-lt"/>
              </a:rPr>
              <a:t>é</a:t>
            </a:r>
            <a:r>
              <a:rPr lang="es-US" dirty="0" err="1">
                <a:latin typeface="Arial" panose="020B0604020202020204" pitchFamily="34" charset="0"/>
                <a:cs typeface="Arial" panose="020B0604020202020204" pitchFamily="34" charset="0"/>
              </a:rPr>
              <a:t>ste</a:t>
            </a:r>
            <a:r>
              <a:rPr lang="es-US" dirty="0">
                <a:latin typeface="Arial" panose="020B0604020202020204" pitchFamily="34" charset="0"/>
                <a:cs typeface="Arial" panose="020B0604020202020204" pitchFamily="34" charset="0"/>
              </a:rPr>
              <a:t> desde el punto de vista económico. </a:t>
            </a:r>
          </a:p>
          <a:p>
            <a:pPr lvl="3"/>
            <a:r>
              <a:rPr lang="es-US" dirty="0">
                <a:latin typeface="Arial" panose="020B0604020202020204" pitchFamily="34" charset="0"/>
                <a:cs typeface="Arial" panose="020B0604020202020204" pitchFamily="34" charset="0"/>
              </a:rPr>
              <a:t>Nota: Si tanto usted como su adulto elegible trabajan en un ministerio de Trinity </a:t>
            </a:r>
            <a:r>
              <a:rPr lang="es-US" dirty="0" err="1">
                <a:latin typeface="Arial" panose="020B0604020202020204" pitchFamily="34" charset="0"/>
                <a:cs typeface="Arial" panose="020B0604020202020204" pitchFamily="34" charset="0"/>
              </a:rPr>
              <a:t>Health</a:t>
            </a:r>
            <a:r>
              <a:rPr lang="es-US" dirty="0">
                <a:latin typeface="Arial" panose="020B0604020202020204" pitchFamily="34" charset="0"/>
                <a:cs typeface="Arial" panose="020B0604020202020204" pitchFamily="34" charset="0"/>
              </a:rPr>
              <a:t>, el adulto elegible no puede estar cubierto como dependiente y como colega.</a:t>
            </a:r>
          </a:p>
          <a:p>
            <a:pPr lvl="3"/>
            <a:endParaRPr lang="en-US" dirty="0"/>
          </a:p>
          <a:p>
            <a:pPr marL="0" indent="0">
              <a:buNone/>
            </a:pPr>
            <a:endParaRPr lang="en-US" dirty="0"/>
          </a:p>
          <a:p>
            <a:endParaRPr lang="en-US" dirty="0"/>
          </a:p>
          <a:p>
            <a:endParaRPr lang="en-US" dirty="0"/>
          </a:p>
        </p:txBody>
      </p:sp>
      <p:sp>
        <p:nvSpPr>
          <p:cNvPr id="3" name="Title 2"/>
          <p:cNvSpPr>
            <a:spLocks noGrp="1"/>
          </p:cNvSpPr>
          <p:nvPr>
            <p:ph type="title"/>
          </p:nvPr>
        </p:nvSpPr>
        <p:spPr/>
        <p:txBody>
          <a:bodyPr/>
          <a:lstStyle/>
          <a:p>
            <a:r>
              <a:rPr lang="es-US" sz="3200"/>
              <a:t>Elegibilidad para beneficios</a:t>
            </a:r>
          </a:p>
        </p:txBody>
      </p:sp>
      <p:sp>
        <p:nvSpPr>
          <p:cNvPr id="4" name="Footer Placeholder 3"/>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p:cNvSpPr>
            <a:spLocks noGrp="1"/>
          </p:cNvSpPr>
          <p:nvPr>
            <p:ph type="sldNum" sz="quarter" idx="4"/>
          </p:nvPr>
        </p:nvSpPr>
        <p:spPr/>
        <p:txBody>
          <a:bodyPr/>
          <a:lstStyle/>
          <a:p>
            <a:fld id="{489F9553-C816-6842-8939-EE75ECF7EB2B}" type="slidenum">
              <a:rPr lang="en-US" sz="600" smtClean="0"/>
              <a:pPr/>
              <a:t>3</a:t>
            </a:fld>
            <a:endParaRPr lang="en-US" sz="600"/>
          </a:p>
        </p:txBody>
      </p:sp>
    </p:spTree>
    <p:extLst>
      <p:ext uri="{BB962C8B-B14F-4D97-AF65-F5344CB8AC3E}">
        <p14:creationId xmlns:p14="http://schemas.microsoft.com/office/powerpoint/2010/main" val="3870589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1042596"/>
            <a:ext cx="8236688" cy="3883316"/>
          </a:xfrm>
        </p:spPr>
        <p:txBody>
          <a:bodyPr>
            <a:normAutofit lnSpcReduction="10000"/>
          </a:bodyPr>
          <a:lstStyle/>
          <a:p>
            <a:r>
              <a:rPr lang="es-US" dirty="0"/>
              <a:t>Hijos dependientes</a:t>
            </a:r>
          </a:p>
          <a:p>
            <a:pPr lvl="1"/>
            <a:r>
              <a:rPr lang="es-US" sz="2200" dirty="0"/>
              <a:t>Sus hijos naturales o adoptados legalmente, o los de su adulto elegible, o aquellos de los que usted o su adulto elegible hayan sido designado como tutores por un tribunal</a:t>
            </a:r>
          </a:p>
          <a:p>
            <a:pPr lvl="2"/>
            <a:r>
              <a:rPr lang="es-US" sz="1900" dirty="0"/>
              <a:t>Elegibles hasta el final del año en el que cumplen 26 años o después, si cumplen determinados criterios de discapacidad antes de cumplir 26 años.</a:t>
            </a:r>
          </a:p>
          <a:p>
            <a:pPr lvl="2"/>
            <a:r>
              <a:rPr lang="es-US" sz="1900" dirty="0"/>
              <a:t>Los hijos de adultos elegibles, que no sean el cónyuge, solo pueden tener cobertura si el adulto elegible tiene cobertura.</a:t>
            </a:r>
          </a:p>
          <a:p>
            <a:pPr lvl="2"/>
            <a:r>
              <a:rPr lang="es-US" sz="1900" dirty="0"/>
              <a:t>Los hijos elegibles solo pueden recibir cobertura de un padre que sea colega.</a:t>
            </a:r>
          </a:p>
          <a:p>
            <a:endParaRPr lang="en-US" dirty="0"/>
          </a:p>
          <a:p>
            <a:endParaRPr lang="en-US" dirty="0"/>
          </a:p>
          <a:p>
            <a:endParaRPr lang="en-US" dirty="0"/>
          </a:p>
        </p:txBody>
      </p:sp>
      <p:sp>
        <p:nvSpPr>
          <p:cNvPr id="3" name="Title 2"/>
          <p:cNvSpPr>
            <a:spLocks noGrp="1"/>
          </p:cNvSpPr>
          <p:nvPr>
            <p:ph type="title"/>
          </p:nvPr>
        </p:nvSpPr>
        <p:spPr/>
        <p:txBody>
          <a:bodyPr/>
          <a:lstStyle/>
          <a:p>
            <a:r>
              <a:rPr lang="es-US" sz="3200"/>
              <a:t>Elegibilidad para beneficios</a:t>
            </a:r>
          </a:p>
        </p:txBody>
      </p:sp>
      <p:sp>
        <p:nvSpPr>
          <p:cNvPr id="4" name="Footer Placeholder 3"/>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p:cNvSpPr>
            <a:spLocks noGrp="1"/>
          </p:cNvSpPr>
          <p:nvPr>
            <p:ph type="sldNum" sz="quarter" idx="4"/>
          </p:nvPr>
        </p:nvSpPr>
        <p:spPr/>
        <p:txBody>
          <a:bodyPr/>
          <a:lstStyle/>
          <a:p>
            <a:fld id="{489F9553-C816-6842-8939-EE75ECF7EB2B}" type="slidenum">
              <a:rPr lang="en-US" sz="600" smtClean="0"/>
              <a:pPr/>
              <a:t>4</a:t>
            </a:fld>
            <a:endParaRPr lang="en-US" sz="600"/>
          </a:p>
        </p:txBody>
      </p:sp>
    </p:spTree>
    <p:extLst>
      <p:ext uri="{BB962C8B-B14F-4D97-AF65-F5344CB8AC3E}">
        <p14:creationId xmlns:p14="http://schemas.microsoft.com/office/powerpoint/2010/main" val="283495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676" y="852334"/>
            <a:ext cx="4437731" cy="1009604"/>
          </a:xfrm>
        </p:spPr>
        <p:txBody>
          <a:bodyPr/>
          <a:lstStyle/>
          <a:p>
            <a:r>
              <a:rPr lang="es-US"/>
              <a:t>Detalles de inscripción y recursos, incluido HR4U </a:t>
            </a:r>
          </a:p>
        </p:txBody>
      </p:sp>
      <p:sp>
        <p:nvSpPr>
          <p:cNvPr id="3" name="Footer Placeholder 2"/>
          <p:cNvSpPr>
            <a:spLocks noGrp="1"/>
          </p:cNvSpPr>
          <p:nvPr>
            <p:ph type="ftr" sz="quarter" idx="3"/>
          </p:nvPr>
        </p:nvSpPr>
        <p:spPr/>
        <p:txBody>
          <a:bodyPr/>
          <a:lstStyle/>
          <a:p>
            <a:r>
              <a:rPr lang="es-US"/>
              <a:t>©2019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365386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844296"/>
            <a:ext cx="8236688" cy="4224975"/>
          </a:xfrm>
        </p:spPr>
        <p:txBody>
          <a:bodyPr>
            <a:noAutofit/>
          </a:bodyPr>
          <a:lstStyle/>
          <a:p>
            <a:r>
              <a:rPr lang="es-US" sz="1600" dirty="0"/>
              <a:t>Sus beneficios entrarán en vigencia el primer día del mes luego de cumplidos 30 días de su fecha de contratación*</a:t>
            </a:r>
          </a:p>
          <a:p>
            <a:pPr lvl="1"/>
            <a:r>
              <a:rPr lang="es-US" sz="1600" dirty="0"/>
              <a:t>Ejemplo: </a:t>
            </a:r>
            <a:r>
              <a:rPr lang="es-US" sz="1600" dirty="0">
                <a:solidFill>
                  <a:schemeClr val="accent1"/>
                </a:solidFill>
              </a:rPr>
              <a:t>  </a:t>
            </a:r>
          </a:p>
          <a:p>
            <a:pPr lvl="2"/>
            <a:r>
              <a:rPr lang="es-US" sz="1400" dirty="0">
                <a:solidFill>
                  <a:schemeClr val="accent1"/>
                </a:solidFill>
              </a:rPr>
              <a:t>Fecha de contratación:  13 de marzo</a:t>
            </a:r>
          </a:p>
          <a:p>
            <a:pPr lvl="2"/>
            <a:r>
              <a:rPr lang="es-US" sz="1400" dirty="0">
                <a:solidFill>
                  <a:schemeClr val="accent1"/>
                </a:solidFill>
              </a:rPr>
              <a:t>Fecha de entrada en vigencia del beneficio: 1 de mayo</a:t>
            </a:r>
          </a:p>
          <a:p>
            <a:r>
              <a:rPr lang="es-US" sz="1600" dirty="0"/>
              <a:t>Debe inscribirse, como máximo, </a:t>
            </a:r>
            <a:r>
              <a:rPr lang="es-US" sz="1600" dirty="0">
                <a:solidFill>
                  <a:schemeClr val="accent1"/>
                </a:solidFill>
              </a:rPr>
              <a:t>30 días después de su fecha de contratación</a:t>
            </a:r>
          </a:p>
          <a:p>
            <a:pPr lvl="1"/>
            <a:r>
              <a:rPr lang="es-US" sz="1600" dirty="0"/>
              <a:t>La documentación que acredite el parentesco se deberá presentar al </a:t>
            </a:r>
            <a:br>
              <a:rPr lang="es-US" sz="1600" dirty="0"/>
            </a:br>
            <a:r>
              <a:rPr lang="es-US" sz="1600" dirty="0"/>
              <a:t>mismo tiempo.</a:t>
            </a:r>
          </a:p>
          <a:p>
            <a:pPr lvl="1"/>
            <a:r>
              <a:rPr lang="es-US" sz="1600" dirty="0"/>
              <a:t>Se requieren los números del Seguro Social de los dependientes mayores de 1 año.</a:t>
            </a:r>
          </a:p>
          <a:p>
            <a:pPr lvl="1"/>
            <a:r>
              <a:rPr lang="es-US" sz="1600" dirty="0"/>
              <a:t>Consulte la información para nuevos empleados para obtener los detalles sobre cómo inscribirse. </a:t>
            </a:r>
          </a:p>
          <a:p>
            <a:endParaRPr lang="en-US" sz="1600" dirty="0"/>
          </a:p>
        </p:txBody>
      </p:sp>
      <p:sp>
        <p:nvSpPr>
          <p:cNvPr id="3" name="Title 2"/>
          <p:cNvSpPr>
            <a:spLocks noGrp="1"/>
          </p:cNvSpPr>
          <p:nvPr>
            <p:ph type="title"/>
          </p:nvPr>
        </p:nvSpPr>
        <p:spPr/>
        <p:txBody>
          <a:bodyPr/>
          <a:lstStyle/>
          <a:p>
            <a:r>
              <a:rPr lang="es-US" sz="3200"/>
              <a:t>Detalles de inscripción</a:t>
            </a:r>
          </a:p>
        </p:txBody>
      </p:sp>
      <p:sp>
        <p:nvSpPr>
          <p:cNvPr id="4" name="Footer Placeholder 3"/>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p:cNvSpPr>
            <a:spLocks noGrp="1"/>
          </p:cNvSpPr>
          <p:nvPr>
            <p:ph type="sldNum" sz="quarter" idx="4"/>
          </p:nvPr>
        </p:nvSpPr>
        <p:spPr/>
        <p:txBody>
          <a:bodyPr/>
          <a:lstStyle/>
          <a:p>
            <a:fld id="{489F9553-C816-6842-8939-EE75ECF7EB2B}" type="slidenum">
              <a:rPr lang="en-US" sz="600" smtClean="0"/>
              <a:pPr/>
              <a:t>6</a:t>
            </a:fld>
            <a:endParaRPr lang="en-US" sz="600"/>
          </a:p>
        </p:txBody>
      </p:sp>
      <p:sp>
        <p:nvSpPr>
          <p:cNvPr id="6" name="TextBox 5">
            <a:extLst>
              <a:ext uri="{FF2B5EF4-FFF2-40B4-BE49-F238E27FC236}">
                <a16:creationId xmlns:a16="http://schemas.microsoft.com/office/drawing/2014/main" id="{B837494F-7FCE-459F-B6A8-C694520369F4}"/>
              </a:ext>
            </a:extLst>
          </p:cNvPr>
          <p:cNvSpPr txBox="1"/>
          <p:nvPr/>
        </p:nvSpPr>
        <p:spPr>
          <a:xfrm>
            <a:off x="4365412" y="4576235"/>
            <a:ext cx="5638800" cy="340991"/>
          </a:xfrm>
          <a:prstGeom prst="rect">
            <a:avLst/>
          </a:prstGeom>
          <a:noFill/>
        </p:spPr>
        <p:txBody>
          <a:bodyPr wrap="square" rtlCol="0">
            <a:spAutoFit/>
          </a:bodyPr>
          <a:lstStyle/>
          <a:p>
            <a:pPr>
              <a:lnSpc>
                <a:spcPts val="2100"/>
              </a:lnSpc>
              <a:spcAft>
                <a:spcPts val="600"/>
              </a:spcAft>
            </a:pPr>
            <a:r>
              <a:rPr lang="es-US" sz="1600">
                <a:solidFill>
                  <a:srgbClr val="443D3E"/>
                </a:solidFill>
              </a:rPr>
              <a:t>*</a:t>
            </a:r>
            <a:r>
              <a:rPr lang="es-US" sz="1000">
                <a:solidFill>
                  <a:srgbClr val="443D3E"/>
                </a:solidFill>
              </a:rPr>
              <a:t>Residentes:  consulten su información para nuevos empleados.</a:t>
            </a:r>
          </a:p>
        </p:txBody>
      </p:sp>
    </p:spTree>
    <p:extLst>
      <p:ext uri="{BB962C8B-B14F-4D97-AF65-F5344CB8AC3E}">
        <p14:creationId xmlns:p14="http://schemas.microsoft.com/office/powerpoint/2010/main" val="802017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35352" y="1013568"/>
            <a:ext cx="8236688" cy="4070217"/>
          </a:xfrm>
        </p:spPr>
        <p:txBody>
          <a:bodyPr>
            <a:normAutofit lnSpcReduction="10000"/>
          </a:bodyPr>
          <a:lstStyle/>
          <a:p>
            <a:r>
              <a:rPr lang="es-US" dirty="0"/>
              <a:t>Información para nuevos empleados</a:t>
            </a:r>
          </a:p>
          <a:p>
            <a:r>
              <a:rPr lang="es-US" dirty="0"/>
              <a:t>Portal para colegas HR4U</a:t>
            </a:r>
          </a:p>
          <a:p>
            <a:pPr lvl="1"/>
            <a:r>
              <a:rPr lang="es-US" sz="2000" dirty="0"/>
              <a:t>Disponible las 24 horas del día, los 7 días de la semana desde cualquier lugar donde tenga acceso a Internet. </a:t>
            </a:r>
          </a:p>
          <a:p>
            <a:pPr lvl="1"/>
            <a:r>
              <a:rPr lang="es-US" sz="2000" dirty="0"/>
              <a:t>Haga clic en el ícono HR4U que tiene en la ventana de aplicaciones cuando inicia sesión en una computadora de la red de Trinity </a:t>
            </a:r>
            <a:r>
              <a:rPr lang="es-US" sz="2000" dirty="0" err="1"/>
              <a:t>Health</a:t>
            </a:r>
            <a:r>
              <a:rPr lang="es-US" sz="2000" dirty="0"/>
              <a:t>.</a:t>
            </a:r>
          </a:p>
          <a:p>
            <a:pPr lvl="1"/>
            <a:r>
              <a:rPr lang="es-US" sz="2000" dirty="0"/>
              <a:t>Acceda a través de cualquier dispositivo que tenga Internet ingresando la siguiente URL en su navegador web </a:t>
            </a:r>
            <a:r>
              <a:rPr lang="es-US" sz="2000" dirty="0">
                <a:hlinkClick r:id="rId3"/>
              </a:rPr>
              <a:t>https://hr4u.trinity-health.org</a:t>
            </a:r>
            <a:r>
              <a:rPr lang="es-US" sz="2000" dirty="0"/>
              <a:t>. </a:t>
            </a:r>
          </a:p>
          <a:p>
            <a:pPr marL="344488" lvl="1" indent="0">
              <a:buNone/>
            </a:pPr>
            <a:br>
              <a:rPr lang="es-US" sz="1800" dirty="0"/>
            </a:br>
            <a:endParaRPr lang="es-US" sz="1800" dirty="0"/>
          </a:p>
          <a:p>
            <a:endParaRPr lang="en-US" sz="2000" dirty="0"/>
          </a:p>
          <a:p>
            <a:endParaRPr lang="en-US" sz="2000" dirty="0"/>
          </a:p>
        </p:txBody>
      </p:sp>
      <p:sp>
        <p:nvSpPr>
          <p:cNvPr id="3" name="Title 2"/>
          <p:cNvSpPr>
            <a:spLocks noGrp="1"/>
          </p:cNvSpPr>
          <p:nvPr>
            <p:ph type="title"/>
          </p:nvPr>
        </p:nvSpPr>
        <p:spPr>
          <a:xfrm>
            <a:off x="335352" y="316612"/>
            <a:ext cx="8229600" cy="498656"/>
          </a:xfrm>
        </p:spPr>
        <p:txBody>
          <a:bodyPr/>
          <a:lstStyle/>
          <a:p>
            <a:r>
              <a:rPr lang="es-US" dirty="0">
                <a:solidFill>
                  <a:srgbClr val="6E2585"/>
                </a:solidFill>
                <a:latin typeface="+mj-lt"/>
                <a:cs typeface="Arial"/>
              </a:rPr>
              <a:t>Recursos relacionados con la inscripción</a:t>
            </a:r>
          </a:p>
        </p:txBody>
      </p:sp>
      <p:sp>
        <p:nvSpPr>
          <p:cNvPr id="4" name="Footer Placeholder 3"/>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p:cNvSpPr>
            <a:spLocks noGrp="1"/>
          </p:cNvSpPr>
          <p:nvPr>
            <p:ph type="sldNum" sz="quarter" idx="4"/>
          </p:nvPr>
        </p:nvSpPr>
        <p:spPr/>
        <p:txBody>
          <a:bodyPr/>
          <a:lstStyle/>
          <a:p>
            <a:fld id="{489F9553-C816-6842-8939-EE75ECF7EB2B}" type="slidenum">
              <a:rPr lang="en-US" smtClean="0"/>
              <a:pPr/>
              <a:t>7</a:t>
            </a:fld>
            <a:endParaRPr lang="en-US" dirty="0"/>
          </a:p>
        </p:txBody>
      </p:sp>
      <p:pic>
        <p:nvPicPr>
          <p:cNvPr id="8" name="Picture 7">
            <a:extLst>
              <a:ext uri="{FF2B5EF4-FFF2-40B4-BE49-F238E27FC236}">
                <a16:creationId xmlns:a16="http://schemas.microsoft.com/office/drawing/2014/main" id="{048D18BC-7946-420E-8C37-45E8C2D15B74}"/>
              </a:ext>
            </a:extLst>
          </p:cNvPr>
          <p:cNvPicPr>
            <a:picLocks noChangeAspect="1"/>
          </p:cNvPicPr>
          <p:nvPr/>
        </p:nvPicPr>
        <p:blipFill>
          <a:blip r:embed="rId4"/>
          <a:stretch>
            <a:fillRect/>
          </a:stretch>
        </p:blipFill>
        <p:spPr>
          <a:xfrm>
            <a:off x="6875712" y="474444"/>
            <a:ext cx="1049220" cy="1049220"/>
          </a:xfrm>
          <a:prstGeom prst="rect">
            <a:avLst/>
          </a:prstGeom>
        </p:spPr>
      </p:pic>
    </p:spTree>
    <p:extLst>
      <p:ext uri="{BB962C8B-B14F-4D97-AF65-F5344CB8AC3E}">
        <p14:creationId xmlns:p14="http://schemas.microsoft.com/office/powerpoint/2010/main" val="74237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C77B70C-6752-4536-9A2D-CC4CA6ADFB4D}"/>
              </a:ext>
            </a:extLst>
          </p:cNvPr>
          <p:cNvPicPr>
            <a:picLocks noGrp="1" noChangeAspect="1"/>
          </p:cNvPicPr>
          <p:nvPr>
            <p:ph sz="quarter" idx="12"/>
          </p:nvPr>
        </p:nvPicPr>
        <p:blipFill>
          <a:blip r:embed="rId3"/>
          <a:stretch>
            <a:fillRect/>
          </a:stretch>
        </p:blipFill>
        <p:spPr>
          <a:xfrm>
            <a:off x="58265" y="844296"/>
            <a:ext cx="9027469" cy="3837741"/>
          </a:xfrm>
          <a:prstGeom prst="rect">
            <a:avLst/>
          </a:prstGeom>
          <a:ln w="3175">
            <a:solidFill>
              <a:schemeClr val="tx1"/>
            </a:solidFill>
          </a:ln>
        </p:spPr>
      </p:pic>
      <p:sp>
        <p:nvSpPr>
          <p:cNvPr id="3" name="Title 2">
            <a:extLst>
              <a:ext uri="{FF2B5EF4-FFF2-40B4-BE49-F238E27FC236}">
                <a16:creationId xmlns:a16="http://schemas.microsoft.com/office/drawing/2014/main" id="{BEC8E1E3-0680-43FD-9045-40ABA58ABD2D}"/>
              </a:ext>
            </a:extLst>
          </p:cNvPr>
          <p:cNvSpPr>
            <a:spLocks noGrp="1"/>
          </p:cNvSpPr>
          <p:nvPr>
            <p:ph type="title"/>
          </p:nvPr>
        </p:nvSpPr>
        <p:spPr/>
        <p:txBody>
          <a:bodyPr/>
          <a:lstStyle/>
          <a:p>
            <a:r>
              <a:rPr lang="es-US"/>
              <a:t>Página de inicio del portal para colegas HR4U</a:t>
            </a:r>
          </a:p>
        </p:txBody>
      </p:sp>
      <p:sp>
        <p:nvSpPr>
          <p:cNvPr id="4" name="Footer Placeholder 3">
            <a:extLst>
              <a:ext uri="{FF2B5EF4-FFF2-40B4-BE49-F238E27FC236}">
                <a16:creationId xmlns:a16="http://schemas.microsoft.com/office/drawing/2014/main" id="{4C0F1B35-75B8-475E-967E-55226838D7AC}"/>
              </a:ext>
            </a:extLst>
          </p:cNvPr>
          <p:cNvSpPr>
            <a:spLocks noGrp="1"/>
          </p:cNvSpPr>
          <p:nvPr>
            <p:ph type="ftr" sz="quarter" idx="3"/>
          </p:nvPr>
        </p:nvSpPr>
        <p:spPr/>
        <p:txBody>
          <a:bodyPr/>
          <a:lstStyle/>
          <a:p>
            <a:r>
              <a:rPr lang="es-US" dirty="0"/>
              <a:t>©2020 Trinity </a:t>
            </a:r>
            <a:r>
              <a:rPr lang="es-US" dirty="0" err="1"/>
              <a:t>Health</a:t>
            </a:r>
            <a:r>
              <a:rPr lang="es-US" dirty="0"/>
              <a:t>, todos los derechos reservados.</a:t>
            </a:r>
          </a:p>
        </p:txBody>
      </p:sp>
      <p:sp>
        <p:nvSpPr>
          <p:cNvPr id="5" name="Slide Number Placeholder 4">
            <a:extLst>
              <a:ext uri="{FF2B5EF4-FFF2-40B4-BE49-F238E27FC236}">
                <a16:creationId xmlns:a16="http://schemas.microsoft.com/office/drawing/2014/main" id="{4EAB3AB7-597C-4587-8D6D-93F4596336B6}"/>
              </a:ext>
            </a:extLst>
          </p:cNvPr>
          <p:cNvSpPr>
            <a:spLocks noGrp="1"/>
          </p:cNvSpPr>
          <p:nvPr>
            <p:ph type="sldNum" sz="quarter" idx="4"/>
          </p:nvPr>
        </p:nvSpPr>
        <p:spPr/>
        <p:txBody>
          <a:bodyPr/>
          <a:lstStyle/>
          <a:p>
            <a:fld id="{489F9553-C816-6842-8939-EE75ECF7EB2B}" type="slidenum">
              <a:rPr lang="en-US" sz="600" smtClean="0"/>
              <a:pPr/>
              <a:t>8</a:t>
            </a:fld>
            <a:endParaRPr lang="en-US" sz="600"/>
          </a:p>
        </p:txBody>
      </p:sp>
      <p:pic>
        <p:nvPicPr>
          <p:cNvPr id="7" name="Picture 6">
            <a:extLst>
              <a:ext uri="{FF2B5EF4-FFF2-40B4-BE49-F238E27FC236}">
                <a16:creationId xmlns:a16="http://schemas.microsoft.com/office/drawing/2014/main" id="{FEF55C24-23E4-4816-9456-FBBD1BBB9E70}"/>
              </a:ext>
            </a:extLst>
          </p:cNvPr>
          <p:cNvPicPr>
            <a:picLocks noChangeAspect="1"/>
          </p:cNvPicPr>
          <p:nvPr/>
        </p:nvPicPr>
        <p:blipFill rotWithShape="1">
          <a:blip r:embed="rId4"/>
          <a:srcRect r="57570"/>
          <a:stretch/>
        </p:blipFill>
        <p:spPr>
          <a:xfrm>
            <a:off x="102874" y="3970952"/>
            <a:ext cx="1392773" cy="656503"/>
          </a:xfrm>
          <a:prstGeom prst="rect">
            <a:avLst/>
          </a:prstGeom>
        </p:spPr>
      </p:pic>
      <p:pic>
        <p:nvPicPr>
          <p:cNvPr id="8" name="Picture 7">
            <a:extLst>
              <a:ext uri="{FF2B5EF4-FFF2-40B4-BE49-F238E27FC236}">
                <a16:creationId xmlns:a16="http://schemas.microsoft.com/office/drawing/2014/main" id="{2C32B98F-87FA-4CC7-9739-EB770759CB3A}"/>
              </a:ext>
            </a:extLst>
          </p:cNvPr>
          <p:cNvPicPr>
            <a:picLocks noChangeAspect="1"/>
          </p:cNvPicPr>
          <p:nvPr/>
        </p:nvPicPr>
        <p:blipFill rotWithShape="1">
          <a:blip r:embed="rId4"/>
          <a:srcRect l="68332"/>
          <a:stretch/>
        </p:blipFill>
        <p:spPr>
          <a:xfrm>
            <a:off x="1352386" y="3970952"/>
            <a:ext cx="1057662" cy="667974"/>
          </a:xfrm>
          <a:prstGeom prst="rect">
            <a:avLst/>
          </a:prstGeom>
        </p:spPr>
      </p:pic>
      <p:pic>
        <p:nvPicPr>
          <p:cNvPr id="2" name="Picture 1">
            <a:extLst>
              <a:ext uri="{FF2B5EF4-FFF2-40B4-BE49-F238E27FC236}">
                <a16:creationId xmlns:a16="http://schemas.microsoft.com/office/drawing/2014/main" id="{85D93AA2-4603-4FB4-9349-DAA78C813D14}"/>
              </a:ext>
            </a:extLst>
          </p:cNvPr>
          <p:cNvPicPr>
            <a:picLocks noChangeAspect="1"/>
          </p:cNvPicPr>
          <p:nvPr/>
        </p:nvPicPr>
        <p:blipFill>
          <a:blip r:embed="rId5"/>
          <a:stretch>
            <a:fillRect/>
          </a:stretch>
        </p:blipFill>
        <p:spPr>
          <a:xfrm>
            <a:off x="2910270" y="3371938"/>
            <a:ext cx="3178641" cy="1230920"/>
          </a:xfrm>
          <a:prstGeom prst="rect">
            <a:avLst/>
          </a:prstGeom>
        </p:spPr>
      </p:pic>
      <p:pic>
        <p:nvPicPr>
          <p:cNvPr id="9" name="Picture 8">
            <a:extLst>
              <a:ext uri="{FF2B5EF4-FFF2-40B4-BE49-F238E27FC236}">
                <a16:creationId xmlns:a16="http://schemas.microsoft.com/office/drawing/2014/main" id="{4A5F9D31-B849-48AC-9D04-19FBF68A5D5A}"/>
              </a:ext>
            </a:extLst>
          </p:cNvPr>
          <p:cNvPicPr>
            <a:picLocks noChangeAspect="1"/>
          </p:cNvPicPr>
          <p:nvPr/>
        </p:nvPicPr>
        <p:blipFill>
          <a:blip r:embed="rId6"/>
          <a:stretch>
            <a:fillRect/>
          </a:stretch>
        </p:blipFill>
        <p:spPr>
          <a:xfrm>
            <a:off x="6115990" y="3307362"/>
            <a:ext cx="2907418" cy="852906"/>
          </a:xfrm>
          <a:prstGeom prst="rect">
            <a:avLst/>
          </a:prstGeom>
        </p:spPr>
      </p:pic>
      <p:sp>
        <p:nvSpPr>
          <p:cNvPr id="10" name="Oval 9">
            <a:extLst>
              <a:ext uri="{FF2B5EF4-FFF2-40B4-BE49-F238E27FC236}">
                <a16:creationId xmlns:a16="http://schemas.microsoft.com/office/drawing/2014/main" id="{DF98D392-B48C-4C26-A42E-40AF15147DB1}"/>
              </a:ext>
            </a:extLst>
          </p:cNvPr>
          <p:cNvSpPr/>
          <p:nvPr/>
        </p:nvSpPr>
        <p:spPr>
          <a:xfrm>
            <a:off x="6851073" y="3622963"/>
            <a:ext cx="1572491" cy="1059073"/>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Tree>
    <p:extLst>
      <p:ext uri="{BB962C8B-B14F-4D97-AF65-F5344CB8AC3E}">
        <p14:creationId xmlns:p14="http://schemas.microsoft.com/office/powerpoint/2010/main" val="320445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92500" lnSpcReduction="10000"/>
          </a:bodyPr>
          <a:lstStyle/>
          <a:p>
            <a:pPr marL="0" indent="0">
              <a:buNone/>
            </a:pPr>
            <a:r>
              <a:rPr lang="es-US" sz="1400" dirty="0">
                <a:solidFill>
                  <a:schemeClr val="tx2"/>
                </a:solidFill>
              </a:rPr>
              <a:t>Viva toda su vida</a:t>
            </a:r>
          </a:p>
          <a:p>
            <a:r>
              <a:rPr lang="es-US" sz="1400" dirty="0"/>
              <a:t>Beneficios médicos y de farmacia</a:t>
            </a:r>
          </a:p>
          <a:p>
            <a:r>
              <a:rPr lang="es-US" sz="1400" dirty="0"/>
              <a:t>Cuenta de ahorro para gastos médicos</a:t>
            </a:r>
          </a:p>
          <a:p>
            <a:r>
              <a:rPr lang="es-US" sz="1400" dirty="0"/>
              <a:t>Plan de asistencia esencial con cuenta de reembolso por gastos médicos</a:t>
            </a:r>
          </a:p>
          <a:p>
            <a:r>
              <a:rPr lang="es-US" sz="1400" dirty="0"/>
              <a:t>Cuentas de gastos flexibles</a:t>
            </a:r>
          </a:p>
          <a:p>
            <a:r>
              <a:rPr lang="es-US" sz="1400" dirty="0"/>
              <a:t>Beneficios dentales y de visión</a:t>
            </a:r>
          </a:p>
          <a:p>
            <a:r>
              <a:rPr lang="es-US" sz="1400" dirty="0"/>
              <a:t>Seguro de vida/por muerte accidental y desmembramiento (AD&amp;D)</a:t>
            </a:r>
          </a:p>
          <a:p>
            <a:r>
              <a:rPr lang="es-US" sz="1400" dirty="0"/>
              <a:t>Licencia laboral</a:t>
            </a:r>
          </a:p>
          <a:p>
            <a:r>
              <a:rPr lang="es-US" sz="1400" dirty="0"/>
              <a:t>Beneficios voluntarios</a:t>
            </a:r>
          </a:p>
          <a:p>
            <a:r>
              <a:rPr lang="es-US" sz="1400" dirty="0"/>
              <a:t>Programa de retiro</a:t>
            </a:r>
          </a:p>
          <a:p>
            <a:r>
              <a:rPr lang="es-US" sz="1400" dirty="0"/>
              <a:t>Programa de bienestar/asistencia al empleado</a:t>
            </a:r>
          </a:p>
          <a:p>
            <a:r>
              <a:rPr lang="es-US" sz="1400" dirty="0"/>
              <a:t>Otros beneficios</a:t>
            </a:r>
          </a:p>
          <a:p>
            <a:r>
              <a:rPr lang="es-US" sz="1400" dirty="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9</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purl.org/dc/elements/1.1/"/>
    <ds:schemaRef ds:uri="http://schemas.microsoft.com/office/2006/documentManagement/types"/>
    <ds:schemaRef ds:uri="4b91531d-a4f7-47e3-8687-1e7e838a3343"/>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4.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14557</TotalTime>
  <Words>2036</Words>
  <Application>Microsoft Office PowerPoint</Application>
  <PresentationFormat>On-screen Show (16:9)</PresentationFormat>
  <Paragraphs>143</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Main Content Slide Layout</vt:lpstr>
      <vt:lpstr>1_Main Content Slide Layout</vt:lpstr>
      <vt:lpstr>Orientación sobre beneficios</vt:lpstr>
      <vt:lpstr>Elegibilidad para beneficios</vt:lpstr>
      <vt:lpstr>Elegibilidad para beneficios</vt:lpstr>
      <vt:lpstr>Elegibilidad para beneficios</vt:lpstr>
      <vt:lpstr>Detalles de inscripción y recursos, incluido HR4U </vt:lpstr>
      <vt:lpstr>Detalles de inscripción</vt:lpstr>
      <vt:lpstr>Recursos relacionados con la inscripción</vt:lpstr>
      <vt:lpstr>Página de inicio del portal para colegas HR4U</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359</cp:revision>
  <cp:lastPrinted>2015-03-20T16:41:08Z</cp:lastPrinted>
  <dcterms:created xsi:type="dcterms:W3CDTF">2015-06-01T18:54:58Z</dcterms:created>
  <dcterms:modified xsi:type="dcterms:W3CDTF">2021-07-21T20:34:01Z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