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4"/>
  </p:sldMasterIdLst>
  <p:notesMasterIdLst>
    <p:notesMasterId r:id="rId6"/>
  </p:notesMasterIdLst>
  <p:handoutMasterIdLst>
    <p:handoutMasterId r:id="rId7"/>
  </p:handoutMasterIdLst>
  <p:sldIdLst>
    <p:sldId id="317" r:id="rId5"/>
  </p:sldIdLst>
  <p:sldSz cx="9144000" cy="5143500" type="screen16x9"/>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005">
          <p15:clr>
            <a:srgbClr val="A4A3A4"/>
          </p15:clr>
        </p15:guide>
        <p15:guide id="2" pos="62">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ustin McLaughlin" initials="JM" lastIdx="4" clrIdx="0">
    <p:extLst>
      <p:ext uri="{19B8F6BF-5375-455C-9EA6-DF929625EA0E}">
        <p15:presenceInfo xmlns:p15="http://schemas.microsoft.com/office/powerpoint/2012/main" userId="S-1-5-21-816263271-3694610053-3590786942-1793798" providerId="AD"/>
      </p:ext>
    </p:extLst>
  </p:cmAuthor>
  <p:cmAuthor id="2" name="Justin McLaughlin" initials="JM [2]" lastIdx="1" clrIdx="1">
    <p:extLst>
      <p:ext uri="{19B8F6BF-5375-455C-9EA6-DF929625EA0E}">
        <p15:presenceInfo xmlns:p15="http://schemas.microsoft.com/office/powerpoint/2012/main" userId="S::Justin.McLaughlin@trinity-health.org::48c7f6b7-1dff-4df7-8e7e-c6135684f334" providerId="AD"/>
      </p:ext>
    </p:extLst>
  </p:cmAuthor>
  <p:cmAuthor id="3" name="Justin McLaughlin" initials="JM [3]" lastIdx="5" clrIdx="2">
    <p:extLst>
      <p:ext uri="{19B8F6BF-5375-455C-9EA6-DF929625EA0E}">
        <p15:presenceInfo xmlns:p15="http://schemas.microsoft.com/office/powerpoint/2012/main" userId="S::justin.mclaughlin@trinnovate.org::2485ea14-2726-4417-9087-2b504cb82eea" providerId="AD"/>
      </p:ext>
    </p:extLst>
  </p:cmAuthor>
  <p:cmAuthor id="4" name="Stefanie Frenkel" initials="SF" lastIdx="1" clrIdx="3">
    <p:extLst>
      <p:ext uri="{19B8F6BF-5375-455C-9EA6-DF929625EA0E}">
        <p15:presenceInfo xmlns:p15="http://schemas.microsoft.com/office/powerpoint/2012/main" userId="S::Stefanie.Frenkel@trinity-health.org::60c68471-5605-4ab7-a0ff-99f70689cffb"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CC"/>
    <a:srgbClr val="4C9D2F"/>
    <a:srgbClr val="658D1B"/>
    <a:srgbClr val="54565B"/>
    <a:srgbClr val="312C2B"/>
    <a:srgbClr val="443D3E"/>
    <a:srgbClr val="6E2585"/>
    <a:srgbClr val="99D156"/>
    <a:srgbClr val="249ADA"/>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6620" autoAdjust="0"/>
    <p:restoredTop sz="94663"/>
  </p:normalViewPr>
  <p:slideViewPr>
    <p:cSldViewPr snapToGrid="0">
      <p:cViewPr varScale="1">
        <p:scale>
          <a:sx n="103" d="100"/>
          <a:sy n="103" d="100"/>
        </p:scale>
        <p:origin x="1214" y="77"/>
      </p:cViewPr>
      <p:guideLst>
        <p:guide orient="horz" pos="3005"/>
        <p:guide pos="62"/>
      </p:guideLst>
    </p:cSldViewPr>
  </p:slideViewPr>
  <p:notesTextViewPr>
    <p:cViewPr>
      <p:scale>
        <a:sx n="1" d="1"/>
        <a:sy n="1" d="1"/>
      </p:scale>
      <p:origin x="0" y="0"/>
    </p:cViewPr>
  </p:notesTextViewPr>
  <p:notesViewPr>
    <p:cSldViewPr snapToGrid="0">
      <p:cViewPr>
        <p:scale>
          <a:sx n="1" d="2"/>
          <a:sy n="1" d="2"/>
        </p:scale>
        <p:origin x="0" y="0"/>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3" Type="http://schemas.openxmlformats.org/officeDocument/2006/relationships/customXml" Target="../customXml/item3.xml"/><Relationship Id="rId7" Type="http://schemas.openxmlformats.org/officeDocument/2006/relationships/handoutMaster" Target="handoutMasters/handoutMaster1.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2730C43E-AA5E-6B46-A1F1-BB0047D6E822}" type="datetimeFigureOut">
              <a:rPr lang="en-US" smtClean="0"/>
              <a:t>7/6/2020</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D8409768-1E2F-2A40-8D59-42AAD1285CC3}" type="slidenum">
              <a:rPr lang="en-US" smtClean="0"/>
              <a:t>‹#›</a:t>
            </a:fld>
            <a:endParaRPr lang="en-US"/>
          </a:p>
        </p:txBody>
      </p:sp>
    </p:spTree>
    <p:extLst>
      <p:ext uri="{BB962C8B-B14F-4D97-AF65-F5344CB8AC3E}">
        <p14:creationId xmlns:p14="http://schemas.microsoft.com/office/powerpoint/2010/main" val="12514850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3F8F235D-792C-8C4C-A812-06E713B0B218}" type="datetimeFigureOut">
              <a:rPr lang="en-US" smtClean="0"/>
              <a:t>7/6/2020</a:t>
            </a:fld>
            <a:endParaRPr lang="en-US"/>
          </a:p>
        </p:txBody>
      </p:sp>
      <p:sp>
        <p:nvSpPr>
          <p:cNvPr id="4" name="Slide Image Placeholder 3"/>
          <p:cNvSpPr>
            <a:spLocks noGrp="1" noRot="1" noChangeAspect="1"/>
          </p:cNvSpPr>
          <p:nvPr>
            <p:ph type="sldImg" idx="2"/>
          </p:nvPr>
        </p:nvSpPr>
        <p:spPr>
          <a:xfrm>
            <a:off x="406400" y="696913"/>
            <a:ext cx="61976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D69798C-9FC1-714E-BB69-2199F60E7A3D}" type="slidenum">
              <a:rPr lang="en-US" smtClean="0"/>
              <a:t>‹#›</a:t>
            </a:fld>
            <a:endParaRPr lang="en-US"/>
          </a:p>
        </p:txBody>
      </p:sp>
    </p:spTree>
    <p:extLst>
      <p:ext uri="{BB962C8B-B14F-4D97-AF65-F5344CB8AC3E}">
        <p14:creationId xmlns:p14="http://schemas.microsoft.com/office/powerpoint/2010/main" val="3592331861"/>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4" name="Picture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763" y="0"/>
            <a:ext cx="9143245" cy="5150695"/>
          </a:xfrm>
          <a:prstGeom prst="rect">
            <a:avLst/>
          </a:prstGeom>
        </p:spPr>
      </p:pic>
      <p:sp>
        <p:nvSpPr>
          <p:cNvPr id="3" name="Subtitle 2"/>
          <p:cNvSpPr>
            <a:spLocks noGrp="1"/>
          </p:cNvSpPr>
          <p:nvPr>
            <p:ph type="subTitle" idx="1"/>
          </p:nvPr>
        </p:nvSpPr>
        <p:spPr>
          <a:xfrm>
            <a:off x="820611" y="2572022"/>
            <a:ext cx="5755622" cy="475705"/>
          </a:xfrm>
          <a:prstGeom prst="rect">
            <a:avLst/>
          </a:prstGeom>
        </p:spPr>
        <p:txBody>
          <a:bodyPr>
            <a:normAutofit/>
          </a:bodyPr>
          <a:lstStyle>
            <a:lvl1pPr marL="0" indent="0" algn="l">
              <a:buNone/>
              <a:defRPr sz="2400">
                <a:solidFill>
                  <a:srgbClr val="6E2585"/>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8" name="Text Placeholder 7"/>
          <p:cNvSpPr>
            <a:spLocks noGrp="1"/>
          </p:cNvSpPr>
          <p:nvPr>
            <p:ph type="body" sz="quarter" idx="14" hasCustomPrompt="1"/>
          </p:nvPr>
        </p:nvSpPr>
        <p:spPr>
          <a:xfrm>
            <a:off x="820612" y="3236192"/>
            <a:ext cx="3050947" cy="926494"/>
          </a:xfrm>
        </p:spPr>
        <p:txBody>
          <a:bodyPr>
            <a:normAutofit/>
          </a:bodyPr>
          <a:lstStyle>
            <a:lvl1pPr marL="0" indent="0">
              <a:lnSpc>
                <a:spcPts val="1850"/>
              </a:lnSpc>
              <a:spcAft>
                <a:spcPts val="0"/>
              </a:spcAft>
              <a:buNone/>
              <a:defRPr sz="1600" baseline="0">
                <a:solidFill>
                  <a:srgbClr val="443D3E"/>
                </a:solidFill>
              </a:defRPr>
            </a:lvl1pPr>
          </a:lstStyle>
          <a:p>
            <a:pPr lvl="0"/>
            <a:r>
              <a:rPr lang="en-US"/>
              <a:t>Presenter’s Name Here</a:t>
            </a:r>
            <a:br>
              <a:rPr lang="en-US"/>
            </a:br>
            <a:r>
              <a:rPr lang="en-US"/>
              <a:t>Title Here</a:t>
            </a:r>
            <a:br>
              <a:rPr lang="en-US"/>
            </a:br>
            <a:r>
              <a:rPr lang="en-US"/>
              <a:t>Date Here</a:t>
            </a:r>
          </a:p>
        </p:txBody>
      </p:sp>
      <p:sp>
        <p:nvSpPr>
          <p:cNvPr id="13" name="Title 1"/>
          <p:cNvSpPr>
            <a:spLocks noGrp="1"/>
          </p:cNvSpPr>
          <p:nvPr>
            <p:ph type="ctrTitle"/>
          </p:nvPr>
        </p:nvSpPr>
        <p:spPr>
          <a:xfrm>
            <a:off x="817889" y="1819807"/>
            <a:ext cx="5755623" cy="752215"/>
          </a:xfrm>
        </p:spPr>
        <p:txBody>
          <a:bodyPr anchor="ctr">
            <a:noAutofit/>
          </a:bodyPr>
          <a:lstStyle>
            <a:lvl1pPr>
              <a:lnSpc>
                <a:spcPct val="90000"/>
              </a:lnSpc>
              <a:defRPr sz="3200">
                <a:solidFill>
                  <a:srgbClr val="443D3E"/>
                </a:solidFill>
              </a:defRPr>
            </a:lvl1pPr>
          </a:lstStyle>
          <a:p>
            <a:r>
              <a:rPr lang="en-US"/>
              <a:t>Click to edit Master title style</a:t>
            </a:r>
          </a:p>
        </p:txBody>
      </p:sp>
      <p:pic>
        <p:nvPicPr>
          <p:cNvPr id="2" name="Picture 1"/>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98749" y="440425"/>
            <a:ext cx="2876808" cy="885172"/>
          </a:xfrm>
          <a:prstGeom prst="rect">
            <a:avLst/>
          </a:prstGeom>
        </p:spPr>
      </p:pic>
    </p:spTree>
    <p:extLst>
      <p:ext uri="{BB962C8B-B14F-4D97-AF65-F5344CB8AC3E}">
        <p14:creationId xmlns:p14="http://schemas.microsoft.com/office/powerpoint/2010/main" val="42228719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Purple Breaker Page">
    <p:spTree>
      <p:nvGrpSpPr>
        <p:cNvPr id="1" name=""/>
        <p:cNvGrpSpPr/>
        <p:nvPr/>
      </p:nvGrpSpPr>
      <p:grpSpPr>
        <a:xfrm>
          <a:off x="0" y="0"/>
          <a:ext cx="0" cy="0"/>
          <a:chOff x="0" y="0"/>
          <a:chExt cx="0" cy="0"/>
        </a:xfrm>
      </p:grpSpPr>
      <p:pic>
        <p:nvPicPr>
          <p:cNvPr id="3" name="Picture 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763" y="0"/>
            <a:ext cx="9143245" cy="5150695"/>
          </a:xfrm>
          <a:prstGeom prst="rect">
            <a:avLst/>
          </a:prstGeom>
        </p:spPr>
      </p:pic>
      <p:sp>
        <p:nvSpPr>
          <p:cNvPr id="6" name="Title 1"/>
          <p:cNvSpPr>
            <a:spLocks noGrp="1"/>
          </p:cNvSpPr>
          <p:nvPr>
            <p:ph type="title"/>
          </p:nvPr>
        </p:nvSpPr>
        <p:spPr>
          <a:xfrm>
            <a:off x="731677" y="852334"/>
            <a:ext cx="3726023" cy="1009604"/>
          </a:xfrm>
        </p:spPr>
        <p:txBody>
          <a:bodyPr anchor="t">
            <a:noAutofit/>
          </a:bodyPr>
          <a:lstStyle>
            <a:lvl1pPr>
              <a:lnSpc>
                <a:spcPts val="3500"/>
              </a:lnSpc>
              <a:defRPr sz="2800">
                <a:solidFill>
                  <a:schemeClr val="tx2"/>
                </a:solidFill>
              </a:defRPr>
            </a:lvl1pPr>
          </a:lstStyle>
          <a:p>
            <a:r>
              <a:rPr lang="en-US"/>
              <a:t>Click to edit Master title style</a:t>
            </a:r>
          </a:p>
        </p:txBody>
      </p:sp>
      <p:sp>
        <p:nvSpPr>
          <p:cNvPr id="7"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bg1"/>
                </a:solidFill>
              </a:defRPr>
            </a:lvl1pPr>
          </a:lstStyle>
          <a:p>
            <a:r>
              <a:rPr lang="en-US"/>
              <a:t>©2020 Trinity Health, All Rights Reserved</a:t>
            </a:r>
          </a:p>
        </p:txBody>
      </p:sp>
      <p:sp>
        <p:nvSpPr>
          <p:cNvPr id="8"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bg1"/>
                </a:solidFill>
              </a:defRPr>
            </a:lvl1pPr>
          </a:lstStyle>
          <a:p>
            <a:fld id="{489F9553-C816-6842-8939-EE75ECF7EB2B}" type="slidenum">
              <a:rPr lang="en-US" smtClean="0"/>
              <a:pPr/>
              <a:t>‹#›</a:t>
            </a:fld>
            <a:endParaRPr lang="en-US"/>
          </a:p>
        </p:txBody>
      </p:sp>
      <p:pic>
        <p:nvPicPr>
          <p:cNvPr id="10" name="Picture 9"/>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6112" y="4668739"/>
            <a:ext cx="1196596" cy="368184"/>
          </a:xfrm>
          <a:prstGeom prst="rect">
            <a:avLst/>
          </a:prstGeom>
        </p:spPr>
      </p:pic>
    </p:spTree>
    <p:extLst>
      <p:ext uri="{BB962C8B-B14F-4D97-AF65-F5344CB8AC3E}">
        <p14:creationId xmlns:p14="http://schemas.microsoft.com/office/powerpoint/2010/main" val="4907791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Green Breaker Page">
    <p:spTree>
      <p:nvGrpSpPr>
        <p:cNvPr id="1" name=""/>
        <p:cNvGrpSpPr/>
        <p:nvPr/>
      </p:nvGrpSpPr>
      <p:grpSpPr>
        <a:xfrm>
          <a:off x="0" y="0"/>
          <a:ext cx="0" cy="0"/>
          <a:chOff x="0" y="0"/>
          <a:chExt cx="0" cy="0"/>
        </a:xfrm>
      </p:grpSpPr>
      <p:pic>
        <p:nvPicPr>
          <p:cNvPr id="3" name="Picture 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763" y="0"/>
            <a:ext cx="9143245" cy="5150695"/>
          </a:xfrm>
          <a:prstGeom prst="rect">
            <a:avLst/>
          </a:prstGeom>
        </p:spPr>
      </p:pic>
      <p:sp>
        <p:nvSpPr>
          <p:cNvPr id="7"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bg1"/>
                </a:solidFill>
              </a:defRPr>
            </a:lvl1pPr>
          </a:lstStyle>
          <a:p>
            <a:r>
              <a:rPr lang="en-US"/>
              <a:t>©2020 Trinity Health, All Rights Reserved</a:t>
            </a:r>
          </a:p>
        </p:txBody>
      </p:sp>
      <p:sp>
        <p:nvSpPr>
          <p:cNvPr id="10"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bg1"/>
                </a:solidFill>
              </a:defRPr>
            </a:lvl1pPr>
          </a:lstStyle>
          <a:p>
            <a:fld id="{489F9553-C816-6842-8939-EE75ECF7EB2B}" type="slidenum">
              <a:rPr lang="en-US" smtClean="0"/>
              <a:pPr/>
              <a:t>‹#›</a:t>
            </a:fld>
            <a:endParaRPr lang="en-US"/>
          </a:p>
        </p:txBody>
      </p:sp>
      <p:sp>
        <p:nvSpPr>
          <p:cNvPr id="11" name="Title 1"/>
          <p:cNvSpPr>
            <a:spLocks noGrp="1"/>
          </p:cNvSpPr>
          <p:nvPr>
            <p:ph type="title"/>
          </p:nvPr>
        </p:nvSpPr>
        <p:spPr>
          <a:xfrm>
            <a:off x="731677" y="852334"/>
            <a:ext cx="3726023" cy="1009604"/>
          </a:xfrm>
        </p:spPr>
        <p:txBody>
          <a:bodyPr anchor="t">
            <a:noAutofit/>
          </a:bodyPr>
          <a:lstStyle>
            <a:lvl1pPr>
              <a:lnSpc>
                <a:spcPts val="3500"/>
              </a:lnSpc>
              <a:defRPr sz="2800">
                <a:solidFill>
                  <a:srgbClr val="4C9D2F"/>
                </a:solidFill>
              </a:defRPr>
            </a:lvl1pPr>
          </a:lstStyle>
          <a:p>
            <a:r>
              <a:rPr lang="en-US"/>
              <a:t>Click to edit Master title style</a:t>
            </a:r>
          </a:p>
        </p:txBody>
      </p:sp>
      <p:pic>
        <p:nvPicPr>
          <p:cNvPr id="8" name="Picture 7"/>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6112" y="4668739"/>
            <a:ext cx="1196596" cy="368184"/>
          </a:xfrm>
          <a:prstGeom prst="rect">
            <a:avLst/>
          </a:prstGeom>
        </p:spPr>
      </p:pic>
    </p:spTree>
    <p:extLst>
      <p:ext uri="{BB962C8B-B14F-4D97-AF65-F5344CB8AC3E}">
        <p14:creationId xmlns:p14="http://schemas.microsoft.com/office/powerpoint/2010/main" val="42675725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ntent Page">
    <p:spTree>
      <p:nvGrpSpPr>
        <p:cNvPr id="1" name=""/>
        <p:cNvGrpSpPr/>
        <p:nvPr/>
      </p:nvGrpSpPr>
      <p:grpSpPr>
        <a:xfrm>
          <a:off x="0" y="0"/>
          <a:ext cx="0" cy="0"/>
          <a:chOff x="0" y="0"/>
          <a:chExt cx="0" cy="0"/>
        </a:xfrm>
      </p:grpSpPr>
      <p:sp>
        <p:nvSpPr>
          <p:cNvPr id="12" name="Content Placeholder 11"/>
          <p:cNvSpPr>
            <a:spLocks noGrp="1"/>
          </p:cNvSpPr>
          <p:nvPr>
            <p:ph sz="quarter" idx="12"/>
          </p:nvPr>
        </p:nvSpPr>
        <p:spPr>
          <a:xfrm>
            <a:off x="393408" y="999054"/>
            <a:ext cx="8236688" cy="3601521"/>
          </a:xfrm>
        </p:spPr>
        <p:txBody>
          <a:bodyPr/>
          <a:lstStyle>
            <a:lvl1pPr marL="285750" indent="-285750">
              <a:defRPr sz="2400">
                <a:latin typeface="Arial" panose="020B0604020202020204" pitchFamily="34" charset="0"/>
                <a:cs typeface="Arial" panose="020B0604020202020204" pitchFamily="34" charset="0"/>
              </a:defRPr>
            </a:lvl1pPr>
            <a:lvl2pPr marL="569913" indent="-225425">
              <a:buClr>
                <a:schemeClr val="tx2"/>
              </a:buClr>
              <a:defRPr>
                <a:latin typeface="Arial" panose="020B0604020202020204" pitchFamily="34" charset="0"/>
                <a:cs typeface="Arial" panose="020B0604020202020204" pitchFamily="34" charset="0"/>
              </a:defRPr>
            </a:lvl2pPr>
            <a:lvl3pPr marL="801688" indent="-174625">
              <a:spcAft>
                <a:spcPts val="600"/>
              </a:spcAft>
              <a:buSzPct val="100000"/>
              <a:defRPr>
                <a:latin typeface="Arial" panose="020B0604020202020204" pitchFamily="34" charset="0"/>
                <a:cs typeface="Arial" panose="020B0604020202020204" pitchFamily="34" charset="0"/>
              </a:defRPr>
            </a:lvl3pPr>
            <a:lvl4pPr marL="919163" indent="-173038">
              <a:spcAft>
                <a:spcPts val="600"/>
              </a:spcAft>
              <a:tabLst/>
              <a:defRPr>
                <a:latin typeface="Calibri" panose="020F0502020204030204" pitchFamily="34" charset="0"/>
              </a:defRPr>
            </a:lvl4pPr>
            <a:lvl5pPr>
              <a:spcAft>
                <a:spcPts val="600"/>
              </a:spcAft>
              <a:defRPr baseline="0">
                <a:latin typeface="Calibri" panose="020F0502020204030204" pitchFamily="34" charset="0"/>
              </a:defRPr>
            </a:lvl5pPr>
            <a:lvl6pPr marL="2286000" indent="-225425">
              <a:spcAft>
                <a:spcPts val="600"/>
              </a:spcAft>
              <a:buFontTx/>
              <a:buNone/>
              <a:defRPr/>
            </a:lvl6pPr>
          </a:lstStyle>
          <a:p>
            <a:pPr lvl="0"/>
            <a:r>
              <a:rPr lang="en-US"/>
              <a:t>Click to edit Master text styles</a:t>
            </a:r>
          </a:p>
          <a:p>
            <a:pPr lvl="1"/>
            <a:r>
              <a:rPr lang="en-US"/>
              <a:t>Second level</a:t>
            </a:r>
          </a:p>
          <a:p>
            <a:pPr lvl="2"/>
            <a:r>
              <a:rPr lang="en-US"/>
              <a:t>Third level</a:t>
            </a:r>
          </a:p>
        </p:txBody>
      </p:sp>
      <p:sp>
        <p:nvSpPr>
          <p:cNvPr id="7" name="Title Placeholder 1"/>
          <p:cNvSpPr>
            <a:spLocks noGrp="1"/>
          </p:cNvSpPr>
          <p:nvPr>
            <p:ph type="title"/>
          </p:nvPr>
        </p:nvSpPr>
        <p:spPr>
          <a:xfrm>
            <a:off x="393408" y="345640"/>
            <a:ext cx="8229600" cy="498656"/>
          </a:xfrm>
          <a:prstGeom prst="rect">
            <a:avLst/>
          </a:prstGeom>
        </p:spPr>
        <p:txBody>
          <a:bodyPr vert="horz" lIns="0" tIns="0" rIns="0" bIns="0" rtlCol="0" anchor="ctr" anchorCtr="0">
            <a:noAutofit/>
          </a:bodyPr>
          <a:lstStyle>
            <a:lvl1pPr>
              <a:defRPr>
                <a:latin typeface="Arial" panose="020B0604020202020204" pitchFamily="34" charset="0"/>
                <a:cs typeface="Arial" panose="020B0604020202020204" pitchFamily="34" charset="0"/>
              </a:defRPr>
            </a:lvl1pPr>
          </a:lstStyle>
          <a:p>
            <a:r>
              <a:rPr lang="en-US"/>
              <a:t>Click to edit Master title style</a:t>
            </a:r>
          </a:p>
        </p:txBody>
      </p:sp>
      <p:sp>
        <p:nvSpPr>
          <p:cNvPr id="11"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a:t>©2020 Trinity Health, All Rights Reserved</a:t>
            </a:r>
          </a:p>
        </p:txBody>
      </p:sp>
      <p:sp>
        <p:nvSpPr>
          <p:cNvPr id="13"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a:p>
        </p:txBody>
      </p:sp>
    </p:spTree>
    <p:extLst>
      <p:ext uri="{BB962C8B-B14F-4D97-AF65-F5344CB8AC3E}">
        <p14:creationId xmlns:p14="http://schemas.microsoft.com/office/powerpoint/2010/main" val="14853712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00496" y="999056"/>
            <a:ext cx="4038600" cy="3394472"/>
          </a:xfrm>
        </p:spPr>
        <p:txBody>
          <a:bodyPr/>
          <a:lstStyle>
            <a:lvl1pPr>
              <a:defRPr sz="24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p:txBody>
      </p:sp>
      <p:sp>
        <p:nvSpPr>
          <p:cNvPr id="4" name="Content Placeholder 3"/>
          <p:cNvSpPr>
            <a:spLocks noGrp="1"/>
          </p:cNvSpPr>
          <p:nvPr>
            <p:ph sz="half" idx="2"/>
          </p:nvPr>
        </p:nvSpPr>
        <p:spPr>
          <a:xfrm>
            <a:off x="4591496" y="999056"/>
            <a:ext cx="4038600" cy="3394472"/>
          </a:xfrm>
        </p:spPr>
        <p:txBody>
          <a:bodyPr/>
          <a:lstStyle>
            <a:lvl1pPr>
              <a:defRPr sz="24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p:txBody>
      </p:sp>
      <p:sp>
        <p:nvSpPr>
          <p:cNvPr id="9"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a:t>©2020 Trinity Health, All Rights Reserved</a:t>
            </a:r>
          </a:p>
        </p:txBody>
      </p:sp>
      <p:sp>
        <p:nvSpPr>
          <p:cNvPr id="10"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a:p>
        </p:txBody>
      </p:sp>
      <p:sp>
        <p:nvSpPr>
          <p:cNvPr id="11" name="Title Placeholder 1"/>
          <p:cNvSpPr>
            <a:spLocks noGrp="1"/>
          </p:cNvSpPr>
          <p:nvPr>
            <p:ph type="title"/>
          </p:nvPr>
        </p:nvSpPr>
        <p:spPr>
          <a:xfrm>
            <a:off x="393408" y="345640"/>
            <a:ext cx="8229600" cy="498656"/>
          </a:xfrm>
          <a:prstGeom prst="rect">
            <a:avLst/>
          </a:prstGeom>
        </p:spPr>
        <p:txBody>
          <a:bodyPr vert="horz" lIns="0" tIns="0" rIns="0" bIns="0" rtlCol="0" anchor="ctr" anchorCtr="0">
            <a:noAutofit/>
          </a:bodyPr>
          <a:lstStyle>
            <a:lvl1pPr>
              <a:defRPr>
                <a:latin typeface="Arial" panose="020B0604020202020204" pitchFamily="34" charset="0"/>
                <a:cs typeface="Arial" panose="020B0604020202020204" pitchFamily="34" charset="0"/>
              </a:defRPr>
            </a:lvl1pPr>
          </a:lstStyle>
          <a:p>
            <a:r>
              <a:rPr lang="en-US"/>
              <a:t>Click to edit Master title style</a:t>
            </a:r>
          </a:p>
        </p:txBody>
      </p:sp>
    </p:spTree>
    <p:extLst>
      <p:ext uri="{BB962C8B-B14F-4D97-AF65-F5344CB8AC3E}">
        <p14:creationId xmlns:p14="http://schemas.microsoft.com/office/powerpoint/2010/main" val="25833963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00496" y="1161904"/>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00496" y="1641725"/>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p:txBody>
      </p:sp>
      <p:sp>
        <p:nvSpPr>
          <p:cNvPr id="5" name="Text Placeholder 4"/>
          <p:cNvSpPr>
            <a:spLocks noGrp="1"/>
          </p:cNvSpPr>
          <p:nvPr>
            <p:ph type="body" sz="quarter" idx="3"/>
          </p:nvPr>
        </p:nvSpPr>
        <p:spPr>
          <a:xfrm>
            <a:off x="4588322" y="1161904"/>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588322" y="1641725"/>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p:txBody>
      </p:sp>
      <p:sp>
        <p:nvSpPr>
          <p:cNvPr id="11" name="Footer Placeholder 2"/>
          <p:cNvSpPr>
            <a:spLocks noGrp="1"/>
          </p:cNvSpPr>
          <p:nvPr>
            <p:ph type="ftr" sz="quarter" idx="10"/>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a:t>©2020 Trinity Health, All Rights Reserved</a:t>
            </a:r>
          </a:p>
        </p:txBody>
      </p:sp>
      <p:sp>
        <p:nvSpPr>
          <p:cNvPr id="12" name="Slide Number Placeholder 6"/>
          <p:cNvSpPr>
            <a:spLocks noGrp="1"/>
          </p:cNvSpPr>
          <p:nvPr>
            <p:ph type="sldNum" sz="quarter" idx="11"/>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a:p>
        </p:txBody>
      </p:sp>
      <p:sp>
        <p:nvSpPr>
          <p:cNvPr id="13" name="Title Placeholder 1"/>
          <p:cNvSpPr>
            <a:spLocks noGrp="1"/>
          </p:cNvSpPr>
          <p:nvPr>
            <p:ph type="title"/>
          </p:nvPr>
        </p:nvSpPr>
        <p:spPr>
          <a:xfrm>
            <a:off x="393408" y="317065"/>
            <a:ext cx="8229600" cy="498656"/>
          </a:xfrm>
          <a:prstGeom prst="rect">
            <a:avLst/>
          </a:prstGeom>
        </p:spPr>
        <p:txBody>
          <a:bodyPr vert="horz" lIns="0" tIns="0" rIns="0" bIns="0" rtlCol="0" anchor="ctr" anchorCtr="0">
            <a:noAutofit/>
          </a:bodyPr>
          <a:lstStyle>
            <a:lvl1pPr>
              <a:defRPr>
                <a:latin typeface="Arial" panose="020B0604020202020204" pitchFamily="34" charset="0"/>
                <a:cs typeface="Arial" panose="020B0604020202020204" pitchFamily="34" charset="0"/>
              </a:defRPr>
            </a:lvl1pPr>
          </a:lstStyle>
          <a:p>
            <a:r>
              <a:rPr lang="en-US"/>
              <a:t>Click to edit Master title style</a:t>
            </a:r>
          </a:p>
        </p:txBody>
      </p:sp>
    </p:spTree>
    <p:extLst>
      <p:ext uri="{BB962C8B-B14F-4D97-AF65-F5344CB8AC3E}">
        <p14:creationId xmlns:p14="http://schemas.microsoft.com/office/powerpoint/2010/main" val="38378932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4"/>
            <a:ext cx="5486400" cy="73669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a:t>©2020 Trinity Health, All Rights Reserved</a:t>
            </a:r>
          </a:p>
        </p:txBody>
      </p:sp>
      <p:sp>
        <p:nvSpPr>
          <p:cNvPr id="10"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a:p>
        </p:txBody>
      </p:sp>
    </p:spTree>
    <p:extLst>
      <p:ext uri="{BB962C8B-B14F-4D97-AF65-F5344CB8AC3E}">
        <p14:creationId xmlns:p14="http://schemas.microsoft.com/office/powerpoint/2010/main" val="3944295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841772"/>
            <a:ext cx="6858000" cy="1790700"/>
          </a:xfrm>
        </p:spPr>
        <p:txBody>
          <a:bodyPr anchor="b"/>
          <a:lstStyle>
            <a:lvl1pPr algn="ctr">
              <a:defRPr sz="4500"/>
            </a:lvl1pPr>
          </a:lstStyle>
          <a:p>
            <a:r>
              <a:rPr lang="en-US"/>
              <a:t>Click to edit Master title style</a:t>
            </a:r>
          </a:p>
        </p:txBody>
      </p:sp>
      <p:sp>
        <p:nvSpPr>
          <p:cNvPr id="3" name="Subtitle 2"/>
          <p:cNvSpPr>
            <a:spLocks noGrp="1"/>
          </p:cNvSpPr>
          <p:nvPr>
            <p:ph type="subTitle" idx="1"/>
          </p:nvPr>
        </p:nvSpPr>
        <p:spPr>
          <a:xfrm>
            <a:off x="1143000" y="2701528"/>
            <a:ext cx="6858000" cy="124182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a:t>©2020 Trinity Health, All Rights Reserved</a:t>
            </a:r>
          </a:p>
        </p:txBody>
      </p:sp>
      <p:sp>
        <p:nvSpPr>
          <p:cNvPr id="6" name="Slide Number Placeholder 5"/>
          <p:cNvSpPr>
            <a:spLocks noGrp="1"/>
          </p:cNvSpPr>
          <p:nvPr>
            <p:ph type="sldNum" sz="quarter" idx="12"/>
          </p:nvPr>
        </p:nvSpPr>
        <p:spPr/>
        <p:txBody>
          <a:bodyPr/>
          <a:lstStyle/>
          <a:p>
            <a:fld id="{CF07C29A-80D2-466B-BB8A-8CAD01F5CBB2}" type="slidenum">
              <a:rPr lang="en-US" smtClean="0"/>
              <a:t>‹#›</a:t>
            </a:fld>
            <a:endParaRPr lang="en-US"/>
          </a:p>
        </p:txBody>
      </p:sp>
    </p:spTree>
    <p:extLst>
      <p:ext uri="{BB962C8B-B14F-4D97-AF65-F5344CB8AC3E}">
        <p14:creationId xmlns:p14="http://schemas.microsoft.com/office/powerpoint/2010/main" val="33554522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2.png"/><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93408" y="149482"/>
            <a:ext cx="8229600" cy="498656"/>
          </a:xfrm>
          <a:prstGeom prst="rect">
            <a:avLst/>
          </a:prstGeom>
        </p:spPr>
        <p:txBody>
          <a:bodyPr vert="horz" lIns="0" tIns="0" rIns="0" bIns="0" rtlCol="0" anchor="ctr" anchorCtr="0">
            <a:noAutofit/>
          </a:bodyPr>
          <a:lstStyle/>
          <a:p>
            <a:r>
              <a:rPr lang="en-US" dirty="0"/>
              <a:t>Click to edit Master title style</a:t>
            </a:r>
          </a:p>
        </p:txBody>
      </p:sp>
      <p:sp>
        <p:nvSpPr>
          <p:cNvPr id="8" name="Text Placeholder 7"/>
          <p:cNvSpPr>
            <a:spLocks noGrp="1"/>
          </p:cNvSpPr>
          <p:nvPr>
            <p:ph type="body" idx="1"/>
          </p:nvPr>
        </p:nvSpPr>
        <p:spPr>
          <a:xfrm>
            <a:off x="393408" y="999055"/>
            <a:ext cx="8229600" cy="3630095"/>
          </a:xfrm>
          <a:prstGeom prst="rect">
            <a:avLst/>
          </a:prstGeom>
        </p:spPr>
        <p:txBody>
          <a:bodyPr vert="horz" lIns="0" tIns="91440" rIns="91440" bIns="45720" rtlCol="0">
            <a:normAutofit/>
          </a:bodyPr>
          <a:lstStyle/>
          <a:p>
            <a:pPr lvl="0"/>
            <a:r>
              <a:rPr lang="en-US"/>
              <a:t>Click to edit Master text styles</a:t>
            </a:r>
          </a:p>
          <a:p>
            <a:pPr lvl="1"/>
            <a:r>
              <a:rPr lang="en-US"/>
              <a:t>Second level</a:t>
            </a:r>
          </a:p>
          <a:p>
            <a:pPr lvl="2"/>
            <a:r>
              <a:rPr lang="en-US"/>
              <a:t>Third level</a:t>
            </a:r>
          </a:p>
        </p:txBody>
      </p:sp>
      <p:sp>
        <p:nvSpPr>
          <p:cNvPr id="10"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a:t>©2020 Trinity Health, All Rights Reserved</a:t>
            </a:r>
          </a:p>
        </p:txBody>
      </p:sp>
      <p:sp>
        <p:nvSpPr>
          <p:cNvPr id="9"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a:p>
        </p:txBody>
      </p:sp>
      <p:pic>
        <p:nvPicPr>
          <p:cNvPr id="3" name="Picture 2"/>
          <p:cNvPicPr>
            <a:picLocks/>
          </p:cNvPicPr>
          <p:nvPr/>
        </p:nvPicPr>
        <p:blipFill rotWithShape="1">
          <a:blip r:embed="rId10">
            <a:extLst>
              <a:ext uri="{28A0092B-C50C-407E-A947-70E740481C1C}">
                <a14:useLocalDpi xmlns:a14="http://schemas.microsoft.com/office/drawing/2010/main" val="0"/>
              </a:ext>
            </a:extLst>
          </a:blip>
          <a:srcRect b="35708"/>
          <a:stretch/>
        </p:blipFill>
        <p:spPr>
          <a:xfrm>
            <a:off x="377" y="717140"/>
            <a:ext cx="9143245" cy="82296"/>
          </a:xfrm>
          <a:prstGeom prst="rect">
            <a:avLst/>
          </a:prstGeom>
        </p:spPr>
      </p:pic>
      <p:pic>
        <p:nvPicPr>
          <p:cNvPr id="12" name="Picture 11"/>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43769" y="4738009"/>
            <a:ext cx="1196596" cy="368184"/>
          </a:xfrm>
          <a:prstGeom prst="rect">
            <a:avLst/>
          </a:prstGeom>
        </p:spPr>
      </p:pic>
    </p:spTree>
    <p:extLst>
      <p:ext uri="{BB962C8B-B14F-4D97-AF65-F5344CB8AC3E}">
        <p14:creationId xmlns:p14="http://schemas.microsoft.com/office/powerpoint/2010/main" val="392293333"/>
      </p:ext>
    </p:extLst>
  </p:cSld>
  <p:clrMap bg1="lt1" tx1="dk1" bg2="lt2" tx2="dk2" accent1="accent1" accent2="accent2" accent3="accent3" accent4="accent4" accent5="accent5" accent6="accent6" hlink="hlink" folHlink="folHlink"/>
  <p:sldLayoutIdLst>
    <p:sldLayoutId id="2147483649" r:id="rId1"/>
    <p:sldLayoutId id="2147483660" r:id="rId2"/>
    <p:sldLayoutId id="2147483678" r:id="rId3"/>
    <p:sldLayoutId id="2147483653" r:id="rId4"/>
    <p:sldLayoutId id="2147483665" r:id="rId5"/>
    <p:sldLayoutId id="2147483666" r:id="rId6"/>
    <p:sldLayoutId id="2147483677" r:id="rId7"/>
    <p:sldLayoutId id="2147483679" r:id="rId8"/>
  </p:sldLayoutIdLst>
  <p:hf hdr="0" dt="0"/>
  <p:txStyles>
    <p:titleStyle>
      <a:lvl1pPr algn="l" defTabSz="457200" rtl="0" eaLnBrk="1" latinLnBrk="0" hangingPunct="1">
        <a:lnSpc>
          <a:spcPct val="90000"/>
        </a:lnSpc>
        <a:spcBef>
          <a:spcPct val="0"/>
        </a:spcBef>
        <a:buNone/>
        <a:defRPr sz="2800" b="0" i="0" kern="1200">
          <a:solidFill>
            <a:schemeClr val="tx2"/>
          </a:solidFill>
          <a:latin typeface="Arial" panose="020B0604020202020204" pitchFamily="34" charset="0"/>
          <a:ea typeface="+mj-ea"/>
          <a:cs typeface="Arial" panose="020B0604020202020204" pitchFamily="34" charset="0"/>
        </a:defRPr>
      </a:lvl1pPr>
    </p:titleStyle>
    <p:bodyStyle>
      <a:lvl1pPr marL="285750" indent="-285750" algn="l" defTabSz="457200" rtl="0" eaLnBrk="1" latinLnBrk="0" hangingPunct="1">
        <a:lnSpc>
          <a:spcPct val="100000"/>
        </a:lnSpc>
        <a:spcBef>
          <a:spcPts val="0"/>
        </a:spcBef>
        <a:spcAft>
          <a:spcPts val="600"/>
        </a:spcAft>
        <a:buClr>
          <a:srgbClr val="7030A0"/>
        </a:buClr>
        <a:buSzPct val="100000"/>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1pPr>
      <a:lvl2pPr marL="569913" indent="-225425" algn="l" defTabSz="457200" rtl="0" eaLnBrk="1" latinLnBrk="0" hangingPunct="1">
        <a:lnSpc>
          <a:spcPct val="100000"/>
        </a:lnSpc>
        <a:spcBef>
          <a:spcPts val="0"/>
        </a:spcBef>
        <a:spcAft>
          <a:spcPts val="600"/>
        </a:spcAft>
        <a:buClr>
          <a:schemeClr val="tx2"/>
        </a:buClr>
        <a:buSzPct val="100000"/>
        <a:buFont typeface="Arial"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801688" indent="-174625" algn="l" defTabSz="457200" rtl="0" eaLnBrk="1" latinLnBrk="0" hangingPunct="1">
        <a:lnSpc>
          <a:spcPct val="100000"/>
        </a:lnSpc>
        <a:spcBef>
          <a:spcPts val="0"/>
        </a:spcBef>
        <a:spcAft>
          <a:spcPts val="600"/>
        </a:spcAft>
        <a:buClr>
          <a:schemeClr val="tx2"/>
        </a:buClr>
        <a:buSzPct val="100000"/>
        <a:buFont typeface="Arial" panose="020B0604020202020204" pitchFamily="34" charset="0"/>
        <a:buChar char="•"/>
        <a:tabLst/>
        <a:defRPr sz="2000" kern="1200">
          <a:solidFill>
            <a:schemeClr val="tx1"/>
          </a:solidFill>
          <a:latin typeface="Arial" panose="020B0604020202020204" pitchFamily="34" charset="0"/>
          <a:ea typeface="+mn-ea"/>
          <a:cs typeface="Arial" panose="020B0604020202020204" pitchFamily="34" charset="0"/>
        </a:defRPr>
      </a:lvl3pPr>
      <a:lvl4pPr marL="914400" indent="-166688" algn="l" defTabSz="457200" rtl="0" eaLnBrk="1" latinLnBrk="0" hangingPunct="1">
        <a:lnSpc>
          <a:spcPct val="100000"/>
        </a:lnSpc>
        <a:spcBef>
          <a:spcPts val="0"/>
        </a:spcBef>
        <a:spcAft>
          <a:spcPts val="800"/>
        </a:spcAft>
        <a:buClr>
          <a:schemeClr val="accent4"/>
        </a:buClr>
        <a:buSzPct val="100000"/>
        <a:buFont typeface="Arial" panose="020B0604020202020204" pitchFamily="34" charset="0"/>
        <a:buChar char="•"/>
        <a:tabLst/>
        <a:defRPr sz="1800" kern="1200">
          <a:solidFill>
            <a:schemeClr val="tx1"/>
          </a:solidFill>
          <a:latin typeface="Calibri" panose="020F0502020204030204" pitchFamily="34" charset="0"/>
          <a:ea typeface="+mn-ea"/>
          <a:cs typeface="Arial"/>
        </a:defRPr>
      </a:lvl4pPr>
      <a:lvl5pPr marL="1082675" indent="-168275" algn="l" defTabSz="457200" rtl="0" eaLnBrk="1" latinLnBrk="0" hangingPunct="1">
        <a:lnSpc>
          <a:spcPct val="100000"/>
        </a:lnSpc>
        <a:spcBef>
          <a:spcPts val="0"/>
        </a:spcBef>
        <a:spcAft>
          <a:spcPts val="800"/>
        </a:spcAft>
        <a:buClr>
          <a:schemeClr val="bg1">
            <a:lumMod val="65000"/>
          </a:schemeClr>
        </a:buClr>
        <a:buFont typeface="Arial"/>
        <a:buChar char="•"/>
        <a:defRPr sz="1800" kern="1200">
          <a:solidFill>
            <a:schemeClr val="tx1"/>
          </a:solidFill>
          <a:latin typeface="Calibri" panose="020F0502020204030204" pitchFamily="34" charset="0"/>
          <a:ea typeface="+mn-ea"/>
          <a:cs typeface="Arial"/>
        </a:defRPr>
      </a:lvl5pPr>
      <a:lvl6pPr marL="2514600" indent="-228600" algn="l" defTabSz="457200" rtl="0" eaLnBrk="1" latinLnBrk="0" hangingPunct="1">
        <a:lnSpc>
          <a:spcPct val="100000"/>
        </a:lnSpc>
        <a:spcBef>
          <a:spcPts val="0"/>
        </a:spcBef>
        <a:spcAft>
          <a:spcPts val="800"/>
        </a:spcAft>
        <a:buFont typeface="Arial"/>
        <a:buChar char="•"/>
        <a:defRPr sz="1800" kern="1200" baseline="0">
          <a:solidFill>
            <a:schemeClr val="tx1"/>
          </a:solidFill>
          <a:latin typeface="+mn-lt"/>
          <a:ea typeface="+mn-ea"/>
          <a:cs typeface="+mn-cs"/>
        </a:defRPr>
      </a:lvl6pPr>
      <a:lvl7pPr marL="2519363" indent="0" algn="l" defTabSz="457200" rtl="0" eaLnBrk="1" latinLnBrk="0" hangingPunct="1">
        <a:lnSpc>
          <a:spcPct val="100000"/>
        </a:lnSpc>
        <a:spcBef>
          <a:spcPts val="0"/>
        </a:spcBef>
        <a:spcAft>
          <a:spcPts val="800"/>
        </a:spcAft>
        <a:buFont typeface="Arial"/>
        <a:buNone/>
        <a:defRPr sz="1800" kern="1200">
          <a:solidFill>
            <a:schemeClr val="tx1"/>
          </a:solidFill>
          <a:latin typeface="+mn-lt"/>
          <a:ea typeface="+mn-ea"/>
          <a:cs typeface="+mn-cs"/>
        </a:defRPr>
      </a:lvl7pPr>
      <a:lvl8pPr marL="2519363" indent="0" algn="l" defTabSz="457200" rtl="0" eaLnBrk="1" latinLnBrk="0" hangingPunct="1">
        <a:lnSpc>
          <a:spcPct val="100000"/>
        </a:lnSpc>
        <a:spcBef>
          <a:spcPts val="0"/>
        </a:spcBef>
        <a:spcAft>
          <a:spcPts val="800"/>
        </a:spcAft>
        <a:buFontTx/>
        <a:buNone/>
        <a:defRPr sz="1800" kern="1200">
          <a:solidFill>
            <a:schemeClr val="tx1"/>
          </a:solidFill>
          <a:latin typeface="+mn-lt"/>
          <a:ea typeface="+mn-ea"/>
          <a:cs typeface="+mn-cs"/>
        </a:defRPr>
      </a:lvl8pPr>
      <a:lvl9pPr marL="2519363" indent="0" algn="l" defTabSz="457200" rtl="0" eaLnBrk="1" latinLnBrk="0" hangingPunct="1">
        <a:lnSpc>
          <a:spcPct val="100000"/>
        </a:lnSpc>
        <a:spcBef>
          <a:spcPts val="0"/>
        </a:spcBef>
        <a:spcAft>
          <a:spcPts val="800"/>
        </a:spcAft>
        <a:buFontTx/>
        <a:buNone/>
        <a:defRPr sz="18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s://hr4u.trinity-health.org/" TargetMode="Externa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1B690B79-A5B3-44C5-8B87-F12B8D338330}"/>
              </a:ext>
            </a:extLst>
          </p:cNvPr>
          <p:cNvSpPr>
            <a:spLocks noGrp="1"/>
          </p:cNvSpPr>
          <p:nvPr>
            <p:ph type="title"/>
          </p:nvPr>
        </p:nvSpPr>
        <p:spPr>
          <a:xfrm>
            <a:off x="273200" y="160346"/>
            <a:ext cx="3762956" cy="498656"/>
          </a:xfrm>
        </p:spPr>
        <p:txBody>
          <a:bodyPr/>
          <a:lstStyle/>
          <a:p>
            <a:pPr>
              <a:lnSpc>
                <a:spcPct val="100000"/>
              </a:lnSpc>
            </a:pPr>
            <a:r>
              <a:rPr lang="en-US" sz="1400" dirty="0"/>
              <a:t>Trinity Health Leadership System</a:t>
            </a:r>
            <a:br>
              <a:rPr lang="en-US" sz="1400" dirty="0"/>
            </a:br>
            <a:r>
              <a:rPr lang="en-US" sz="2000" b="1" dirty="0"/>
              <a:t>Huddle Notes</a:t>
            </a:r>
          </a:p>
        </p:txBody>
      </p:sp>
      <p:sp>
        <p:nvSpPr>
          <p:cNvPr id="4" name="Footer Placeholder 3">
            <a:extLst>
              <a:ext uri="{FF2B5EF4-FFF2-40B4-BE49-F238E27FC236}">
                <a16:creationId xmlns:a16="http://schemas.microsoft.com/office/drawing/2014/main" id="{6F53223F-9AB8-4ABF-AD9E-6BCBA6C6F5A6}"/>
              </a:ext>
            </a:extLst>
          </p:cNvPr>
          <p:cNvSpPr>
            <a:spLocks noGrp="1"/>
          </p:cNvSpPr>
          <p:nvPr>
            <p:ph type="ftr" sz="quarter" idx="3"/>
          </p:nvPr>
        </p:nvSpPr>
        <p:spPr>
          <a:xfrm>
            <a:off x="5042728" y="4872851"/>
            <a:ext cx="3835387" cy="186901"/>
          </a:xfrm>
        </p:spPr>
        <p:txBody>
          <a:bodyPr rIns="0"/>
          <a:lstStyle/>
          <a:p>
            <a:r>
              <a:rPr lang="en-US" dirty="0"/>
              <a:t>©2020 Trinity Health, All Rights Reserved</a:t>
            </a:r>
          </a:p>
        </p:txBody>
      </p:sp>
      <p:sp>
        <p:nvSpPr>
          <p:cNvPr id="6" name="Text Box 2">
            <a:extLst>
              <a:ext uri="{FF2B5EF4-FFF2-40B4-BE49-F238E27FC236}">
                <a16:creationId xmlns:a16="http://schemas.microsoft.com/office/drawing/2014/main" id="{9087359B-0A53-4F26-9522-E093C0EEE3DF}"/>
              </a:ext>
            </a:extLst>
          </p:cNvPr>
          <p:cNvSpPr txBox="1">
            <a:spLocks noChangeArrowheads="1"/>
          </p:cNvSpPr>
          <p:nvPr/>
        </p:nvSpPr>
        <p:spPr bwMode="auto">
          <a:xfrm>
            <a:off x="6256147" y="229506"/>
            <a:ext cx="1548285" cy="280271"/>
          </a:xfrm>
          <a:prstGeom prst="rect">
            <a:avLst/>
          </a:prstGeom>
          <a:solidFill>
            <a:srgbClr val="FFFFFF"/>
          </a:solidFill>
          <a:ln w="9525">
            <a:noFill/>
            <a:miter lim="800000"/>
            <a:headEnd/>
            <a:tailEnd/>
          </a:ln>
        </p:spPr>
        <p:txBody>
          <a:bodyPr rot="0" vert="horz" wrap="square" lIns="91440" tIns="45720" rIns="91440" bIns="45720" anchor="ctr" anchorCtr="0">
            <a:noAutofit/>
          </a:bodyPr>
          <a:lstStyle/>
          <a:p>
            <a:pPr marL="0" marR="0" algn="ctr">
              <a:lnSpc>
                <a:spcPct val="115000"/>
              </a:lnSpc>
              <a:spcBef>
                <a:spcPts val="0"/>
              </a:spcBef>
              <a:spcAft>
                <a:spcPts val="0"/>
              </a:spcAft>
            </a:pPr>
            <a:r>
              <a:rPr lang="en-US" sz="1000" dirty="0">
                <a:effectLst/>
                <a:highlight>
                  <a:srgbClr val="FFFF00"/>
                </a:highlight>
                <a:latin typeface="Arial" panose="020B0604020202020204" pitchFamily="34" charset="0"/>
                <a:ea typeface="Calibri" panose="020F0502020204030204" pitchFamily="34" charset="0"/>
                <a:cs typeface="Times New Roman" panose="02020603050405020304" pitchFamily="18" charset="0"/>
              </a:rPr>
              <a:t>RHM LOGO HERE</a:t>
            </a:r>
          </a:p>
        </p:txBody>
      </p:sp>
      <p:sp>
        <p:nvSpPr>
          <p:cNvPr id="7" name="Text Box 2">
            <a:extLst>
              <a:ext uri="{FF2B5EF4-FFF2-40B4-BE49-F238E27FC236}">
                <a16:creationId xmlns:a16="http://schemas.microsoft.com/office/drawing/2014/main" id="{960EDC57-8719-4232-BEE3-BA7E444F9F4C}"/>
              </a:ext>
            </a:extLst>
          </p:cNvPr>
          <p:cNvSpPr txBox="1">
            <a:spLocks noChangeArrowheads="1"/>
          </p:cNvSpPr>
          <p:nvPr/>
        </p:nvSpPr>
        <p:spPr bwMode="auto">
          <a:xfrm>
            <a:off x="7322515" y="493634"/>
            <a:ext cx="1548285" cy="145681"/>
          </a:xfrm>
          <a:prstGeom prst="rect">
            <a:avLst/>
          </a:prstGeom>
          <a:noFill/>
          <a:ln w="9525">
            <a:noFill/>
            <a:miter lim="800000"/>
            <a:headEnd/>
            <a:tailEnd/>
          </a:ln>
        </p:spPr>
        <p:txBody>
          <a:bodyPr rot="0" vert="horz" wrap="square" lIns="0" tIns="0" rIns="0" bIns="0" anchor="ctr" anchorCtr="0">
            <a:spAutoFit/>
          </a:bodyPr>
          <a:lstStyle/>
          <a:p>
            <a:pPr marL="0" marR="0" algn="r">
              <a:lnSpc>
                <a:spcPct val="115000"/>
              </a:lnSpc>
              <a:spcBef>
                <a:spcPts val="0"/>
              </a:spcBef>
              <a:spcAft>
                <a:spcPts val="0"/>
              </a:spcAft>
            </a:pPr>
            <a:r>
              <a:rPr lang="en-US" sz="900" b="1" dirty="0">
                <a:solidFill>
                  <a:srgbClr val="404040"/>
                </a:solidFill>
                <a:effectLst/>
                <a:latin typeface="Arial" panose="020B0604020202020204" pitchFamily="34" charset="0"/>
                <a:ea typeface="Calibri" panose="020F0502020204030204" pitchFamily="34" charset="0"/>
                <a:cs typeface="Arial" panose="020B0604020202020204" pitchFamily="34" charset="0"/>
              </a:rPr>
              <a:t>July 6</a:t>
            </a:r>
            <a:r>
              <a:rPr lang="en-US" sz="900" b="1" dirty="0">
                <a:solidFill>
                  <a:srgbClr val="404040"/>
                </a:solidFill>
                <a:latin typeface="Arial" panose="020B0604020202020204" pitchFamily="34" charset="0"/>
                <a:ea typeface="Calibri" panose="020F0502020204030204" pitchFamily="34" charset="0"/>
                <a:cs typeface="Arial" panose="020B0604020202020204" pitchFamily="34" charset="0"/>
              </a:rPr>
              <a:t>,</a:t>
            </a:r>
            <a:r>
              <a:rPr lang="en-US" sz="900" b="1" dirty="0">
                <a:solidFill>
                  <a:srgbClr val="404040"/>
                </a:solidFill>
                <a:effectLst/>
                <a:latin typeface="Arial" panose="020B0604020202020204" pitchFamily="34" charset="0"/>
                <a:ea typeface="Calibri" panose="020F0502020204030204" pitchFamily="34" charset="0"/>
                <a:cs typeface="Arial" panose="020B0604020202020204" pitchFamily="34" charset="0"/>
              </a:rPr>
              <a:t> 2020</a:t>
            </a:r>
            <a:endParaRPr lang="en-US" sz="900" b="1" dirty="0">
              <a:effectLst/>
              <a:latin typeface="Arial" panose="020B0604020202020204" pitchFamily="34" charset="0"/>
              <a:ea typeface="Calibri" panose="020F0502020204030204" pitchFamily="34" charset="0"/>
              <a:cs typeface="Times New Roman" panose="02020603050405020304" pitchFamily="18" charset="0"/>
            </a:endParaRPr>
          </a:p>
        </p:txBody>
      </p:sp>
      <p:graphicFrame>
        <p:nvGraphicFramePr>
          <p:cNvPr id="8" name="Table 7">
            <a:extLst>
              <a:ext uri="{FF2B5EF4-FFF2-40B4-BE49-F238E27FC236}">
                <a16:creationId xmlns:a16="http://schemas.microsoft.com/office/drawing/2014/main" id="{B170B1D9-F490-485D-9402-BFEE5D519BF2}"/>
              </a:ext>
            </a:extLst>
          </p:cNvPr>
          <p:cNvGraphicFramePr>
            <a:graphicFrameLocks noGrp="1"/>
          </p:cNvGraphicFramePr>
          <p:nvPr>
            <p:extLst>
              <p:ext uri="{D42A27DB-BD31-4B8C-83A1-F6EECF244321}">
                <p14:modId xmlns:p14="http://schemas.microsoft.com/office/powerpoint/2010/main" val="3690887232"/>
              </p:ext>
            </p:extLst>
          </p:nvPr>
        </p:nvGraphicFramePr>
        <p:xfrm>
          <a:off x="159834" y="810515"/>
          <a:ext cx="8824332" cy="4135577"/>
        </p:xfrm>
        <a:graphic>
          <a:graphicData uri="http://schemas.openxmlformats.org/drawingml/2006/table">
            <a:tbl>
              <a:tblPr firstRow="1" firstCol="1" bandRow="1"/>
              <a:tblGrid>
                <a:gridCol w="4337932">
                  <a:extLst>
                    <a:ext uri="{9D8B030D-6E8A-4147-A177-3AD203B41FA5}">
                      <a16:colId xmlns:a16="http://schemas.microsoft.com/office/drawing/2014/main" val="2472197640"/>
                    </a:ext>
                  </a:extLst>
                </a:gridCol>
                <a:gridCol w="137424">
                  <a:extLst>
                    <a:ext uri="{9D8B030D-6E8A-4147-A177-3AD203B41FA5}">
                      <a16:colId xmlns:a16="http://schemas.microsoft.com/office/drawing/2014/main" val="1379072303"/>
                    </a:ext>
                  </a:extLst>
                </a:gridCol>
                <a:gridCol w="4348976">
                  <a:extLst>
                    <a:ext uri="{9D8B030D-6E8A-4147-A177-3AD203B41FA5}">
                      <a16:colId xmlns:a16="http://schemas.microsoft.com/office/drawing/2014/main" val="1618490761"/>
                    </a:ext>
                  </a:extLst>
                </a:gridCol>
              </a:tblGrid>
              <a:tr h="248763">
                <a:tc>
                  <a:txBody>
                    <a:bodyPr/>
                    <a:lstStyle/>
                    <a:p>
                      <a:pPr marL="0" marR="0">
                        <a:lnSpc>
                          <a:spcPct val="115000"/>
                        </a:lnSpc>
                        <a:spcBef>
                          <a:spcPts val="0"/>
                        </a:spcBef>
                        <a:spcAft>
                          <a:spcPts val="0"/>
                        </a:spcAft>
                      </a:pPr>
                      <a:r>
                        <a:rPr lang="en-US" sz="1100" b="1" dirty="0">
                          <a:solidFill>
                            <a:srgbClr val="722282"/>
                          </a:solidFill>
                          <a:effectLst/>
                          <a:latin typeface="Arial" panose="020B0604020202020204" pitchFamily="34" charset="0"/>
                          <a:ea typeface="Calibri" panose="020F0502020204030204" pitchFamily="34" charset="0"/>
                          <a:cs typeface="Arial" panose="020B0604020202020204" pitchFamily="34" charset="0"/>
                        </a:rPr>
                        <a:t>Trinity Health Message</a:t>
                      </a:r>
                      <a:endParaRPr lang="en-US" sz="1100" b="1" dirty="0">
                        <a:effectLst/>
                        <a:latin typeface="Arial" panose="020B0604020202020204" pitchFamily="34" charset="0"/>
                        <a:ea typeface="Calibri" panose="020F0502020204030204" pitchFamily="34" charset="0"/>
                        <a:cs typeface="Times New Roman" panose="02020603050405020304" pitchFamily="18" charset="0"/>
                      </a:endParaRPr>
                    </a:p>
                  </a:txBody>
                  <a:tcPr marL="56012" marR="56012" marT="0"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2F2F2"/>
                    </a:solidFill>
                  </a:tcPr>
                </a:tc>
                <a:tc>
                  <a:txBody>
                    <a:bodyPr/>
                    <a:lstStyle/>
                    <a:p>
                      <a:pPr marL="0" marR="0">
                        <a:lnSpc>
                          <a:spcPct val="115000"/>
                        </a:lnSpc>
                        <a:spcBef>
                          <a:spcPts val="0"/>
                        </a:spcBef>
                        <a:spcAft>
                          <a:spcPts val="0"/>
                        </a:spcAft>
                      </a:pPr>
                      <a:r>
                        <a:rPr lang="en-US" sz="900" dirty="0">
                          <a:effectLst/>
                          <a:latin typeface="Arial" panose="020B0604020202020204" pitchFamily="34" charset="0"/>
                          <a:ea typeface="Calibri" panose="020F0502020204030204" pitchFamily="34" charset="0"/>
                          <a:cs typeface="Times New Roman" panose="02020603050405020304" pitchFamily="18" charset="0"/>
                        </a:rPr>
                        <a:t> </a:t>
                      </a:r>
                    </a:p>
                  </a:txBody>
                  <a:tcPr marL="56012" marR="56012" marT="0" marB="0">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a:noFill/>
                    </a:lnT>
                    <a:lnB>
                      <a:noFill/>
                    </a:lnB>
                  </a:tcPr>
                </a:tc>
                <a:tc>
                  <a:txBody>
                    <a:bodyPr/>
                    <a:lstStyle/>
                    <a:p>
                      <a:pPr marL="0" marR="0">
                        <a:lnSpc>
                          <a:spcPct val="115000"/>
                        </a:lnSpc>
                        <a:spcBef>
                          <a:spcPts val="0"/>
                        </a:spcBef>
                        <a:spcAft>
                          <a:spcPts val="0"/>
                        </a:spcAft>
                      </a:pPr>
                      <a:r>
                        <a:rPr lang="en-US" sz="1100" b="1" dirty="0">
                          <a:solidFill>
                            <a:srgbClr val="722282"/>
                          </a:solidFill>
                          <a:effectLst/>
                          <a:latin typeface="Arial" panose="020B0604020202020204" pitchFamily="34" charset="0"/>
                          <a:ea typeface="Calibri" panose="020F0502020204030204" pitchFamily="34" charset="0"/>
                          <a:cs typeface="Arial" panose="020B0604020202020204" pitchFamily="34" charset="0"/>
                        </a:rPr>
                        <a:t>Team Leader Topic </a:t>
                      </a:r>
                      <a:r>
                        <a:rPr lang="en-US" sz="1100" b="1" dirty="0">
                          <a:solidFill>
                            <a:srgbClr val="722282"/>
                          </a:solidFill>
                          <a:effectLst/>
                          <a:highlight>
                            <a:srgbClr val="FFFF00"/>
                          </a:highlight>
                          <a:latin typeface="Arial" panose="020B0604020202020204" pitchFamily="34" charset="0"/>
                          <a:ea typeface="Calibri" panose="020F0502020204030204" pitchFamily="34" charset="0"/>
                          <a:cs typeface="Arial" panose="020B0604020202020204" pitchFamily="34" charset="0"/>
                        </a:rPr>
                        <a:t>[Team Leader Please Fill In]</a:t>
                      </a:r>
                      <a:endParaRPr lang="en-US" sz="1100" b="1" dirty="0">
                        <a:effectLst/>
                        <a:highlight>
                          <a:srgbClr val="FFFF00"/>
                        </a:highlight>
                        <a:latin typeface="Arial" panose="020B0604020202020204" pitchFamily="34" charset="0"/>
                        <a:ea typeface="Calibri" panose="020F0502020204030204" pitchFamily="34" charset="0"/>
                        <a:cs typeface="Times New Roman" panose="02020603050405020304" pitchFamily="18" charset="0"/>
                      </a:endParaRPr>
                    </a:p>
                  </a:txBody>
                  <a:tcPr marL="56012" marR="56012" marT="0"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2F2F2"/>
                    </a:solidFill>
                  </a:tcPr>
                </a:tc>
                <a:extLst>
                  <a:ext uri="{0D108BD9-81ED-4DB2-BD59-A6C34878D82A}">
                    <a16:rowId xmlns:a16="http://schemas.microsoft.com/office/drawing/2014/main" val="1326745566"/>
                  </a:ext>
                </a:extLst>
              </a:tr>
              <a:tr h="1496624">
                <a:tc>
                  <a:txBody>
                    <a:bodyPr/>
                    <a:lstStyle/>
                    <a:p>
                      <a:r>
                        <a:rPr lang="en-US" sz="1000" b="0" i="0" kern="1200" dirty="0">
                          <a:solidFill>
                            <a:schemeClr val="tx1"/>
                          </a:solidFill>
                          <a:effectLst/>
                          <a:latin typeface="+mn-lt"/>
                          <a:ea typeface="+mn-ea"/>
                          <a:cs typeface="+mn-cs"/>
                        </a:rPr>
                        <a:t>Trinity Health colleagues have 24/7 access to benefits and other Human Resources (HR)-related info through the HR4U online portal at </a:t>
                      </a:r>
                      <a:r>
                        <a:rPr lang="en-US" sz="1000" b="0" i="0" kern="1200" dirty="0">
                          <a:solidFill>
                            <a:schemeClr val="tx1"/>
                          </a:solidFill>
                          <a:effectLst/>
                          <a:latin typeface="+mn-lt"/>
                          <a:ea typeface="+mn-ea"/>
                          <a:cs typeface="+mn-cs"/>
                          <a:hlinkClick r:id="rId2"/>
                        </a:rPr>
                        <a:t>https://hr4u.trinity-health.org</a:t>
                      </a:r>
                      <a:r>
                        <a:rPr lang="en-US" sz="1000" b="0" i="0" kern="1200" dirty="0">
                          <a:solidFill>
                            <a:schemeClr val="tx1"/>
                          </a:solidFill>
                          <a:effectLst/>
                          <a:latin typeface="+mn-lt"/>
                          <a:ea typeface="+mn-ea"/>
                          <a:cs typeface="+mn-cs"/>
                        </a:rPr>
                        <a:t>. Colleagues can submit a request for assistance and track the status of their inquiry or chat in real time with an HR representative, Monday through Friday, 7 a.m. – 8 p.m. ET. There is also a search bar for information and answers to commonly asked questions about HR topics such as benefits, pay, career development, retirement and more. </a:t>
                      </a:r>
                    </a:p>
                    <a:p>
                      <a:br>
                        <a:rPr lang="en-US" sz="1000" b="0" i="0" kern="1200" dirty="0">
                          <a:solidFill>
                            <a:schemeClr val="tx1"/>
                          </a:solidFill>
                          <a:effectLst/>
                          <a:latin typeface="+mn-lt"/>
                          <a:ea typeface="+mn-ea"/>
                          <a:cs typeface="+mn-cs"/>
                        </a:rPr>
                      </a:br>
                      <a:r>
                        <a:rPr lang="en-US" sz="1000" b="0" i="1" kern="1200" dirty="0">
                          <a:solidFill>
                            <a:schemeClr val="tx1"/>
                          </a:solidFill>
                          <a:effectLst/>
                          <a:latin typeface="+mn-lt"/>
                          <a:ea typeface="+mn-ea"/>
                          <a:cs typeface="+mn-cs"/>
                        </a:rPr>
                        <a:t>Health Ministries in New York, Massachusetts and Connecticut are not yet supported by the Trinity Health HR Service Center. Colleagues of these ministries should contact their local HR representatives with HR questions.</a:t>
                      </a:r>
                      <a:endParaRPr lang="en-US" sz="1000" dirty="0"/>
                    </a:p>
                  </a:txBody>
                  <a:tcPr marL="56012" marR="56012" marT="56012" marB="56012">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tc>
                  <a:txBody>
                    <a:bodyPr/>
                    <a:lstStyle/>
                    <a:p>
                      <a:pPr marL="0" marR="0" indent="0">
                        <a:lnSpc>
                          <a:spcPct val="115000"/>
                        </a:lnSpc>
                        <a:spcBef>
                          <a:spcPts val="0"/>
                        </a:spcBef>
                        <a:spcAft>
                          <a:spcPts val="1200"/>
                        </a:spcAft>
                      </a:pPr>
                      <a:r>
                        <a:rPr lang="en-US" sz="800" b="1"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8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a:noFill/>
                    </a:lnT>
                    <a:lnB>
                      <a:noFill/>
                    </a:lnB>
                  </a:tcPr>
                </a:tc>
                <a:tc>
                  <a:txBody>
                    <a:bodyPr/>
                    <a:lstStyle/>
                    <a:p>
                      <a:pPr marL="0" marR="0" indent="0">
                        <a:lnSpc>
                          <a:spcPct val="110000"/>
                        </a:lnSpc>
                        <a:spcBef>
                          <a:spcPts val="0"/>
                        </a:spcBef>
                        <a:spcAft>
                          <a:spcPts val="600"/>
                        </a:spcAft>
                      </a:pPr>
                      <a:r>
                        <a:rPr lang="en-US" sz="1000" b="1"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Huddle Team Priorities</a:t>
                      </a:r>
                      <a:endParaRPr lang="en-US" sz="10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p>
                      <a:pPr marL="227013" marR="0" lvl="0" indent="-109538">
                        <a:lnSpc>
                          <a:spcPct val="110000"/>
                        </a:lnSpc>
                        <a:spcBef>
                          <a:spcPts val="0"/>
                        </a:spcBef>
                        <a:spcAft>
                          <a:spcPts val="0"/>
                        </a:spcAft>
                        <a:buFont typeface="Symbol" panose="05050102010706020507" pitchFamily="18" charset="2"/>
                        <a:buChar char=""/>
                      </a:pPr>
                      <a:r>
                        <a:rPr lang="en-US" sz="1000"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Suggest a process improvement for the team</a:t>
                      </a:r>
                      <a:endParaRPr lang="en-US" sz="10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p>
                      <a:pPr marL="227013" marR="0" lvl="0" indent="-109538">
                        <a:lnSpc>
                          <a:spcPct val="110000"/>
                        </a:lnSpc>
                        <a:spcBef>
                          <a:spcPts val="0"/>
                        </a:spcBef>
                        <a:spcAft>
                          <a:spcPts val="0"/>
                        </a:spcAft>
                        <a:buFont typeface="Symbol" panose="05050102010706020507" pitchFamily="18" charset="2"/>
                        <a:buChar char=""/>
                      </a:pPr>
                      <a:r>
                        <a:rPr lang="en-US" sz="1000"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Share an idea or best-practice</a:t>
                      </a:r>
                      <a:endParaRPr lang="en-US" sz="10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p>
                      <a:pPr marL="227013" marR="0" lvl="0" indent="-109538">
                        <a:lnSpc>
                          <a:spcPct val="110000"/>
                        </a:lnSpc>
                        <a:spcBef>
                          <a:spcPts val="0"/>
                        </a:spcBef>
                        <a:spcAft>
                          <a:spcPts val="0"/>
                        </a:spcAft>
                        <a:buFont typeface="Symbol" panose="05050102010706020507" pitchFamily="18" charset="2"/>
                        <a:buChar char=""/>
                      </a:pPr>
                      <a:r>
                        <a:rPr lang="en-US" sz="1000"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Ask a question </a:t>
                      </a:r>
                      <a:endParaRPr lang="en-US" sz="10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p>
                      <a:pPr marL="0" marR="0" indent="0">
                        <a:lnSpc>
                          <a:spcPct val="110000"/>
                        </a:lnSpc>
                        <a:spcBef>
                          <a:spcPts val="600"/>
                        </a:spcBef>
                        <a:spcAft>
                          <a:spcPts val="0"/>
                        </a:spcAft>
                      </a:pPr>
                      <a:r>
                        <a:rPr lang="en-US" sz="1000" b="1"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Possibly include:</a:t>
                      </a:r>
                      <a:br>
                        <a:rPr lang="en-US" sz="1000"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br>
                      <a:r>
                        <a:rPr lang="en-US" sz="1000"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Ask different colleague to lead this section </a:t>
                      </a:r>
                      <a:endParaRPr lang="en-US" sz="10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54864" marB="54864">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extLst>
                  <a:ext uri="{0D108BD9-81ED-4DB2-BD59-A6C34878D82A}">
                    <a16:rowId xmlns:a16="http://schemas.microsoft.com/office/drawing/2014/main" val="2722095961"/>
                  </a:ext>
                </a:extLst>
              </a:tr>
              <a:tr h="0">
                <a:tc>
                  <a:txBody>
                    <a:bodyPr/>
                    <a:lstStyle/>
                    <a:p>
                      <a:pPr marL="0" marR="0" indent="0">
                        <a:lnSpc>
                          <a:spcPct val="110000"/>
                        </a:lnSpc>
                        <a:spcBef>
                          <a:spcPts val="0"/>
                        </a:spcBef>
                        <a:spcAft>
                          <a:spcPts val="0"/>
                        </a:spcAft>
                      </a:pPr>
                      <a:r>
                        <a:rPr lang="en-US" sz="200" b="1"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2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56012" marB="56012">
                    <a:lnL>
                      <a:noFill/>
                    </a:lnL>
                    <a:lnR>
                      <a:noFill/>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tc>
                  <a:txBody>
                    <a:bodyPr/>
                    <a:lstStyle/>
                    <a:p>
                      <a:pPr marL="0" marR="0" indent="0">
                        <a:lnSpc>
                          <a:spcPct val="110000"/>
                        </a:lnSpc>
                        <a:spcBef>
                          <a:spcPts val="0"/>
                        </a:spcBef>
                        <a:spcAft>
                          <a:spcPts val="0"/>
                        </a:spcAft>
                      </a:pPr>
                      <a:r>
                        <a:rPr lang="en-US" sz="200" b="1">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20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lnL>
                      <a:noFill/>
                    </a:lnL>
                    <a:lnR>
                      <a:noFill/>
                    </a:lnR>
                    <a:lnT>
                      <a:noFill/>
                    </a:lnT>
                    <a:lnB>
                      <a:noFill/>
                    </a:lnB>
                  </a:tcPr>
                </a:tc>
                <a:tc>
                  <a:txBody>
                    <a:bodyPr/>
                    <a:lstStyle/>
                    <a:p>
                      <a:pPr marL="0" marR="0" indent="0">
                        <a:lnSpc>
                          <a:spcPct val="110000"/>
                        </a:lnSpc>
                        <a:spcBef>
                          <a:spcPts val="0"/>
                        </a:spcBef>
                        <a:spcAft>
                          <a:spcPts val="0"/>
                        </a:spcAft>
                      </a:pPr>
                      <a:r>
                        <a:rPr lang="en-US" sz="200" b="1"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2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lnL>
                      <a:noFill/>
                    </a:lnL>
                    <a:lnR>
                      <a:noFill/>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extLst>
                  <a:ext uri="{0D108BD9-81ED-4DB2-BD59-A6C34878D82A}">
                    <a16:rowId xmlns:a16="http://schemas.microsoft.com/office/drawing/2014/main" val="3627159095"/>
                  </a:ext>
                </a:extLst>
              </a:tr>
              <a:tr h="325585">
                <a:tc>
                  <a:txBody>
                    <a:bodyPr/>
                    <a:lstStyle/>
                    <a:p>
                      <a:pPr marL="0" marR="0" indent="0">
                        <a:lnSpc>
                          <a:spcPct val="110000"/>
                        </a:lnSpc>
                        <a:spcBef>
                          <a:spcPts val="0"/>
                        </a:spcBef>
                        <a:spcAft>
                          <a:spcPts val="0"/>
                        </a:spcAft>
                      </a:pPr>
                      <a:r>
                        <a:rPr lang="en-US" sz="1100" b="1" dirty="0">
                          <a:solidFill>
                            <a:srgbClr val="722282"/>
                          </a:solidFill>
                          <a:effectLst/>
                          <a:latin typeface="Arial" panose="020B0604020202020204" pitchFamily="34" charset="0"/>
                          <a:ea typeface="Times New Roman" panose="02020603050405020304" pitchFamily="18" charset="0"/>
                          <a:cs typeface="Times New Roman" panose="02020603050405020304" pitchFamily="18" charset="0"/>
                        </a:rPr>
                        <a:t>Regional/Local Ministry Focus </a:t>
                      </a:r>
                      <a:r>
                        <a:rPr lang="en-US" sz="1100" b="1" dirty="0">
                          <a:solidFill>
                            <a:srgbClr val="722282"/>
                          </a:solidFill>
                          <a:effectLst/>
                          <a:highlight>
                            <a:srgbClr val="FFFF00"/>
                          </a:highlight>
                          <a:latin typeface="Arial" panose="020B0604020202020204" pitchFamily="34" charset="0"/>
                          <a:ea typeface="Calibri" panose="020F0502020204030204" pitchFamily="34" charset="0"/>
                          <a:cs typeface="Arial" panose="020B0604020202020204" pitchFamily="34" charset="0"/>
                        </a:rPr>
                        <a:t>[</a:t>
                      </a:r>
                      <a:r>
                        <a:rPr lang="en-US" sz="1100" b="1" dirty="0" err="1">
                          <a:solidFill>
                            <a:srgbClr val="722282"/>
                          </a:solidFill>
                          <a:effectLst/>
                          <a:highlight>
                            <a:srgbClr val="FFFF00"/>
                          </a:highlight>
                          <a:latin typeface="Arial" panose="020B0604020202020204" pitchFamily="34" charset="0"/>
                          <a:ea typeface="Calibri" panose="020F0502020204030204" pitchFamily="34" charset="0"/>
                          <a:cs typeface="Arial" panose="020B0604020202020204" pitchFamily="34" charset="0"/>
                        </a:rPr>
                        <a:t>MarComm</a:t>
                      </a:r>
                      <a:r>
                        <a:rPr lang="en-US" sz="1100" b="1" dirty="0">
                          <a:solidFill>
                            <a:srgbClr val="722282"/>
                          </a:solidFill>
                          <a:effectLst/>
                          <a:highlight>
                            <a:srgbClr val="FFFF00"/>
                          </a:highlight>
                          <a:latin typeface="Arial" panose="020B0604020202020204" pitchFamily="34" charset="0"/>
                          <a:ea typeface="Calibri" panose="020F0502020204030204" pitchFamily="34" charset="0"/>
                          <a:cs typeface="Arial" panose="020B0604020202020204" pitchFamily="34" charset="0"/>
                        </a:rPr>
                        <a:t> Please Fill In]</a:t>
                      </a:r>
                      <a:endParaRPr lang="en-US" sz="1100" b="1"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56012" marB="56012"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2F2F2"/>
                    </a:solidFill>
                  </a:tcPr>
                </a:tc>
                <a:tc>
                  <a:txBody>
                    <a:bodyPr/>
                    <a:lstStyle/>
                    <a:p>
                      <a:pPr marL="0" marR="0" indent="0">
                        <a:lnSpc>
                          <a:spcPct val="110000"/>
                        </a:lnSpc>
                        <a:spcBef>
                          <a:spcPts val="0"/>
                        </a:spcBef>
                        <a:spcAft>
                          <a:spcPts val="0"/>
                        </a:spcAft>
                      </a:pPr>
                      <a:r>
                        <a:rPr lang="en-US" sz="900" b="1">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90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a:noFill/>
                    </a:lnT>
                    <a:lnB>
                      <a:noFill/>
                    </a:lnB>
                  </a:tcPr>
                </a:tc>
                <a:tc>
                  <a:txBody>
                    <a:bodyPr/>
                    <a:lstStyle/>
                    <a:p>
                      <a:pPr marL="0" marR="0" indent="0">
                        <a:lnSpc>
                          <a:spcPct val="110000"/>
                        </a:lnSpc>
                        <a:spcBef>
                          <a:spcPts val="0"/>
                        </a:spcBef>
                        <a:spcAft>
                          <a:spcPts val="0"/>
                        </a:spcAft>
                      </a:pPr>
                      <a:r>
                        <a:rPr lang="en-US" sz="1100" b="1" dirty="0">
                          <a:solidFill>
                            <a:srgbClr val="722282"/>
                          </a:solidFill>
                          <a:effectLst/>
                          <a:latin typeface="Arial" panose="020B0604020202020204" pitchFamily="34" charset="0"/>
                          <a:ea typeface="Times New Roman" panose="02020603050405020304" pitchFamily="18" charset="0"/>
                          <a:cs typeface="Times New Roman" panose="02020603050405020304" pitchFamily="18" charset="0"/>
                        </a:rPr>
                        <a:t>Safety and Resiliency</a:t>
                      </a:r>
                      <a:endParaRPr lang="en-US" sz="1100" b="1"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2F2F2"/>
                    </a:solidFill>
                  </a:tcPr>
                </a:tc>
                <a:extLst>
                  <a:ext uri="{0D108BD9-81ED-4DB2-BD59-A6C34878D82A}">
                    <a16:rowId xmlns:a16="http://schemas.microsoft.com/office/drawing/2014/main" val="1289719673"/>
                  </a:ext>
                </a:extLst>
              </a:tr>
              <a:tr h="1476758">
                <a:tc>
                  <a:txBody>
                    <a:bodyPr/>
                    <a:lstStyle/>
                    <a:p>
                      <a:pPr marL="0" marR="0" indent="0">
                        <a:lnSpc>
                          <a:spcPct val="110000"/>
                        </a:lnSpc>
                        <a:spcBef>
                          <a:spcPts val="0"/>
                        </a:spcBef>
                        <a:spcAft>
                          <a:spcPts val="600"/>
                        </a:spcAft>
                      </a:pPr>
                      <a:r>
                        <a:rPr lang="en-US" sz="1000" b="1" dirty="0">
                          <a:solidFill>
                            <a:srgbClr val="0F243E"/>
                          </a:solidFill>
                          <a:effectLst/>
                          <a:latin typeface="+mn-lt"/>
                          <a:ea typeface="Times New Roman" panose="02020603050405020304" pitchFamily="18" charset="0"/>
                          <a:cs typeface="Times New Roman" panose="02020603050405020304" pitchFamily="18" charset="0"/>
                        </a:rPr>
                        <a:t>Regional leadership priorities. Examples:</a:t>
                      </a:r>
                      <a:endParaRPr lang="en-US" sz="1000" dirty="0">
                        <a:solidFill>
                          <a:srgbClr val="0F243E"/>
                        </a:solidFill>
                        <a:effectLst/>
                        <a:latin typeface="+mn-lt"/>
                        <a:ea typeface="Times New Roman" panose="02020603050405020304" pitchFamily="18" charset="0"/>
                        <a:cs typeface="Times New Roman" panose="02020603050405020304" pitchFamily="18" charset="0"/>
                      </a:endParaRPr>
                    </a:p>
                    <a:p>
                      <a:r>
                        <a:rPr lang="en-US" sz="1000" b="0" i="0" u="none" strike="noStrike" kern="1200" dirty="0">
                          <a:solidFill>
                            <a:schemeClr val="tx1"/>
                          </a:solidFill>
                          <a:effectLst/>
                          <a:latin typeface="+mn-lt"/>
                          <a:ea typeface="+mn-ea"/>
                          <a:cs typeface="+mn-cs"/>
                        </a:rPr>
                        <a:t>Inpatient PUIs with testing pending - </a:t>
                      </a:r>
                    </a:p>
                    <a:p>
                      <a:r>
                        <a:rPr lang="en-US" sz="1000" b="0" i="0" u="none" strike="noStrike" kern="1200" dirty="0">
                          <a:solidFill>
                            <a:schemeClr val="tx1"/>
                          </a:solidFill>
                          <a:effectLst/>
                          <a:latin typeface="+mn-lt"/>
                          <a:ea typeface="+mn-ea"/>
                          <a:cs typeface="+mn-cs"/>
                        </a:rPr>
                        <a:t>Inpatient confirmed cases - </a:t>
                      </a:r>
                    </a:p>
                    <a:p>
                      <a:r>
                        <a:rPr lang="en-US" sz="1000" b="0" i="0" u="none" strike="noStrike" kern="1200" dirty="0">
                          <a:solidFill>
                            <a:schemeClr val="tx1"/>
                          </a:solidFill>
                          <a:effectLst/>
                          <a:latin typeface="+mn-lt"/>
                          <a:ea typeface="+mn-ea"/>
                          <a:cs typeface="+mn-cs"/>
                        </a:rPr>
                        <a:t>Confirmed cases sent home for isolation - </a:t>
                      </a:r>
                    </a:p>
                    <a:p>
                      <a:r>
                        <a:rPr lang="en-US" sz="1000" b="0" i="0" u="none" strike="noStrike" kern="1200" dirty="0">
                          <a:solidFill>
                            <a:schemeClr val="tx1"/>
                          </a:solidFill>
                          <a:effectLst/>
                          <a:latin typeface="+mn-lt"/>
                          <a:ea typeface="+mn-ea"/>
                          <a:cs typeface="+mn-cs"/>
                        </a:rPr>
                        <a:t>PUIs sent home for isolation - </a:t>
                      </a:r>
                    </a:p>
                    <a:p>
                      <a:pPr marL="0" marR="0" indent="0">
                        <a:lnSpc>
                          <a:spcPct val="110000"/>
                        </a:lnSpc>
                        <a:spcBef>
                          <a:spcPts val="600"/>
                        </a:spcBef>
                        <a:spcAft>
                          <a:spcPts val="0"/>
                        </a:spcAft>
                      </a:pPr>
                      <a:r>
                        <a:rPr lang="en-US" sz="1000" b="1" dirty="0">
                          <a:solidFill>
                            <a:srgbClr val="0F243E"/>
                          </a:solidFill>
                          <a:effectLst/>
                          <a:latin typeface="+mn-lt"/>
                          <a:ea typeface="Times New Roman" panose="02020603050405020304" pitchFamily="18" charset="0"/>
                          <a:cs typeface="Times New Roman" panose="02020603050405020304" pitchFamily="18" charset="0"/>
                        </a:rPr>
                        <a:t>Always include:</a:t>
                      </a:r>
                      <a:r>
                        <a:rPr lang="en-US" sz="1000" dirty="0">
                          <a:solidFill>
                            <a:srgbClr val="0F243E"/>
                          </a:solidFill>
                          <a:effectLst/>
                          <a:latin typeface="+mn-lt"/>
                          <a:ea typeface="Times New Roman" panose="02020603050405020304" pitchFamily="18" charset="0"/>
                          <a:cs typeface="Times New Roman" panose="02020603050405020304" pitchFamily="18" charset="0"/>
                        </a:rPr>
                        <a:t> </a:t>
                      </a:r>
                      <a:br>
                        <a:rPr lang="en-US" sz="1000" dirty="0">
                          <a:solidFill>
                            <a:srgbClr val="0F243E"/>
                          </a:solidFill>
                          <a:effectLst/>
                          <a:latin typeface="+mn-lt"/>
                          <a:ea typeface="Times New Roman" panose="02020603050405020304" pitchFamily="18" charset="0"/>
                          <a:cs typeface="Times New Roman" panose="02020603050405020304" pitchFamily="18" charset="0"/>
                        </a:rPr>
                      </a:br>
                      <a:r>
                        <a:rPr lang="en-US" sz="1000" dirty="0">
                          <a:solidFill>
                            <a:srgbClr val="0F243E"/>
                          </a:solidFill>
                          <a:effectLst/>
                          <a:latin typeface="+mn-lt"/>
                          <a:ea typeface="Times New Roman" panose="02020603050405020304" pitchFamily="18" charset="0"/>
                          <a:cs typeface="Times New Roman" panose="02020603050405020304" pitchFamily="18" charset="0"/>
                        </a:rPr>
                        <a:t>Recognition and thank you</a:t>
                      </a:r>
                    </a:p>
                  </a:txBody>
                  <a:tcPr marL="56012" marR="56012" marT="56012" marB="56012">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tc>
                  <a:txBody>
                    <a:bodyPr/>
                    <a:lstStyle/>
                    <a:p>
                      <a:pPr marL="0" marR="0" indent="0">
                        <a:lnSpc>
                          <a:spcPct val="115000"/>
                        </a:lnSpc>
                        <a:spcBef>
                          <a:spcPts val="0"/>
                        </a:spcBef>
                        <a:spcAft>
                          <a:spcPts val="1200"/>
                        </a:spcAft>
                      </a:pPr>
                      <a:endParaRPr lang="en-US" sz="8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a:noFill/>
                    </a:lnT>
                    <a:lnB>
                      <a:noFill/>
                    </a:lnB>
                  </a:tcPr>
                </a:tc>
                <a:tc>
                  <a:txBody>
                    <a:bodyPr/>
                    <a:lstStyle/>
                    <a:p>
                      <a:pPr fontAlgn="base"/>
                      <a:r>
                        <a:rPr lang="en-US" sz="1000" b="1" kern="1200" dirty="0">
                          <a:solidFill>
                            <a:schemeClr val="tx1"/>
                          </a:solidFill>
                          <a:effectLst/>
                          <a:latin typeface="+mn-lt"/>
                          <a:ea typeface="+mn-ea"/>
                          <a:cs typeface="+mn-cs"/>
                        </a:rPr>
                        <a:t>Questioning Attitudes for Colleague Safety</a:t>
                      </a:r>
                    </a:p>
                    <a:p>
                      <a:pPr fontAlgn="base"/>
                      <a:r>
                        <a:rPr lang="en-US" sz="1000" kern="1200" dirty="0">
                          <a:solidFill>
                            <a:schemeClr val="tx1"/>
                          </a:solidFill>
                          <a:effectLst/>
                          <a:latin typeface="+mn-lt"/>
                          <a:ea typeface="+mn-ea"/>
                          <a:cs typeface="+mn-cs"/>
                        </a:rPr>
                        <a:t>We should be mindful of our mental safety as </a:t>
                      </a:r>
                      <a:r>
                        <a:rPr lang="en-US" sz="1000" kern="1200">
                          <a:solidFill>
                            <a:schemeClr val="tx1"/>
                          </a:solidFill>
                          <a:effectLst/>
                          <a:latin typeface="+mn-lt"/>
                          <a:ea typeface="+mn-ea"/>
                          <a:cs typeface="+mn-cs"/>
                        </a:rPr>
                        <a:t>well as look </a:t>
                      </a:r>
                      <a:r>
                        <a:rPr lang="en-US" sz="1000" kern="1200" dirty="0">
                          <a:solidFill>
                            <a:schemeClr val="tx1"/>
                          </a:solidFill>
                          <a:effectLst/>
                          <a:latin typeface="+mn-lt"/>
                          <a:ea typeface="+mn-ea"/>
                          <a:cs typeface="+mn-cs"/>
                        </a:rPr>
                        <a:t>out for our colleague team members. You may need to question if your fellow colleague is doing okay or if they need help with something before heading home after a shift. It is also important to question your own safety, your own mental stability or your own possible need for help. It is a strength rather than a weakness to question your own state of mind and ask for help if you feel it is needed. </a:t>
                      </a:r>
                    </a:p>
                  </a:txBody>
                  <a:tcPr marL="56012" marR="56012" marT="54864" marB="54864">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extLst>
                  <a:ext uri="{0D108BD9-81ED-4DB2-BD59-A6C34878D82A}">
                    <a16:rowId xmlns:a16="http://schemas.microsoft.com/office/drawing/2014/main" val="2499978069"/>
                  </a:ext>
                </a:extLst>
              </a:tr>
            </a:tbl>
          </a:graphicData>
        </a:graphic>
      </p:graphicFrame>
    </p:spTree>
    <p:extLst>
      <p:ext uri="{BB962C8B-B14F-4D97-AF65-F5344CB8AC3E}">
        <p14:creationId xmlns:p14="http://schemas.microsoft.com/office/powerpoint/2010/main" val="1511998269"/>
      </p:ext>
    </p:extLst>
  </p:cSld>
  <p:clrMapOvr>
    <a:masterClrMapping/>
  </p:clrMapOvr>
</p:sld>
</file>

<file path=ppt/theme/theme1.xml><?xml version="1.0" encoding="utf-8"?>
<a:theme xmlns:a="http://schemas.openxmlformats.org/drawingml/2006/main" name="Main Content Slide Layout">
  <a:themeElements>
    <a:clrScheme name="Trinity Health">
      <a:dk1>
        <a:srgbClr val="000000"/>
      </a:dk1>
      <a:lt1>
        <a:sysClr val="window" lastClr="FFFFFF"/>
      </a:lt1>
      <a:dk2>
        <a:srgbClr val="6E2585"/>
      </a:dk2>
      <a:lt2>
        <a:srgbClr val="4D4F53"/>
      </a:lt2>
      <a:accent1>
        <a:srgbClr val="6E2585"/>
      </a:accent1>
      <a:accent2>
        <a:srgbClr val="007DBA"/>
      </a:accent2>
      <a:accent3>
        <a:srgbClr val="00BFB3"/>
      </a:accent3>
      <a:accent4>
        <a:srgbClr val="4C9D2F"/>
      </a:accent4>
      <a:accent5>
        <a:srgbClr val="DC8633"/>
      </a:accent5>
      <a:accent6>
        <a:srgbClr val="AD3963"/>
      </a:accent6>
      <a:hlink>
        <a:srgbClr val="6E2585"/>
      </a:hlink>
      <a:folHlink>
        <a:srgbClr val="808080"/>
      </a:folHlink>
    </a:clrScheme>
    <a:fontScheme name="Trinity Health - Aria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tx2"/>
        </a:solidFill>
        <a:ln w="38100">
          <a:noFill/>
        </a:ln>
        <a:effectLst/>
      </a:spPr>
      <a:bodyPr rtlCol="0" anchor="ctr"/>
      <a:lstStyle>
        <a:defPPr algn="ctr">
          <a:defRPr>
            <a:effectLst/>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txDef>
      <a:spPr>
        <a:noFill/>
      </a:spPr>
      <a:bodyPr wrap="square" rtlCol="0">
        <a:spAutoFit/>
      </a:bodyPr>
      <a:lstStyle>
        <a:defPPr>
          <a:lnSpc>
            <a:spcPts val="2100"/>
          </a:lnSpc>
          <a:spcAft>
            <a:spcPts val="600"/>
          </a:spcAft>
          <a:defRPr sz="1600" dirty="0" smtClean="0">
            <a:solidFill>
              <a:srgbClr val="443D3E"/>
            </a:solidFill>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F64373A73C01254EA995FD278E8C7249" ma:contentTypeVersion="9" ma:contentTypeDescription="Create a new document." ma:contentTypeScope="" ma:versionID="a0bb82db7e6600b2c7f39b9cb9b37bdc">
  <xsd:schema xmlns:xsd="http://www.w3.org/2001/XMLSchema" xmlns:xs="http://www.w3.org/2001/XMLSchema" xmlns:p="http://schemas.microsoft.com/office/2006/metadata/properties" xmlns:ns2="f560143e-da0a-427f-855e-dadb269e570d" targetNamespace="http://schemas.microsoft.com/office/2006/metadata/properties" ma:root="true" ma:fieldsID="ff041a11b070fcef1d68eb34a8fadb66" ns2:_="">
    <xsd:import namespace="f560143e-da0a-427f-855e-dadb269e570d"/>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OCR" minOccurs="0"/>
                <xsd:element ref="ns2:MediaServiceGenerationTime" minOccurs="0"/>
                <xsd:element ref="ns2:MediaServiceEventHashCode"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560143e-da0a-427f-855e-dadb269e570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A189451C-B86D-43F5-AA06-34D722258368}">
  <ds:schemaRefs>
    <ds:schemaRef ds:uri="http://www.w3.org/XML/1998/namespace"/>
    <ds:schemaRef ds:uri="e6ab4244-9723-42db-8dd8-af501f8ebc00"/>
    <ds:schemaRef ds:uri="2f9963b4-3c35-4578-b1ba-a166f880c2d2"/>
    <ds:schemaRef ds:uri="http://purl.org/dc/dcmitype/"/>
    <ds:schemaRef ds:uri="http://schemas.microsoft.com/office/2006/documentManagement/types"/>
    <ds:schemaRef ds:uri="http://purl.org/dc/elements/1.1/"/>
    <ds:schemaRef ds:uri="http://schemas.microsoft.com/office/infopath/2007/PartnerControls"/>
    <ds:schemaRef ds:uri="http://schemas.openxmlformats.org/package/2006/metadata/core-properties"/>
    <ds:schemaRef ds:uri="http://schemas.microsoft.com/office/2006/metadata/properties"/>
    <ds:schemaRef ds:uri="http://purl.org/dc/terms/"/>
  </ds:schemaRefs>
</ds:datastoreItem>
</file>

<file path=customXml/itemProps2.xml><?xml version="1.0" encoding="utf-8"?>
<ds:datastoreItem xmlns:ds="http://schemas.openxmlformats.org/officeDocument/2006/customXml" ds:itemID="{AC88FC6E-F497-4A21-9773-B9F3D9265D33}">
  <ds:schemaRefs>
    <ds:schemaRef ds:uri="http://schemas.microsoft.com/sharepoint/v3/contenttype/forms"/>
  </ds:schemaRefs>
</ds:datastoreItem>
</file>

<file path=customXml/itemProps3.xml><?xml version="1.0" encoding="utf-8"?>
<ds:datastoreItem xmlns:ds="http://schemas.openxmlformats.org/officeDocument/2006/customXml" ds:itemID="{DB7EB96F-E7BA-402E-A0A8-382F241002D2}"/>
</file>

<file path=docProps/app.xml><?xml version="1.0" encoding="utf-8"?>
<Properties xmlns="http://schemas.openxmlformats.org/officeDocument/2006/extended-properties" xmlns:vt="http://schemas.openxmlformats.org/officeDocument/2006/docPropsVTypes">
  <Template>TrinityHealth_PPTtemplate.potx</Template>
  <TotalTime>2436</TotalTime>
  <Words>299</Words>
  <Application>Microsoft Office PowerPoint</Application>
  <PresentationFormat>On-screen Show (16:9)</PresentationFormat>
  <Paragraphs>29</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Symbol</vt:lpstr>
      <vt:lpstr>Main Content Slide Layout</vt:lpstr>
      <vt:lpstr>Trinity Health Leadership System Huddle Notes</vt:lpstr>
    </vt:vector>
  </TitlesOfParts>
  <Company>Trinity Health</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Sample Document Title</dc:title>
  <dc:creator>Michael Cottone</dc:creator>
  <cp:lastModifiedBy>Stefanie Frenkel</cp:lastModifiedBy>
  <cp:revision>241</cp:revision>
  <cp:lastPrinted>2015-03-20T16:41:08Z</cp:lastPrinted>
  <dcterms:created xsi:type="dcterms:W3CDTF">2015-06-01T18:54:58Z</dcterms:created>
  <dcterms:modified xsi:type="dcterms:W3CDTF">2020-07-06T15:32:53Z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0x010100F64373A73C01254EA995FD278E8C7249</vt:lpwstr>
  </property>
  <property fmtid="{D5CDD505-2E9C-101B-9397-08002B2CF9AE}" pid="3" name="_dlc_DocIdItemGuid">
    <vt:lpwstr>13334aa1-c854-4350-9b84-cf13f57fa411</vt:lpwstr>
  </property>
</Properties>
</file>