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58"/>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256396633"/>
              </p:ext>
            </p:extLst>
          </p:nvPr>
        </p:nvGraphicFramePr>
        <p:xfrm>
          <a:off x="159834" y="810515"/>
          <a:ext cx="8824332" cy="439698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TogetherCare</a:t>
                      </a:r>
                      <a:endParaRPr lang="en-US"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Trinity Health will continue the implementation of </a:t>
                      </a:r>
                      <a:r>
                        <a:rPr lang="en-US" sz="1000" kern="1200" dirty="0" err="1">
                          <a:solidFill>
                            <a:schemeClr val="tx1"/>
                          </a:solidFill>
                          <a:effectLst/>
                          <a:latin typeface="+mn-lt"/>
                          <a:ea typeface="+mn-ea"/>
                          <a:cs typeface="+mn-cs"/>
                        </a:rPr>
                        <a:t>TogetherCare</a:t>
                      </a:r>
                      <a:r>
                        <a:rPr lang="en-US" sz="1000" kern="1200" dirty="0">
                          <a:solidFill>
                            <a:schemeClr val="tx1"/>
                          </a:solidFill>
                          <a:effectLst/>
                          <a:latin typeface="+mn-lt"/>
                          <a:ea typeface="+mn-ea"/>
                          <a:cs typeface="+mn-cs"/>
                        </a:rPr>
                        <a:t>. However, the only ministry that will begin preparation or activation work in this calendar year is St. Peter's Health Partners in Albany, New York. An updated implementation timeline will be available in the coming months.</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kern="1200" dirty="0">
                          <a:solidFill>
                            <a:schemeClr val="tx1"/>
                          </a:solidFill>
                          <a:effectLst/>
                          <a:latin typeface="+mn-lt"/>
                          <a:ea typeface="+mn-ea"/>
                          <a:cs typeface="+mn-cs"/>
                        </a:rPr>
                        <a:t>The CDC recently added additional symptoms of COVID-19 to its website. COVID-19 presents with a wide range of symptoms that range from mild to severe. Symptoms may appear 2–14 days after exposure to the virus. People with these symptoms may have COVD-19.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Fever or chills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Cough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Fatigue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Muscle or body aches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Headache </a:t>
                      </a:r>
                    </a:p>
                    <a:p>
                      <a:pPr marL="227013" marR="0" lvl="0" indent="-109538">
                        <a:lnSpc>
                          <a:spcPct val="110000"/>
                        </a:lnSpc>
                        <a:spcBef>
                          <a:spcPts val="0"/>
                        </a:spcBef>
                        <a:spcAft>
                          <a:spcPts val="0"/>
                        </a:spcAft>
                        <a:buFont typeface="Symbol" panose="05050102010706020507" pitchFamily="18" charset="2"/>
                        <a:buChar char=""/>
                      </a:pPr>
                      <a:r>
                        <a:rPr lang="en-US" sz="1000" kern="1200" dirty="0">
                          <a:solidFill>
                            <a:schemeClr val="tx1"/>
                          </a:solidFill>
                          <a:effectLst/>
                          <a:latin typeface="+mn-lt"/>
                          <a:ea typeface="+mn-ea"/>
                          <a:cs typeface="+mn-cs"/>
                        </a:rPr>
                        <a:t>Shortness of breath or difficulty breathing </a:t>
                      </a:r>
                    </a:p>
                    <a:p>
                      <a:pPr lvl="0"/>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This list does not include all possible symptoms.</a:t>
                      </a:r>
                      <a:endParaRPr lang="en-US" sz="18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
        <p:nvSpPr>
          <p:cNvPr id="2" name="TextBox 1">
            <a:extLst>
              <a:ext uri="{FF2B5EF4-FFF2-40B4-BE49-F238E27FC236}">
                <a16:creationId xmlns:a16="http://schemas.microsoft.com/office/drawing/2014/main" id="{23C32FC2-0C13-4DF0-B5C3-DD0EB0E35227}"/>
              </a:ext>
            </a:extLst>
          </p:cNvPr>
          <p:cNvSpPr txBox="1"/>
          <p:nvPr/>
        </p:nvSpPr>
        <p:spPr>
          <a:xfrm>
            <a:off x="7030289" y="3646539"/>
            <a:ext cx="1899425" cy="925574"/>
          </a:xfrm>
          <a:prstGeom prst="rect">
            <a:avLst/>
          </a:prstGeom>
          <a:noFill/>
        </p:spPr>
        <p:txBody>
          <a:bodyPr wrap="square" rtlCol="0">
            <a:spAutoFit/>
          </a:bodyPr>
          <a:lstStyle/>
          <a:p>
            <a:pPr marL="227013" marR="0" lvl="0" indent="-109538">
              <a:lnSpc>
                <a:spcPct val="110000"/>
              </a:lnSpc>
              <a:spcBef>
                <a:spcPts val="0"/>
              </a:spcBef>
              <a:spcAft>
                <a:spcPts val="0"/>
              </a:spcAft>
              <a:buFont typeface="Symbol" panose="05050102010706020507" pitchFamily="18" charset="2"/>
              <a:buChar char=""/>
            </a:pPr>
            <a:r>
              <a:rPr lang="en-US" sz="1000" dirty="0"/>
              <a:t>New loss of taste or smell </a:t>
            </a:r>
          </a:p>
          <a:p>
            <a:pPr marL="227013" marR="0" lvl="0" indent="-109538">
              <a:lnSpc>
                <a:spcPct val="110000"/>
              </a:lnSpc>
              <a:spcBef>
                <a:spcPts val="0"/>
              </a:spcBef>
              <a:spcAft>
                <a:spcPts val="0"/>
              </a:spcAft>
              <a:buFont typeface="Symbol" panose="05050102010706020507" pitchFamily="18" charset="2"/>
              <a:buChar char=""/>
            </a:pPr>
            <a:r>
              <a:rPr lang="en-US" sz="1000" dirty="0"/>
              <a:t>Sore throat </a:t>
            </a:r>
          </a:p>
          <a:p>
            <a:pPr marL="227013" marR="0" lvl="0" indent="-109538">
              <a:lnSpc>
                <a:spcPct val="110000"/>
              </a:lnSpc>
              <a:spcBef>
                <a:spcPts val="0"/>
              </a:spcBef>
              <a:spcAft>
                <a:spcPts val="0"/>
              </a:spcAft>
              <a:buFont typeface="Symbol" panose="05050102010706020507" pitchFamily="18" charset="2"/>
              <a:buChar char=""/>
            </a:pPr>
            <a:r>
              <a:rPr lang="en-US" sz="1000" dirty="0"/>
              <a:t>Congestion or runny nose </a:t>
            </a:r>
          </a:p>
          <a:p>
            <a:pPr marL="227013" marR="0" lvl="0" indent="-109538">
              <a:lnSpc>
                <a:spcPct val="110000"/>
              </a:lnSpc>
              <a:spcBef>
                <a:spcPts val="0"/>
              </a:spcBef>
              <a:spcAft>
                <a:spcPts val="0"/>
              </a:spcAft>
              <a:buFont typeface="Symbol" panose="05050102010706020507" pitchFamily="18" charset="2"/>
              <a:buChar char=""/>
            </a:pPr>
            <a:r>
              <a:rPr lang="en-US" sz="1000" dirty="0"/>
              <a:t>Nausea or vomiting</a:t>
            </a:r>
          </a:p>
          <a:p>
            <a:pPr marL="227013" marR="0" lvl="0" indent="-109538">
              <a:lnSpc>
                <a:spcPct val="110000"/>
              </a:lnSpc>
              <a:spcBef>
                <a:spcPts val="0"/>
              </a:spcBef>
              <a:spcAft>
                <a:spcPts val="0"/>
              </a:spcAft>
              <a:buFont typeface="Symbol" panose="05050102010706020507" pitchFamily="18" charset="2"/>
              <a:buChar char=""/>
            </a:pPr>
            <a:r>
              <a:rPr lang="en-US" sz="1000" dirty="0"/>
              <a:t>Diarrhea </a:t>
            </a:r>
          </a:p>
        </p:txBody>
      </p:sp>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www.w3.org/XML/1998/namespace"/>
    <ds:schemaRef ds:uri="http://purl.org/dc/dcmitype/"/>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e6ab4244-9723-42db-8dd8-af501f8ebc00"/>
    <ds:schemaRef ds:uri="2f9963b4-3c35-4578-b1ba-a166f880c2d2"/>
    <ds:schemaRef ds:uri="http://purl.org/dc/elements/1.1/"/>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49F17B32-3FA3-4B70-BBE4-4659B4D30093}"/>
</file>

<file path=docProps/app.xml><?xml version="1.0" encoding="utf-8"?>
<Properties xmlns="http://schemas.openxmlformats.org/officeDocument/2006/extended-properties" xmlns:vt="http://schemas.openxmlformats.org/officeDocument/2006/docPropsVTypes">
  <Template>TrinityHealth_PPTtemplate.potx</Template>
  <TotalTime>2301</TotalTime>
  <Words>236</Words>
  <Application>Microsoft Office PowerPoint</Application>
  <PresentationFormat>On-screen Show (16:9)</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224</cp:revision>
  <cp:lastPrinted>2015-03-20T16:41:08Z</cp:lastPrinted>
  <dcterms:created xsi:type="dcterms:W3CDTF">2015-06-01T18:54:58Z</dcterms:created>
  <dcterms:modified xsi:type="dcterms:W3CDTF">2020-06-29T12:21:38Z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