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0" d="100"/>
          <a:sy n="100" d="100"/>
        </p:scale>
        <p:origin x="644" y="56"/>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5/6/2020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5/6/2020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May 6,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323567994"/>
              </p:ext>
            </p:extLst>
          </p:nvPr>
        </p:nvGraphicFramePr>
        <p:xfrm>
          <a:off x="273319" y="877825"/>
          <a:ext cx="8612230" cy="3860387"/>
        </p:xfrm>
        <a:graphic>
          <a:graphicData uri="http://schemas.openxmlformats.org/drawingml/2006/table">
            <a:tbl>
              <a:tblPr firstRow="1" firstCol="1" bandRow="1"/>
              <a:tblGrid>
                <a:gridCol w="4185774">
                  <a:extLst>
                    <a:ext uri="{9D8B030D-6E8A-4147-A177-3AD203B41FA5}">
                      <a16:colId xmlns:a16="http://schemas.microsoft.com/office/drawing/2014/main" val="2472197640"/>
                    </a:ext>
                  </a:extLst>
                </a:gridCol>
                <a:gridCol w="240682">
                  <a:extLst>
                    <a:ext uri="{9D8B030D-6E8A-4147-A177-3AD203B41FA5}">
                      <a16:colId xmlns:a16="http://schemas.microsoft.com/office/drawing/2014/main" val="1379072303"/>
                    </a:ext>
                  </a:extLst>
                </a:gridCol>
                <a:gridCol w="418577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10000"/>
                        </a:lnSpc>
                        <a:spcBef>
                          <a:spcPts val="0"/>
                        </a:spcBef>
                        <a:spcAft>
                          <a:spcPts val="0"/>
                        </a:spcAft>
                        <a:buClrTx/>
                        <a:buSzTx/>
                        <a:buFont typeface="Arial" panose="020B0604020202020204" pitchFamily="34" charset="0"/>
                        <a:buNone/>
                        <a:tabLst/>
                        <a:defRPr/>
                      </a:pPr>
                      <a:r>
                        <a:rPr lang="en-US" sz="1000" b="1" i="0" kern="1200" dirty="0">
                          <a:solidFill>
                            <a:schemeClr val="tx1"/>
                          </a:solidFill>
                          <a:effectLst/>
                          <a:latin typeface="+mn-lt"/>
                          <a:ea typeface="+mn-ea"/>
                          <a:cs typeface="+mn-cs"/>
                        </a:rPr>
                        <a:t>Stewardship</a:t>
                      </a:r>
                    </a:p>
                    <a:p>
                      <a:pPr marL="0" marR="0" lvl="0" indent="0" algn="l" defTabSz="457200" rtl="0" eaLnBrk="1" fontAlgn="auto" latinLnBrk="0" hangingPunct="1">
                        <a:lnSpc>
                          <a:spcPct val="110000"/>
                        </a:lnSpc>
                        <a:spcBef>
                          <a:spcPts val="0"/>
                        </a:spcBef>
                        <a:spcAft>
                          <a:spcPts val="0"/>
                        </a:spcAft>
                        <a:buClrTx/>
                        <a:buSzTx/>
                        <a:buFont typeface="Arial" panose="020B0604020202020204" pitchFamily="34" charset="0"/>
                        <a:buNone/>
                        <a:tabLst/>
                        <a:defRPr/>
                      </a:pPr>
                      <a:r>
                        <a:rPr lang="en-US" sz="1000" b="0" i="0" kern="1200" dirty="0">
                          <a:solidFill>
                            <a:schemeClr val="tx1"/>
                          </a:solidFill>
                          <a:effectLst/>
                          <a:latin typeface="+mn-lt"/>
                          <a:ea typeface="+mn-ea"/>
                          <a:cs typeface="+mn-cs"/>
                        </a:rPr>
                        <a:t>While COVID-19 has had significant effects to the communities Trinity Health ministries serve, it also continues to impact the health care industry and the economy. </a:t>
                      </a:r>
                      <a:r>
                        <a:rPr lang="en-US" sz="1000" kern="1200" dirty="0">
                          <a:solidFill>
                            <a:schemeClr val="tx1"/>
                          </a:solidFill>
                          <a:effectLst/>
                          <a:latin typeface="+mn-lt"/>
                          <a:ea typeface="+mn-ea"/>
                          <a:cs typeface="+mn-cs"/>
                        </a:rPr>
                        <a:t>Like many health systems, Trinity Health will continue to lose money until people feel confident about returning to their physicians and their hospitals. To ensure patients do not postpone essential care patients need to get healthy and stay well, Trinity Health has developed a recovery plan that will allow for select services to begin in a phased approach across the Ministry.</a:t>
                      </a:r>
                      <a:endParaRPr lang="en-US" sz="1000" b="0" i="0"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15038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567336">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Due to the 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lvl="0"/>
                      <a:r>
                        <a:rPr lang="en-US" sz="1000" b="1" i="0" kern="1200" dirty="0">
                          <a:solidFill>
                            <a:schemeClr val="tx1"/>
                          </a:solidFill>
                          <a:effectLst/>
                          <a:latin typeface="+mn-lt"/>
                          <a:ea typeface="+mn-ea"/>
                          <a:cs typeface="+mn-cs"/>
                        </a:rPr>
                        <a:t>Connect with Colleagues on Yammer in Moments of Prayer</a:t>
                      </a:r>
                    </a:p>
                    <a:p>
                      <a:pPr lvl="0"/>
                      <a:r>
                        <a:rPr lang="en-US" sz="1000" b="0" i="0" kern="1200" dirty="0">
                          <a:solidFill>
                            <a:schemeClr val="tx1"/>
                          </a:solidFill>
                          <a:effectLst/>
                          <a:latin typeface="+mn-lt"/>
                          <a:ea typeface="+mn-ea"/>
                          <a:cs typeface="+mn-cs"/>
                        </a:rPr>
                        <a:t>As we face the COVID-19 pandemic together and in the spirit of solidarity, Trinity Health invites all colleagues to join in a System-wide moment of prayer on Yammer. Every Monday, Wednesday and Friday at 1 p.m. ET, colleagues unite to pray for: those suffering with COVID-19, their families, our colleagues working with those affected by the virus, and their families. To join in prayer on Yammer, go to the prayer site and click "join."</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http://www.w3.org/XML/1998/namespace"/>
    <ds:schemaRef ds:uri="http://purl.org/dc/terms/"/>
    <ds:schemaRef ds:uri="e6ab4244-9723-42db-8dd8-af501f8ebc00"/>
    <ds:schemaRef ds:uri="http://schemas.openxmlformats.org/package/2006/metadata/core-properties"/>
    <ds:schemaRef ds:uri="http://schemas.microsoft.com/office/2006/documentManagement/types"/>
    <ds:schemaRef ds:uri="http://schemas.microsoft.com/office/2006/metadata/properties"/>
    <ds:schemaRef ds:uri="http://purl.org/dc/dcmitype/"/>
    <ds:schemaRef ds:uri="2f9963b4-3c35-4578-b1ba-a166f880c2d2"/>
    <ds:schemaRef ds:uri="http://schemas.microsoft.com/office/infopath/2007/PartnerControls"/>
    <ds:schemaRef ds:uri="http://purl.org/dc/elements/1.1/"/>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35F9BB25-F6D5-446B-BCB8-6D125756DA65}"/>
</file>

<file path=docProps/app.xml><?xml version="1.0" encoding="utf-8"?>
<Properties xmlns="http://schemas.openxmlformats.org/officeDocument/2006/extended-properties" xmlns:vt="http://schemas.openxmlformats.org/officeDocument/2006/docPropsVTypes">
  <Template>TrinityHealth_PPTtemplate.potx</Template>
  <TotalTime>1176</TotalTime>
  <Words>228</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Maria L. Seyrig</cp:lastModifiedBy>
  <cp:revision>92</cp:revision>
  <cp:lastPrinted>2015-03-20T16:41:08Z</cp:lastPrinted>
  <dcterms:created xsi:type="dcterms:W3CDTF">2015-06-01T18:54:58Z</dcterms:created>
  <dcterms:modified xsi:type="dcterms:W3CDTF">2020-05-06T14:25:34Z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