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 id="2147483679" r:id="rId6"/>
  </p:sldMasterIdLst>
  <p:notesMasterIdLst>
    <p:notesMasterId r:id="rId15"/>
  </p:notesMasterIdLst>
  <p:handoutMasterIdLst>
    <p:handoutMasterId r:id="rId16"/>
  </p:handoutMasterIdLst>
  <p:sldIdLst>
    <p:sldId id="306" r:id="rId7"/>
    <p:sldId id="316" r:id="rId8"/>
    <p:sldId id="326" r:id="rId9"/>
    <p:sldId id="328" r:id="rId10"/>
    <p:sldId id="333" r:id="rId11"/>
    <p:sldId id="423" r:id="rId12"/>
    <p:sldId id="424" r:id="rId13"/>
    <p:sldId id="422" r:id="rId14"/>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andi Bonney" initials="BB" lastIdx="2" clrIdx="0">
    <p:extLst>
      <p:ext uri="{19B8F6BF-5375-455C-9EA6-DF929625EA0E}">
        <p15:presenceInfo xmlns:p15="http://schemas.microsoft.com/office/powerpoint/2012/main" userId="S::Brandi.Bonney@trinity-health.org::0ec9ea29-772f-4ef7-8fa0-966b54ddb4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04" autoAdjust="0"/>
    <p:restoredTop sz="74153" autoAdjust="0"/>
  </p:normalViewPr>
  <p:slideViewPr>
    <p:cSldViewPr snapToGrid="0" snapToObjects="1" showGuides="1">
      <p:cViewPr varScale="1">
        <p:scale>
          <a:sx n="84" d="100"/>
          <a:sy n="84" d="100"/>
        </p:scale>
        <p:origin x="1579" y="67"/>
      </p:cViewPr>
      <p:guideLst>
        <p:guide orient="horz" pos="3005"/>
        <p:guide pos="62"/>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66" d="100"/>
        <a:sy n="66" d="100"/>
      </p:scale>
      <p:origin x="0" y="0"/>
    </p:cViewPr>
  </p:sorterViewPr>
  <p:notesViewPr>
    <p:cSldViewPr snapToGrid="0" snapToObjects="1">
      <p:cViewPr varScale="1">
        <p:scale>
          <a:sx n="84" d="100"/>
          <a:sy n="84" d="100"/>
        </p:scale>
        <p:origin x="-3756" y="-7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7/21/2020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7/21/2020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Approximate run time =  1:30</a:t>
            </a:r>
          </a:p>
        </p:txBody>
      </p:sp>
      <p:sp>
        <p:nvSpPr>
          <p:cNvPr id="4" name="Slide Number Placeholder 3"/>
          <p:cNvSpPr>
            <a:spLocks noGrp="1"/>
          </p:cNvSpPr>
          <p:nvPr>
            <p:ph type="sldNum" sz="quarter" idx="5"/>
          </p:nvPr>
        </p:nvSpPr>
        <p:spPr/>
        <p:txBody>
          <a:bodyPr/>
          <a:lstStyle/>
          <a:p>
            <a:fld id="{FD69798C-9FC1-714E-BB69-2199F60E7A3D}" type="slidenum">
              <a:rPr lang="en-US" smtClean="0"/>
              <a:t>1</a:t>
            </a:fld>
            <a:endParaRPr lang="en-US"/>
          </a:p>
        </p:txBody>
      </p:sp>
    </p:spTree>
    <p:extLst>
      <p:ext uri="{BB962C8B-B14F-4D97-AF65-F5344CB8AC3E}">
        <p14:creationId xmlns:p14="http://schemas.microsoft.com/office/powerpoint/2010/main" val="2189430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offering group health and welfare benefits, Trinity Health provides benefits-eligible colleagues the opportunity to elect certain voluntary benefits.</a:t>
            </a:r>
          </a:p>
          <a:p>
            <a:endParaRPr lang="en-US" dirty="0"/>
          </a:p>
          <a:p>
            <a:endParaRPr lang="en-US" dirty="0"/>
          </a:p>
          <a:p>
            <a:endParaRPr lang="en-US" dirty="0"/>
          </a:p>
          <a:p>
            <a:r>
              <a:rPr lang="en-US" dirty="0"/>
              <a:t>10 seconds</a:t>
            </a:r>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2</a:t>
            </a:fld>
            <a:endParaRPr lang="en-US"/>
          </a:p>
        </p:txBody>
      </p:sp>
    </p:spTree>
    <p:extLst>
      <p:ext uri="{BB962C8B-B14F-4D97-AF65-F5344CB8AC3E}">
        <p14:creationId xmlns:p14="http://schemas.microsoft.com/office/powerpoint/2010/main" val="11986613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The voluntary insurance benefits are individual policies between you and the applicable insurer.</a:t>
            </a:r>
          </a:p>
          <a:p>
            <a:endParaRPr lang="en-US" dirty="0"/>
          </a:p>
          <a:p>
            <a:r>
              <a:rPr lang="en-US" dirty="0"/>
              <a:t>Premiums for voluntary benefits are deducted from your paycheck on an after-tax basis.</a:t>
            </a:r>
          </a:p>
          <a:p>
            <a:endParaRPr lang="en-US" dirty="0"/>
          </a:p>
          <a:p>
            <a:r>
              <a:rPr lang="en-US" dirty="0"/>
              <a:t>The Farmington Company manages enrollment, service and billing administration for the voluntary benefits, regardless of the program or carrier.</a:t>
            </a:r>
          </a:p>
          <a:p>
            <a:endParaRPr lang="en-US" dirty="0"/>
          </a:p>
          <a:p>
            <a:endParaRPr lang="en-US" dirty="0"/>
          </a:p>
          <a:p>
            <a:r>
              <a:rPr lang="en-US" dirty="0"/>
              <a:t>34 seconds</a:t>
            </a:r>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3</a:t>
            </a:fld>
            <a:endParaRPr lang="en-US"/>
          </a:p>
        </p:txBody>
      </p:sp>
    </p:spTree>
    <p:extLst>
      <p:ext uri="{BB962C8B-B14F-4D97-AF65-F5344CB8AC3E}">
        <p14:creationId xmlns:p14="http://schemas.microsoft.com/office/powerpoint/2010/main" val="1548874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You can elect one or more voluntary benefits to fit the needs of you and your family. Offerings include: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Whole life insurance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Legal insurance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Critical illness insurance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Auto and home insurance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Pet insurance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Identity theft insurance</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Hospital indemnity and </a:t>
            </a:r>
          </a:p>
          <a:p>
            <a:pPr marL="0" marR="0" lvl="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dirty="0"/>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Accident insurance</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21 seconds</a:t>
            </a:r>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4</a:t>
            </a:fld>
            <a:endParaRPr lang="en-US"/>
          </a:p>
        </p:txBody>
      </p:sp>
    </p:spTree>
    <p:extLst>
      <p:ext uri="{BB962C8B-B14F-4D97-AF65-F5344CB8AC3E}">
        <p14:creationId xmlns:p14="http://schemas.microsoft.com/office/powerpoint/2010/main" val="2020592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Enrolling in voluntary benefits is easy.</a:t>
            </a:r>
          </a:p>
          <a:p>
            <a:endParaRPr lang="en-US" dirty="0"/>
          </a:p>
          <a:p>
            <a:r>
              <a:rPr lang="en-US" dirty="0"/>
              <a:t>Except for legal insurance, you can enroll in any voluntary benefits when you first become benefits eligible or at any time throughout the year.</a:t>
            </a:r>
          </a:p>
          <a:p>
            <a:r>
              <a:rPr lang="en-US" dirty="0"/>
              <a:t> </a:t>
            </a:r>
          </a:p>
          <a:p>
            <a:r>
              <a:rPr lang="en-US" dirty="0"/>
              <a:t>Legal insurance must be elected when you first become benefits eligible or at annual open enrollment. </a:t>
            </a:r>
          </a:p>
          <a:p>
            <a:endParaRPr lang="en-US" dirty="0"/>
          </a:p>
          <a:p>
            <a:r>
              <a:rPr lang="en-US" dirty="0"/>
              <a:t>Detailed information about each of the voluntary benefits offerings is available on the H-R-4-U colleague portal or you can call The Farmington Company.</a:t>
            </a:r>
          </a:p>
        </p:txBody>
      </p:sp>
      <p:sp>
        <p:nvSpPr>
          <p:cNvPr id="4" name="Slide Number Placeholder 3"/>
          <p:cNvSpPr>
            <a:spLocks noGrp="1"/>
          </p:cNvSpPr>
          <p:nvPr>
            <p:ph type="sldNum" sz="quarter" idx="5"/>
          </p:nvPr>
        </p:nvSpPr>
        <p:spPr/>
        <p:txBody>
          <a:bodyPr/>
          <a:lstStyle/>
          <a:p>
            <a:fld id="{FD69798C-9FC1-714E-BB69-2199F60E7A3D}" type="slidenum">
              <a:rPr lang="en-US" smtClean="0"/>
              <a:t>5</a:t>
            </a:fld>
            <a:endParaRPr lang="en-US"/>
          </a:p>
        </p:txBody>
      </p:sp>
    </p:spTree>
    <p:extLst>
      <p:ext uri="{BB962C8B-B14F-4D97-AF65-F5344CB8AC3E}">
        <p14:creationId xmlns:p14="http://schemas.microsoft.com/office/powerpoint/2010/main" val="12743687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Now that you’ve reviewed your voluntary benefit options, we encourage you to explore all the episodes in the video series so you can make an informed decision about the benefits that are right for you and your family. </a:t>
            </a:r>
          </a:p>
          <a:p>
            <a:endParaRPr lang="en-US" dirty="0"/>
          </a:p>
          <a:p>
            <a:endParaRPr lang="en-US" dirty="0"/>
          </a:p>
          <a:p>
            <a:endParaRPr lang="en-US" dirty="0"/>
          </a:p>
          <a:p>
            <a:endParaRPr lang="en-US" dirty="0"/>
          </a:p>
          <a:p>
            <a:r>
              <a:rPr lang="en-US" dirty="0"/>
              <a:t>10 seconds</a:t>
            </a:r>
          </a:p>
        </p:txBody>
      </p:sp>
      <p:sp>
        <p:nvSpPr>
          <p:cNvPr id="4" name="Slide Number Placeholder 3"/>
          <p:cNvSpPr>
            <a:spLocks noGrp="1"/>
          </p:cNvSpPr>
          <p:nvPr>
            <p:ph type="sldNum" sz="quarter" idx="5"/>
          </p:nvPr>
        </p:nvSpPr>
        <p:spPr/>
        <p:txBody>
          <a:bodyPr/>
          <a:lstStyle/>
          <a:p>
            <a:fld id="{FD69798C-9FC1-714E-BB69-2199F60E7A3D}" type="slidenum">
              <a:rPr lang="en-US" smtClean="0"/>
              <a:t>6</a:t>
            </a:fld>
            <a:endParaRPr lang="en-US"/>
          </a:p>
        </p:txBody>
      </p:sp>
    </p:spTree>
    <p:extLst>
      <p:ext uri="{BB962C8B-B14F-4D97-AF65-F5344CB8AC3E}">
        <p14:creationId xmlns:p14="http://schemas.microsoft.com/office/powerpoint/2010/main" val="936585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9798C-9FC1-714E-BB69-2199F60E7A3D}" type="slidenum">
              <a:rPr lang="en-US" smtClean="0"/>
              <a:t>7</a:t>
            </a:fld>
            <a:endParaRPr lang="en-US"/>
          </a:p>
        </p:txBody>
      </p:sp>
    </p:spTree>
    <p:extLst>
      <p:ext uri="{BB962C8B-B14F-4D97-AF65-F5344CB8AC3E}">
        <p14:creationId xmlns:p14="http://schemas.microsoft.com/office/powerpoint/2010/main" val="2735758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A819FC-C5F2-4E7D-B2F5-C0E9F9627BA4}" type="slidenum">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0015756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199859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28370918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40871000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3334358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73349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331138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dirty="0"/>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dirty="0"/>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dirty="0"/>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dirty="0"/>
              <a:t>Click to edit Master text styles</a:t>
            </a:r>
          </a:p>
          <a:p>
            <a:pPr lvl="1"/>
            <a:r>
              <a:rPr lang="en-US" dirty="0"/>
              <a:t>Second level</a:t>
            </a:r>
          </a:p>
          <a:p>
            <a:pPr lvl="2"/>
            <a:r>
              <a:rPr lang="en-US" dirty="0"/>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4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8CE77-87B4-4BF2-9FFB-8CD334FBE2B2}"/>
              </a:ext>
            </a:extLst>
          </p:cNvPr>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A5A991BA-878D-4D7C-A27E-E35FC7694D3D}"/>
              </a:ext>
            </a:extLst>
          </p:cNvPr>
          <p:cNvSpPr>
            <a:spLocks noGrp="1"/>
          </p:cNvSpPr>
          <p:nvPr>
            <p:ph type="subTitle" idx="1"/>
          </p:nvPr>
        </p:nvSpPr>
        <p:spPr>
          <a:xfrm>
            <a:off x="1143000" y="2701528"/>
            <a:ext cx="6858000" cy="1241822"/>
          </a:xfrm>
        </p:spPr>
        <p:txBody>
          <a:bodyPr/>
          <a:lstStyle>
            <a:lvl1pPr marL="0" indent="0" algn="ctr">
              <a:buNone/>
              <a:defRPr sz="1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1527097-0ADF-4FA8-8764-0980FEDEAB41}"/>
              </a:ext>
            </a:extLst>
          </p:cNvPr>
          <p:cNvSpPr>
            <a:spLocks noGrp="1"/>
          </p:cNvSpPr>
          <p:nvPr>
            <p:ph type="dt" sz="half" idx="10"/>
          </p:nvPr>
        </p:nvSpPr>
        <p:spPr/>
        <p:txBody>
          <a:bodyPr/>
          <a:lstStyle/>
          <a:p>
            <a:pPr defTabSz="457189"/>
            <a:fld id="{B169AE39-EA9A-40C3-8A0D-6AFEC0E76F23}" type="datetimeFigureOut">
              <a:rPr lang="en-US" sz="1800" smtClean="0">
                <a:solidFill>
                  <a:srgbClr val="000000"/>
                </a:solidFill>
              </a:rPr>
              <a:pPr defTabSz="457189"/>
              <a:t>7/21/2020</a:t>
            </a:fld>
            <a:endParaRPr lang="en-US" sz="1800">
              <a:solidFill>
                <a:srgbClr val="000000"/>
              </a:solidFill>
            </a:endParaRPr>
          </a:p>
        </p:txBody>
      </p:sp>
      <p:sp>
        <p:nvSpPr>
          <p:cNvPr id="5" name="Footer Placeholder 4">
            <a:extLst>
              <a:ext uri="{FF2B5EF4-FFF2-40B4-BE49-F238E27FC236}">
                <a16:creationId xmlns:a16="http://schemas.microsoft.com/office/drawing/2014/main" id="{11CDCEA4-4836-4B08-B6E3-EC4676672ED0}"/>
              </a:ext>
            </a:extLst>
          </p:cNvPr>
          <p:cNvSpPr>
            <a:spLocks noGrp="1"/>
          </p:cNvSpPr>
          <p:nvPr>
            <p:ph type="ftr" sz="quarter" idx="11"/>
          </p:nvPr>
        </p:nvSpPr>
        <p:spPr/>
        <p:txBody>
          <a:bodyPr/>
          <a:lstStyle/>
          <a:p>
            <a:pPr defTabSz="457189"/>
            <a:endParaRPr lang="en-US">
              <a:solidFill>
                <a:srgbClr val="000000">
                  <a:lumMod val="75000"/>
                  <a:lumOff val="25000"/>
                </a:srgbClr>
              </a:solidFill>
            </a:endParaRPr>
          </a:p>
        </p:txBody>
      </p:sp>
      <p:sp>
        <p:nvSpPr>
          <p:cNvPr id="6" name="Slide Number Placeholder 5">
            <a:extLst>
              <a:ext uri="{FF2B5EF4-FFF2-40B4-BE49-F238E27FC236}">
                <a16:creationId xmlns:a16="http://schemas.microsoft.com/office/drawing/2014/main" id="{E3F5D284-21BF-43DA-9E92-43C745042B74}"/>
              </a:ext>
            </a:extLst>
          </p:cNvPr>
          <p:cNvSpPr>
            <a:spLocks noGrp="1"/>
          </p:cNvSpPr>
          <p:nvPr>
            <p:ph type="sldNum" sz="quarter" idx="12"/>
          </p:nvPr>
        </p:nvSpPr>
        <p:spPr/>
        <p:txBody>
          <a:bodyPr/>
          <a:lstStyle/>
          <a:p>
            <a:pPr defTabSz="457189"/>
            <a:fld id="{4F94D90D-592A-4925-8000-648071555B6D}" type="slidenum">
              <a:rPr lang="en-US" smtClean="0"/>
              <a:pPr defTabSz="457189"/>
              <a:t>‹#›</a:t>
            </a:fld>
            <a:endParaRPr lang="en-US"/>
          </a:p>
        </p:txBody>
      </p:sp>
    </p:spTree>
    <p:extLst>
      <p:ext uri="{BB962C8B-B14F-4D97-AF65-F5344CB8AC3E}">
        <p14:creationId xmlns:p14="http://schemas.microsoft.com/office/powerpoint/2010/main" val="1545150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dirty="0"/>
              <a:t>Presenter’s Name Here</a:t>
            </a:r>
            <a:br>
              <a:rPr lang="en-US" dirty="0"/>
            </a:br>
            <a:r>
              <a:rPr lang="en-US" dirty="0"/>
              <a:t>Title Here</a:t>
            </a:r>
            <a:br>
              <a:rPr lang="en-US" dirty="0"/>
            </a:br>
            <a:r>
              <a:rPr lang="en-US" dirty="0"/>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dirty="0"/>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3016286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image" Target="../media/image2.png"/><Relationship Id="rId4" Type="http://schemas.openxmlformats.org/officeDocument/2006/relationships/slideLayout" Target="../slideLayouts/slideLayout12.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a:t>
            </a:r>
            <a:endParaRPr lang="en-US" dirty="0"/>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87"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dirty="0"/>
              <a:t>©2019 Trinity Health</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dirty="0"/>
          </a:p>
        </p:txBody>
      </p:sp>
      <p:pic>
        <p:nvPicPr>
          <p:cNvPr id="3" name="Picture 2"/>
          <p:cNvPicPr>
            <a:picLocks/>
          </p:cNvPicPr>
          <p:nvPr/>
        </p:nvPicPr>
        <p:blipFill rotWithShape="1">
          <a:blip r:embed="rId9">
            <a:extLst>
              <a:ext uri="{28A0092B-C50C-407E-A947-70E740481C1C}">
                <a14:useLocalDpi xmlns:a14="http://schemas.microsoft.com/office/drawing/2010/main" val="0"/>
              </a:ext>
            </a:extLst>
          </a:blip>
          <a:srcRect b="35708"/>
          <a:stretch/>
        </p:blipFill>
        <p:spPr>
          <a:xfrm>
            <a:off x="377" y="-4"/>
            <a:ext cx="9143245" cy="82296"/>
          </a:xfrm>
          <a:prstGeom prst="rect">
            <a:avLst/>
          </a:prstGeom>
        </p:spPr>
      </p:pic>
      <p:pic>
        <p:nvPicPr>
          <p:cNvPr id="12" name="Picture 11"/>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54260100"/>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hr4u.trinity-health.org/"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p:txBody>
          <a:bodyPr/>
          <a:lstStyle/>
          <a:p>
            <a:pPr lvl="0"/>
            <a:endParaRPr lang="en-US" dirty="0"/>
          </a:p>
        </p:txBody>
      </p:sp>
      <p:sp>
        <p:nvSpPr>
          <p:cNvPr id="13" name="Title 12"/>
          <p:cNvSpPr>
            <a:spLocks noGrp="1"/>
          </p:cNvSpPr>
          <p:nvPr>
            <p:ph type="ctrTitle"/>
          </p:nvPr>
        </p:nvSpPr>
        <p:spPr/>
        <p:txBody>
          <a:bodyPr/>
          <a:lstStyle/>
          <a:p>
            <a:r>
              <a:rPr lang="en-US" dirty="0"/>
              <a:t>Benefits Orientation</a:t>
            </a:r>
          </a:p>
        </p:txBody>
      </p:sp>
      <p:sp>
        <p:nvSpPr>
          <p:cNvPr id="24" name="Subtitle 23"/>
          <p:cNvSpPr>
            <a:spLocks noGrp="1"/>
          </p:cNvSpPr>
          <p:nvPr>
            <p:ph type="subTitle" idx="1"/>
          </p:nvPr>
        </p:nvSpPr>
        <p:spPr>
          <a:xfrm>
            <a:off x="820611" y="2572022"/>
            <a:ext cx="6694614" cy="475705"/>
          </a:xfrm>
        </p:spPr>
        <p:txBody>
          <a:bodyPr>
            <a:noAutofit/>
          </a:bodyPr>
          <a:lstStyle/>
          <a:p>
            <a:r>
              <a:rPr lang="en-US" sz="2000" dirty="0"/>
              <a:t>Voluntary Benefits</a:t>
            </a:r>
          </a:p>
        </p:txBody>
      </p:sp>
    </p:spTree>
    <p:extLst>
      <p:ext uri="{BB962C8B-B14F-4D97-AF65-F5344CB8AC3E}">
        <p14:creationId xmlns:p14="http://schemas.microsoft.com/office/powerpoint/2010/main" val="3115774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4DF395F-A6C4-4FDA-812D-0D6AF1433895}"/>
              </a:ext>
            </a:extLst>
          </p:cNvPr>
          <p:cNvSpPr>
            <a:spLocks noGrp="1"/>
          </p:cNvSpPr>
          <p:nvPr>
            <p:ph type="title"/>
          </p:nvPr>
        </p:nvSpPr>
        <p:spPr/>
        <p:txBody>
          <a:bodyPr/>
          <a:lstStyle/>
          <a:p>
            <a:r>
              <a:rPr lang="en-US" dirty="0"/>
              <a:t>Voluntary Benefits</a:t>
            </a:r>
            <a:br>
              <a:rPr lang="en-US" dirty="0"/>
            </a:br>
            <a:endParaRPr lang="en-US" dirty="0"/>
          </a:p>
        </p:txBody>
      </p:sp>
      <p:sp>
        <p:nvSpPr>
          <p:cNvPr id="2" name="Footer Placeholder 1">
            <a:extLst>
              <a:ext uri="{FF2B5EF4-FFF2-40B4-BE49-F238E27FC236}">
                <a16:creationId xmlns:a16="http://schemas.microsoft.com/office/drawing/2014/main" id="{086F7691-A44F-4A07-9412-52E12143B8DE}"/>
              </a:ext>
            </a:extLst>
          </p:cNvPr>
          <p:cNvSpPr>
            <a:spLocks noGrp="1"/>
          </p:cNvSpPr>
          <p:nvPr>
            <p:ph type="ftr" sz="quarter" idx="3"/>
          </p:nvPr>
        </p:nvSpPr>
        <p:spPr/>
        <p:txBody>
          <a:bodyPr/>
          <a:lstStyle/>
          <a:p>
            <a:r>
              <a:rPr lang="en-US" dirty="0"/>
              <a:t>©2020 Trinity Health</a:t>
            </a:r>
          </a:p>
        </p:txBody>
      </p:sp>
      <p:sp>
        <p:nvSpPr>
          <p:cNvPr id="3" name="Slide Number Placeholder 2">
            <a:extLst>
              <a:ext uri="{FF2B5EF4-FFF2-40B4-BE49-F238E27FC236}">
                <a16:creationId xmlns:a16="http://schemas.microsoft.com/office/drawing/2014/main" id="{7223E082-632F-4795-A072-7CBD86846B23}"/>
              </a:ext>
            </a:extLst>
          </p:cNvPr>
          <p:cNvSpPr>
            <a:spLocks noGrp="1"/>
          </p:cNvSpPr>
          <p:nvPr>
            <p:ph type="sldNum" sz="quarter" idx="4"/>
          </p:nvPr>
        </p:nvSpPr>
        <p:spPr/>
        <p:txBody>
          <a:bodyPr/>
          <a:lstStyle/>
          <a:p>
            <a:fld id="{489F9553-C816-6842-8939-EE75ECF7EB2B}" type="slidenum">
              <a:rPr lang="en-US" smtClean="0"/>
              <a:pPr/>
              <a:t>2</a:t>
            </a:fld>
            <a:endParaRPr lang="en-US" dirty="0"/>
          </a:p>
        </p:txBody>
      </p:sp>
    </p:spTree>
    <p:extLst>
      <p:ext uri="{BB962C8B-B14F-4D97-AF65-F5344CB8AC3E}">
        <p14:creationId xmlns:p14="http://schemas.microsoft.com/office/powerpoint/2010/main" val="1512546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EBADFD3-14C1-44BA-B69C-ED425304CE4D}"/>
              </a:ext>
            </a:extLst>
          </p:cNvPr>
          <p:cNvSpPr>
            <a:spLocks noGrp="1"/>
          </p:cNvSpPr>
          <p:nvPr>
            <p:ph sz="half" idx="1"/>
          </p:nvPr>
        </p:nvSpPr>
        <p:spPr>
          <a:xfrm>
            <a:off x="400496" y="999056"/>
            <a:ext cx="8222512" cy="3394472"/>
          </a:xfrm>
        </p:spPr>
        <p:txBody>
          <a:bodyPr>
            <a:normAutofit lnSpcReduction="10000"/>
          </a:bodyPr>
          <a:lstStyle/>
          <a:p>
            <a:r>
              <a:rPr lang="en-US" dirty="0"/>
              <a:t>In addition to offering group health and welfare benefits, Trinity Health offers benefits-eligible colleagues the opportunity to elect certain voluntary benefits </a:t>
            </a:r>
          </a:p>
          <a:p>
            <a:r>
              <a:rPr lang="en-US" dirty="0"/>
              <a:t>Voluntary benefits are individual policies between you and the applicable insurer</a:t>
            </a:r>
          </a:p>
          <a:p>
            <a:r>
              <a:rPr lang="en-US" dirty="0"/>
              <a:t>Premiums are deducted from your paycheck on an after-tax basis</a:t>
            </a:r>
          </a:p>
          <a:p>
            <a:r>
              <a:rPr lang="en-US" dirty="0"/>
              <a:t>The Farmington Company is the administrator of Trinity Health’s voluntary benefits offerings</a:t>
            </a:r>
          </a:p>
        </p:txBody>
      </p:sp>
      <p:sp>
        <p:nvSpPr>
          <p:cNvPr id="4" name="Footer Placeholder 3">
            <a:extLst>
              <a:ext uri="{FF2B5EF4-FFF2-40B4-BE49-F238E27FC236}">
                <a16:creationId xmlns:a16="http://schemas.microsoft.com/office/drawing/2014/main" id="{7D9CF80D-4258-4DD9-988B-5EF5736A4A7B}"/>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7C6B029A-C976-4713-9E52-53AF7B35C3C6}"/>
              </a:ext>
            </a:extLst>
          </p:cNvPr>
          <p:cNvSpPr>
            <a:spLocks noGrp="1"/>
          </p:cNvSpPr>
          <p:nvPr>
            <p:ph type="sldNum" sz="quarter" idx="4"/>
          </p:nvPr>
        </p:nvSpPr>
        <p:spPr/>
        <p:txBody>
          <a:bodyPr/>
          <a:lstStyle/>
          <a:p>
            <a:fld id="{489F9553-C816-6842-8939-EE75ECF7EB2B}" type="slidenum">
              <a:rPr lang="en-US" smtClean="0"/>
              <a:pPr/>
              <a:t>3</a:t>
            </a:fld>
            <a:endParaRPr lang="en-US" dirty="0"/>
          </a:p>
        </p:txBody>
      </p:sp>
      <p:sp>
        <p:nvSpPr>
          <p:cNvPr id="6" name="Title 5">
            <a:extLst>
              <a:ext uri="{FF2B5EF4-FFF2-40B4-BE49-F238E27FC236}">
                <a16:creationId xmlns:a16="http://schemas.microsoft.com/office/drawing/2014/main" id="{BB535057-1F22-4D68-93B5-45A327C5518C}"/>
              </a:ext>
            </a:extLst>
          </p:cNvPr>
          <p:cNvSpPr>
            <a:spLocks noGrp="1"/>
          </p:cNvSpPr>
          <p:nvPr>
            <p:ph type="title"/>
          </p:nvPr>
        </p:nvSpPr>
        <p:spPr/>
        <p:txBody>
          <a:bodyPr/>
          <a:lstStyle/>
          <a:p>
            <a:r>
              <a:rPr lang="en-US" dirty="0"/>
              <a:t>Voluntary benefits are personal insurance plans</a:t>
            </a:r>
          </a:p>
        </p:txBody>
      </p:sp>
    </p:spTree>
    <p:extLst>
      <p:ext uri="{BB962C8B-B14F-4D97-AF65-F5344CB8AC3E}">
        <p14:creationId xmlns:p14="http://schemas.microsoft.com/office/powerpoint/2010/main" val="1217181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4E908E-BEC0-4D16-9605-B76C73C33AE6}"/>
              </a:ext>
            </a:extLst>
          </p:cNvPr>
          <p:cNvSpPr>
            <a:spLocks noGrp="1"/>
          </p:cNvSpPr>
          <p:nvPr>
            <p:ph sz="quarter" idx="12"/>
          </p:nvPr>
        </p:nvSpPr>
        <p:spPr/>
        <p:txBody>
          <a:bodyPr>
            <a:normAutofit/>
          </a:bodyPr>
          <a:lstStyle/>
          <a:p>
            <a:r>
              <a:rPr lang="en-US" dirty="0"/>
              <a:t>Whole life insurance</a:t>
            </a:r>
          </a:p>
          <a:p>
            <a:r>
              <a:rPr lang="en-US" dirty="0"/>
              <a:t>Legal insurance</a:t>
            </a:r>
          </a:p>
          <a:p>
            <a:r>
              <a:rPr lang="en-US" dirty="0"/>
              <a:t>Critical illness insurance</a:t>
            </a:r>
          </a:p>
          <a:p>
            <a:r>
              <a:rPr lang="en-US" dirty="0"/>
              <a:t>Auto/home insurance</a:t>
            </a:r>
          </a:p>
          <a:p>
            <a:r>
              <a:rPr lang="en-US" dirty="0"/>
              <a:t>Pet insurance</a:t>
            </a:r>
          </a:p>
          <a:p>
            <a:r>
              <a:rPr lang="en-US" dirty="0"/>
              <a:t>Identity theft insurance</a:t>
            </a:r>
          </a:p>
          <a:p>
            <a:r>
              <a:rPr lang="en-US" dirty="0"/>
              <a:t>Hospital indemnity</a:t>
            </a:r>
          </a:p>
          <a:p>
            <a:r>
              <a:rPr lang="en-US" dirty="0"/>
              <a:t>Accident insurance</a:t>
            </a:r>
          </a:p>
        </p:txBody>
      </p:sp>
      <p:sp>
        <p:nvSpPr>
          <p:cNvPr id="3" name="Title 2">
            <a:extLst>
              <a:ext uri="{FF2B5EF4-FFF2-40B4-BE49-F238E27FC236}">
                <a16:creationId xmlns:a16="http://schemas.microsoft.com/office/drawing/2014/main" id="{B7F4CCAB-85FA-4C64-A52A-EF1632093F4B}"/>
              </a:ext>
            </a:extLst>
          </p:cNvPr>
          <p:cNvSpPr>
            <a:spLocks noGrp="1"/>
          </p:cNvSpPr>
          <p:nvPr>
            <p:ph type="title"/>
          </p:nvPr>
        </p:nvSpPr>
        <p:spPr/>
        <p:txBody>
          <a:bodyPr/>
          <a:lstStyle/>
          <a:p>
            <a:r>
              <a:rPr lang="en-US" dirty="0"/>
              <a:t>You can elect one or more voluntary benefits </a:t>
            </a:r>
            <a:br>
              <a:rPr lang="en-US" dirty="0"/>
            </a:br>
            <a:r>
              <a:rPr lang="en-US" dirty="0"/>
              <a:t>to fit the needs of you and your family</a:t>
            </a:r>
          </a:p>
        </p:txBody>
      </p:sp>
      <p:sp>
        <p:nvSpPr>
          <p:cNvPr id="4" name="Footer Placeholder 3">
            <a:extLst>
              <a:ext uri="{FF2B5EF4-FFF2-40B4-BE49-F238E27FC236}">
                <a16:creationId xmlns:a16="http://schemas.microsoft.com/office/drawing/2014/main" id="{8C868EB0-41CA-442E-AFAB-E3455CD6D5C2}"/>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A1B7D989-8D10-4A50-B36D-04F5678652FD}"/>
              </a:ext>
            </a:extLst>
          </p:cNvPr>
          <p:cNvSpPr>
            <a:spLocks noGrp="1"/>
          </p:cNvSpPr>
          <p:nvPr>
            <p:ph type="sldNum" sz="quarter" idx="4"/>
          </p:nvPr>
        </p:nvSpPr>
        <p:spPr/>
        <p:txBody>
          <a:bodyPr/>
          <a:lstStyle/>
          <a:p>
            <a:fld id="{489F9553-C816-6842-8939-EE75ECF7EB2B}" type="slidenum">
              <a:rPr lang="en-US" smtClean="0"/>
              <a:pPr/>
              <a:t>4</a:t>
            </a:fld>
            <a:endParaRPr lang="en-US" dirty="0"/>
          </a:p>
        </p:txBody>
      </p:sp>
      <p:pic>
        <p:nvPicPr>
          <p:cNvPr id="7" name="Picture 6">
            <a:extLst>
              <a:ext uri="{FF2B5EF4-FFF2-40B4-BE49-F238E27FC236}">
                <a16:creationId xmlns:a16="http://schemas.microsoft.com/office/drawing/2014/main" id="{CD7A1054-A679-47DD-9EF1-0FDC8FF23204}"/>
              </a:ext>
            </a:extLst>
          </p:cNvPr>
          <p:cNvPicPr>
            <a:picLocks noChangeAspect="1"/>
          </p:cNvPicPr>
          <p:nvPr/>
        </p:nvPicPr>
        <p:blipFill>
          <a:blip r:embed="rId3"/>
          <a:stretch>
            <a:fillRect/>
          </a:stretch>
        </p:blipFill>
        <p:spPr>
          <a:xfrm>
            <a:off x="4257850" y="1328739"/>
            <a:ext cx="4831186" cy="3215758"/>
          </a:xfrm>
          <a:prstGeom prst="rect">
            <a:avLst/>
          </a:prstGeom>
        </p:spPr>
      </p:pic>
    </p:spTree>
    <p:extLst>
      <p:ext uri="{BB962C8B-B14F-4D97-AF65-F5344CB8AC3E}">
        <p14:creationId xmlns:p14="http://schemas.microsoft.com/office/powerpoint/2010/main" val="1138016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8463F92-63BA-4A28-B509-8F533C0488B0}"/>
              </a:ext>
            </a:extLst>
          </p:cNvPr>
          <p:cNvSpPr>
            <a:spLocks noGrp="1"/>
          </p:cNvSpPr>
          <p:nvPr>
            <p:ph sz="quarter" idx="12"/>
          </p:nvPr>
        </p:nvSpPr>
        <p:spPr/>
        <p:txBody>
          <a:bodyPr>
            <a:normAutofit/>
          </a:bodyPr>
          <a:lstStyle/>
          <a:p>
            <a:r>
              <a:rPr lang="en-US" dirty="0"/>
              <a:t>Except for legal insurance, you can enroll in any voluntary benefits when you first become benefits eligible or at any time throughout the year </a:t>
            </a:r>
          </a:p>
          <a:p>
            <a:pPr lvl="1"/>
            <a:r>
              <a:rPr lang="en-US" sz="2000" dirty="0"/>
              <a:t>Legal insurance must be elected when you first become benefits eligible or at annual open enrollment</a:t>
            </a:r>
          </a:p>
          <a:p>
            <a:pPr lvl="0"/>
            <a:r>
              <a:rPr lang="en-US" dirty="0">
                <a:solidFill>
                  <a:srgbClr val="000000"/>
                </a:solidFill>
              </a:rPr>
              <a:t>For more information </a:t>
            </a:r>
          </a:p>
          <a:p>
            <a:pPr lvl="1"/>
            <a:r>
              <a:rPr lang="en-US" sz="2000" dirty="0">
                <a:solidFill>
                  <a:srgbClr val="000000"/>
                </a:solidFill>
              </a:rPr>
              <a:t>Visit the HR4U colleague portal at </a:t>
            </a:r>
            <a:r>
              <a:rPr lang="en-US" sz="2000" dirty="0">
                <a:solidFill>
                  <a:srgbClr val="000000"/>
                </a:solidFill>
                <a:hlinkClick r:id="rId3"/>
              </a:rPr>
              <a:t>https://hr4u.trinity-health.org</a:t>
            </a:r>
            <a:endParaRPr lang="en-US" sz="2000" dirty="0">
              <a:solidFill>
                <a:srgbClr val="000000"/>
              </a:solidFill>
            </a:endParaRPr>
          </a:p>
          <a:p>
            <a:pPr lvl="1"/>
            <a:r>
              <a:rPr lang="en-US" sz="2000" dirty="0">
                <a:solidFill>
                  <a:srgbClr val="000000"/>
                </a:solidFill>
              </a:rPr>
              <a:t>Call The Farmington Company at 866-251-9529</a:t>
            </a:r>
          </a:p>
          <a:p>
            <a:pPr marL="0" indent="0">
              <a:buNone/>
            </a:pPr>
            <a:endParaRPr lang="en-US" dirty="0"/>
          </a:p>
        </p:txBody>
      </p:sp>
      <p:sp>
        <p:nvSpPr>
          <p:cNvPr id="3" name="Title 2">
            <a:extLst>
              <a:ext uri="{FF2B5EF4-FFF2-40B4-BE49-F238E27FC236}">
                <a16:creationId xmlns:a16="http://schemas.microsoft.com/office/drawing/2014/main" id="{7E7A781C-E652-4207-98D1-0F1C2B3DADAE}"/>
              </a:ext>
            </a:extLst>
          </p:cNvPr>
          <p:cNvSpPr>
            <a:spLocks noGrp="1"/>
          </p:cNvSpPr>
          <p:nvPr>
            <p:ph type="title"/>
          </p:nvPr>
        </p:nvSpPr>
        <p:spPr/>
        <p:txBody>
          <a:bodyPr/>
          <a:lstStyle/>
          <a:p>
            <a:r>
              <a:rPr lang="en-US" dirty="0"/>
              <a:t>Enrolling in voluntary benefits is easy</a:t>
            </a:r>
          </a:p>
        </p:txBody>
      </p:sp>
      <p:sp>
        <p:nvSpPr>
          <p:cNvPr id="4" name="Footer Placeholder 3">
            <a:extLst>
              <a:ext uri="{FF2B5EF4-FFF2-40B4-BE49-F238E27FC236}">
                <a16:creationId xmlns:a16="http://schemas.microsoft.com/office/drawing/2014/main" id="{D8A6612E-BD83-4C35-9AD3-693F0F2B6F9C}"/>
              </a:ext>
            </a:extLst>
          </p:cNvPr>
          <p:cNvSpPr>
            <a:spLocks noGrp="1"/>
          </p:cNvSpPr>
          <p:nvPr>
            <p:ph type="ftr" sz="quarter" idx="3"/>
          </p:nvPr>
        </p:nvSpPr>
        <p:spPr/>
        <p:txBody>
          <a:bodyPr/>
          <a:lstStyle/>
          <a:p>
            <a:r>
              <a:rPr lang="en-US"/>
              <a:t>©2020 Trinity Health</a:t>
            </a:r>
            <a:endParaRPr lang="en-US" dirty="0"/>
          </a:p>
        </p:txBody>
      </p:sp>
      <p:sp>
        <p:nvSpPr>
          <p:cNvPr id="5" name="Slide Number Placeholder 4">
            <a:extLst>
              <a:ext uri="{FF2B5EF4-FFF2-40B4-BE49-F238E27FC236}">
                <a16:creationId xmlns:a16="http://schemas.microsoft.com/office/drawing/2014/main" id="{F90C7EAD-B7EB-4A52-A54C-B211D5D4F327}"/>
              </a:ext>
            </a:extLst>
          </p:cNvPr>
          <p:cNvSpPr>
            <a:spLocks noGrp="1"/>
          </p:cNvSpPr>
          <p:nvPr>
            <p:ph type="sldNum" sz="quarter" idx="4"/>
          </p:nvPr>
        </p:nvSpPr>
        <p:spPr/>
        <p:txBody>
          <a:bodyPr/>
          <a:lstStyle/>
          <a:p>
            <a:fld id="{489F9553-C816-6842-8939-EE75ECF7EB2B}" type="slidenum">
              <a:rPr lang="en-US" smtClean="0"/>
              <a:pPr/>
              <a:t>5</a:t>
            </a:fld>
            <a:endParaRPr lang="en-US" dirty="0"/>
          </a:p>
        </p:txBody>
      </p:sp>
    </p:spTree>
    <p:extLst>
      <p:ext uri="{BB962C8B-B14F-4D97-AF65-F5344CB8AC3E}">
        <p14:creationId xmlns:p14="http://schemas.microsoft.com/office/powerpoint/2010/main" val="3150125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698D42-A962-45FD-B78D-79A135E8CAE0}"/>
              </a:ext>
            </a:extLst>
          </p:cNvPr>
          <p:cNvSpPr>
            <a:spLocks noGrp="1"/>
          </p:cNvSpPr>
          <p:nvPr>
            <p:ph sz="quarter" idx="12"/>
          </p:nvPr>
        </p:nvSpPr>
        <p:spPr/>
        <p:txBody>
          <a:bodyPr>
            <a:normAutofit fontScale="62500" lnSpcReduction="20000"/>
          </a:bodyPr>
          <a:lstStyle/>
          <a:p>
            <a:pPr marL="0" indent="0">
              <a:buNone/>
            </a:pPr>
            <a:r>
              <a:rPr lang="en-US" dirty="0">
                <a:solidFill>
                  <a:schemeClr val="tx2"/>
                </a:solidFill>
              </a:rPr>
              <a:t>Live Your Whole Life</a:t>
            </a:r>
          </a:p>
          <a:p>
            <a:r>
              <a:rPr lang="en-US" dirty="0"/>
              <a:t>Medical and pharmacy</a:t>
            </a:r>
          </a:p>
          <a:p>
            <a:r>
              <a:rPr lang="en-US" dirty="0"/>
              <a:t>Health Savings Account</a:t>
            </a:r>
          </a:p>
          <a:p>
            <a:r>
              <a:rPr lang="en-US" dirty="0"/>
              <a:t>Essential Assist with Health Reimbursement Account</a:t>
            </a:r>
          </a:p>
          <a:p>
            <a:r>
              <a:rPr lang="en-US" dirty="0"/>
              <a:t>Flexible spending accounts</a:t>
            </a:r>
          </a:p>
          <a:p>
            <a:r>
              <a:rPr lang="en-US" dirty="0"/>
              <a:t>Dental and vision</a:t>
            </a:r>
          </a:p>
          <a:p>
            <a:r>
              <a:rPr lang="en-US" dirty="0"/>
              <a:t>Life Insurance/AD&amp;D</a:t>
            </a:r>
          </a:p>
          <a:p>
            <a:r>
              <a:rPr lang="en-US" dirty="0"/>
              <a:t>Time Away from Work</a:t>
            </a:r>
          </a:p>
          <a:p>
            <a:r>
              <a:rPr lang="en-US" dirty="0"/>
              <a:t>Voluntary benefits</a:t>
            </a:r>
          </a:p>
          <a:p>
            <a:r>
              <a:rPr lang="en-US" dirty="0"/>
              <a:t>Retirement program</a:t>
            </a:r>
          </a:p>
          <a:p>
            <a:r>
              <a:rPr lang="en-US" dirty="0"/>
              <a:t>Well-being / Employee assistance program</a:t>
            </a:r>
          </a:p>
          <a:p>
            <a:r>
              <a:rPr lang="en-US" dirty="0"/>
              <a:t>Other benefits</a:t>
            </a:r>
          </a:p>
          <a:p>
            <a:r>
              <a:rPr lang="en-US" dirty="0"/>
              <a:t>Eligibility and enrollment</a:t>
            </a:r>
          </a:p>
          <a:p>
            <a:pPr marL="0" indent="0">
              <a:buNone/>
            </a:pPr>
            <a:endParaRPr lang="en-US" dirty="0"/>
          </a:p>
        </p:txBody>
      </p:sp>
      <p:sp>
        <p:nvSpPr>
          <p:cNvPr id="3" name="Title 2">
            <a:extLst>
              <a:ext uri="{FF2B5EF4-FFF2-40B4-BE49-F238E27FC236}">
                <a16:creationId xmlns:a16="http://schemas.microsoft.com/office/drawing/2014/main" id="{D1F96758-ABD1-493F-A18C-9B621E2DB869}"/>
              </a:ext>
            </a:extLst>
          </p:cNvPr>
          <p:cNvSpPr>
            <a:spLocks noGrp="1"/>
          </p:cNvSpPr>
          <p:nvPr>
            <p:ph type="title"/>
          </p:nvPr>
        </p:nvSpPr>
        <p:spPr/>
        <p:txBody>
          <a:bodyPr/>
          <a:lstStyle/>
          <a:p>
            <a:r>
              <a:rPr lang="en-US" dirty="0"/>
              <a:t>Check out all the episodes in the video series</a:t>
            </a:r>
          </a:p>
        </p:txBody>
      </p:sp>
      <p:sp>
        <p:nvSpPr>
          <p:cNvPr id="4" name="Footer Placeholder 3">
            <a:extLst>
              <a:ext uri="{FF2B5EF4-FFF2-40B4-BE49-F238E27FC236}">
                <a16:creationId xmlns:a16="http://schemas.microsoft.com/office/drawing/2014/main" id="{618B1BB4-6E38-48C1-BD04-0D59CAE9D2DF}"/>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1173773D-56C5-4316-A00D-71E3084D6239}"/>
              </a:ext>
            </a:extLst>
          </p:cNvPr>
          <p:cNvSpPr>
            <a:spLocks noGrp="1"/>
          </p:cNvSpPr>
          <p:nvPr>
            <p:ph type="sldNum" sz="quarter" idx="4"/>
          </p:nvPr>
        </p:nvSpPr>
        <p:spPr/>
        <p:txBody>
          <a:bodyPr/>
          <a:lstStyle/>
          <a:p>
            <a:fld id="{489F9553-C816-6842-8939-EE75ECF7EB2B}" type="slidenum">
              <a:rPr lang="en-US" smtClean="0"/>
              <a:pPr/>
              <a:t>6</a:t>
            </a:fld>
            <a:endParaRPr lang="en-US" dirty="0"/>
          </a:p>
        </p:txBody>
      </p:sp>
      <p:pic>
        <p:nvPicPr>
          <p:cNvPr id="8" name="Picture 7">
            <a:extLst>
              <a:ext uri="{FF2B5EF4-FFF2-40B4-BE49-F238E27FC236}">
                <a16:creationId xmlns:a16="http://schemas.microsoft.com/office/drawing/2014/main" id="{04F8FAD5-E4EF-4176-80BB-122F7E844BFD}"/>
              </a:ext>
            </a:extLst>
          </p:cNvPr>
          <p:cNvPicPr>
            <a:picLocks noChangeAspect="1"/>
          </p:cNvPicPr>
          <p:nvPr/>
        </p:nvPicPr>
        <p:blipFill>
          <a:blip r:embed="rId3"/>
          <a:stretch>
            <a:fillRect/>
          </a:stretch>
        </p:blipFill>
        <p:spPr>
          <a:xfrm>
            <a:off x="6301320" y="1076049"/>
            <a:ext cx="2321688" cy="3482532"/>
          </a:xfrm>
          <a:prstGeom prst="rect">
            <a:avLst/>
          </a:prstGeom>
        </p:spPr>
      </p:pic>
    </p:spTree>
    <p:extLst>
      <p:ext uri="{BB962C8B-B14F-4D97-AF65-F5344CB8AC3E}">
        <p14:creationId xmlns:p14="http://schemas.microsoft.com/office/powerpoint/2010/main" val="22349438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D82A9B-8623-42F4-83DE-374EE91F1482}"/>
              </a:ext>
            </a:extLst>
          </p:cNvPr>
          <p:cNvSpPr>
            <a:spLocks noGrp="1"/>
          </p:cNvSpPr>
          <p:nvPr>
            <p:ph sz="quarter" idx="12"/>
          </p:nvPr>
        </p:nvSpPr>
        <p:spPr/>
        <p:txBody>
          <a:bodyPr>
            <a:normAutofit fontScale="40000" lnSpcReduction="20000"/>
          </a:bodyPr>
          <a:lstStyle/>
          <a:p>
            <a:pPr marL="0" indent="0">
              <a:buNone/>
            </a:pPr>
            <a:r>
              <a:rPr lang="en-US" dirty="0"/>
              <a:t>The information provided in this summary is designed to assist you with understanding your options under Trinity Health’s welfare benefit plans and programs. It is only an overview and is not intended to be a comprehensive description of the benefit plans and programs available to you. It does not constitute a contract and is not meant to interpret, extend or change any plan or program provisions in any way. The summary plan descriptions and official plan and program documents describe the plans and programs in more detail and you should refer to these documents for answers to your specific questions regarding the plans and programs, including what services are covered by a plan. If there is a discrepancy between printed materials, the official plan and program documents will prevail. Trinity Health retains the right to make changes to or terminate its benefit plans and programs at any time, including making changes to comply with and exercise its options under the Affordable Care Act and other applicable laws.</a:t>
            </a:r>
          </a:p>
          <a:p>
            <a:pPr marL="0" indent="0">
              <a:buNone/>
            </a:pPr>
            <a:r>
              <a:rPr lang="en-US" dirty="0"/>
              <a:t>To view the summary plan descriptions and certificates of coverage, visit the </a:t>
            </a:r>
            <a:r>
              <a:rPr lang="en-US" dirty="0">
                <a:highlight>
                  <a:srgbClr val="FFFF00"/>
                </a:highlight>
              </a:rPr>
              <a:t>HR4U colleague portal at </a:t>
            </a:r>
            <a:r>
              <a:rPr lang="en-US" dirty="0">
                <a:highlight>
                  <a:srgbClr val="FFFF00"/>
                </a:highlight>
                <a:hlinkClick r:id="rId3"/>
              </a:rPr>
              <a:t>https://hr4u.trinity-health.org</a:t>
            </a:r>
            <a:r>
              <a:rPr lang="en-US" dirty="0"/>
              <a:t>. For any plan or program in which you participate, you also have the right to request a full printed copy of the summary plan description or certificate of coverage and other official plan or program documents from the colleague’s employer or Trinity Health Total Rewards Benefits &amp; Well- Being, 20555 Victor Parkway, Livonia, MI 48152. There will be no charge for the printed copies.</a:t>
            </a:r>
          </a:p>
          <a:p>
            <a:pPr marL="0" indent="0">
              <a:buNone/>
            </a:pPr>
            <a:r>
              <a:rPr lang="en-US" dirty="0"/>
              <a:t>All Trinity Health group health plans provide care coordination, care management, utilization review and referral services to help manage the healthcare provided to covered members. By enrolling in a Trinity Health group health plan you understand that the plan will provide services to manage each covered member’s care. These services may be provided through independent third-party administrators, a clinically integrated network of hospitals, physicians and other health care providers and professionals and other healthcare providers. Your participation in a Trinity Health group health plan means that the persons contracted to provide these services will have access to your personal health information, including health information you disclose through wellness programs and well-being activities. Trinity Health facilities and healthcare providers and professionals affiliated with Trinity Health facilities participate in certain clinically integrated networks. You may be contacted about your health care by a clinically integrated network, including by individuals at a Trinity Health facility or provider who are performing services for the clinically integrated network or directly for the group health plan. Information about your medical treatment at any facility and from any healthcare provider or professional may be accessed and used by individuals who work at a Trinity Health facility or provider (including your employer) participating in a clinically integrated network or the group health plan not only for treatment but also to manage and coordinate your healthcare. Any access to, use or disclosure of protected health information will comply with the privacy and security regulations under the Health Insurance Portability and Accountability Act and any applicable state privacy and security laws.</a:t>
            </a:r>
          </a:p>
          <a:p>
            <a:pPr marL="0" indent="0">
              <a:buNone/>
            </a:pPr>
            <a:endParaRPr lang="en-US" dirty="0"/>
          </a:p>
          <a:p>
            <a:pPr marL="0" indent="0">
              <a:buNone/>
            </a:pPr>
            <a:endParaRPr lang="en-US" dirty="0"/>
          </a:p>
        </p:txBody>
      </p:sp>
      <p:sp>
        <p:nvSpPr>
          <p:cNvPr id="3" name="Title 2">
            <a:extLst>
              <a:ext uri="{FF2B5EF4-FFF2-40B4-BE49-F238E27FC236}">
                <a16:creationId xmlns:a16="http://schemas.microsoft.com/office/drawing/2014/main" id="{2FF5E9B3-B550-42DD-B09E-3E6E9FF5D787}"/>
              </a:ext>
            </a:extLst>
          </p:cNvPr>
          <p:cNvSpPr>
            <a:spLocks noGrp="1"/>
          </p:cNvSpPr>
          <p:nvPr>
            <p:ph type="title"/>
          </p:nvPr>
        </p:nvSpPr>
        <p:spPr/>
        <p:txBody>
          <a:bodyPr/>
          <a:lstStyle/>
          <a:p>
            <a:r>
              <a:rPr lang="en-US" dirty="0"/>
              <a:t>Important Information</a:t>
            </a:r>
          </a:p>
        </p:txBody>
      </p:sp>
      <p:sp>
        <p:nvSpPr>
          <p:cNvPr id="4" name="Footer Placeholder 3">
            <a:extLst>
              <a:ext uri="{FF2B5EF4-FFF2-40B4-BE49-F238E27FC236}">
                <a16:creationId xmlns:a16="http://schemas.microsoft.com/office/drawing/2014/main" id="{6E566710-6E2C-4BDC-B24B-F7D17A5113C0}"/>
              </a:ext>
            </a:extLst>
          </p:cNvPr>
          <p:cNvSpPr>
            <a:spLocks noGrp="1"/>
          </p:cNvSpPr>
          <p:nvPr>
            <p:ph type="ftr" sz="quarter" idx="3"/>
          </p:nvPr>
        </p:nvSpPr>
        <p:spPr/>
        <p:txBody>
          <a:bodyPr/>
          <a:lstStyle/>
          <a:p>
            <a:r>
              <a:rPr lang="en-US" dirty="0"/>
              <a:t>©2020 Trinity Health</a:t>
            </a:r>
          </a:p>
        </p:txBody>
      </p:sp>
      <p:sp>
        <p:nvSpPr>
          <p:cNvPr id="5" name="Slide Number Placeholder 4">
            <a:extLst>
              <a:ext uri="{FF2B5EF4-FFF2-40B4-BE49-F238E27FC236}">
                <a16:creationId xmlns:a16="http://schemas.microsoft.com/office/drawing/2014/main" id="{98870FFE-4304-4E6A-990A-87E79A7DC8A4}"/>
              </a:ext>
            </a:extLst>
          </p:cNvPr>
          <p:cNvSpPr>
            <a:spLocks noGrp="1"/>
          </p:cNvSpPr>
          <p:nvPr>
            <p:ph type="sldNum" sz="quarter" idx="4"/>
          </p:nvPr>
        </p:nvSpPr>
        <p:spPr/>
        <p:txBody>
          <a:bodyPr/>
          <a:lstStyle/>
          <a:p>
            <a:fld id="{489F9553-C816-6842-8939-EE75ECF7EB2B}" type="slidenum">
              <a:rPr lang="en-US" smtClean="0"/>
              <a:pPr/>
              <a:t>7</a:t>
            </a:fld>
            <a:endParaRPr lang="en-US" dirty="0"/>
          </a:p>
        </p:txBody>
      </p:sp>
    </p:spTree>
    <p:extLst>
      <p:ext uri="{BB962C8B-B14F-4D97-AF65-F5344CB8AC3E}">
        <p14:creationId xmlns:p14="http://schemas.microsoft.com/office/powerpoint/2010/main" val="23134121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1355" y="0"/>
            <a:ext cx="9141289" cy="5159747"/>
          </a:xfrm>
          <a:prstGeom prst="rect">
            <a:avLst/>
          </a:prstGeom>
        </p:spPr>
      </p:pic>
    </p:spTree>
    <p:extLst>
      <p:ext uri="{BB962C8B-B14F-4D97-AF65-F5344CB8AC3E}">
        <p14:creationId xmlns:p14="http://schemas.microsoft.com/office/powerpoint/2010/main" val="3711729650"/>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1_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5CF6746CADB541B8704E3A76B43D75" ma:contentTypeVersion="0" ma:contentTypeDescription="Create a new document." ma:contentTypeScope="" ma:versionID="3d1b3bda66ff206962cbffb4b1f19dd6">
  <xsd:schema xmlns:xsd="http://www.w3.org/2001/XMLSchema" xmlns:xs="http://www.w3.org/2001/XMLSchema" xmlns:p="http://schemas.microsoft.com/office/2006/metadata/properties" xmlns:ns2="4b91531d-a4f7-47e3-8687-1e7e838a3343" targetNamespace="http://schemas.microsoft.com/office/2006/metadata/properties" ma:root="true" ma:fieldsID="0343b9f753f350af6d0219bbd4f1bbc3" ns2:_="">
    <xsd:import namespace="4b91531d-a4f7-47e3-8687-1e7e838a3343"/>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91531d-a4f7-47e3-8687-1e7e838a3343"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4b91531d-a4f7-47e3-8687-1e7e838a3343">VWZWURQ6C24W-2684-23</_dlc_DocId>
    <_dlc_DocIdUrl xmlns="4b91531d-a4f7-47e3-8687-1e7e838a3343">
      <Url>http://content.che.org/sysoff/mc/_layouts/DocIdRedir.aspx?ID=VWZWURQ6C24W-2684-23</Url>
      <Description>VWZWURQ6C24W-2684-23</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2.xml><?xml version="1.0" encoding="utf-8"?>
<ds:datastoreItem xmlns:ds="http://schemas.openxmlformats.org/officeDocument/2006/customXml" ds:itemID="{1F78F947-66A3-4B2D-A65A-DD43B04E66F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91531d-a4f7-47e3-8687-1e7e838a3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89451C-B86D-43F5-AA06-34D722258368}">
  <ds:schemaRefs>
    <ds:schemaRef ds:uri="http://schemas.microsoft.com/office/2006/documentManagement/types"/>
    <ds:schemaRef ds:uri="http://www.w3.org/XML/1998/namespace"/>
    <ds:schemaRef ds:uri="http://purl.org/dc/elements/1.1/"/>
    <ds:schemaRef ds:uri="http://schemas.microsoft.com/office/infopath/2007/PartnerControls"/>
    <ds:schemaRef ds:uri="4b91531d-a4f7-47e3-8687-1e7e838a3343"/>
    <ds:schemaRef ds:uri="http://schemas.microsoft.com/office/2006/metadata/properties"/>
    <ds:schemaRef ds:uri="http://purl.org/dc/dcmitype/"/>
    <ds:schemaRef ds:uri="http://schemas.openxmlformats.org/package/2006/metadata/core-properties"/>
    <ds:schemaRef ds:uri="http://purl.org/dc/terms/"/>
  </ds:schemaRefs>
</ds:datastoreItem>
</file>

<file path=customXml/itemProps4.xml><?xml version="1.0" encoding="utf-8"?>
<ds:datastoreItem xmlns:ds="http://schemas.openxmlformats.org/officeDocument/2006/customXml" ds:itemID="{1E2435B7-6774-4581-B2BB-770337A5A823}">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13571</TotalTime>
  <Words>1054</Words>
  <Application>Microsoft Office PowerPoint</Application>
  <PresentationFormat>On-screen Show (16:9)</PresentationFormat>
  <Paragraphs>123</Paragraphs>
  <Slides>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Calibri</vt:lpstr>
      <vt:lpstr>Main Content Slide Layout</vt:lpstr>
      <vt:lpstr>1_Main Content Slide Layout</vt:lpstr>
      <vt:lpstr>Benefits Orientation</vt:lpstr>
      <vt:lpstr>Voluntary Benefits </vt:lpstr>
      <vt:lpstr>Voluntary benefits are personal insurance plans</vt:lpstr>
      <vt:lpstr>You can elect one or more voluntary benefits  to fit the needs of you and your family</vt:lpstr>
      <vt:lpstr>Enrolling in voluntary benefits is easy</vt:lpstr>
      <vt:lpstr>Check out all the episodes in the video series</vt:lpstr>
      <vt:lpstr>Important Information</vt:lpstr>
      <vt:lpstr>PowerPoint Presentation</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Ellen M. Downey</cp:lastModifiedBy>
  <cp:revision>318</cp:revision>
  <cp:lastPrinted>2015-03-20T16:41:08Z</cp:lastPrinted>
  <dcterms:created xsi:type="dcterms:W3CDTF">2015-06-01T18:54:58Z</dcterms:created>
  <dcterms:modified xsi:type="dcterms:W3CDTF">2020-07-21T19:35:00Z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0x010100E75CF6746CADB541B8704E3A76B43D75</vt:lpwstr>
  </property>
  <property fmtid="{D5CDD505-2E9C-101B-9397-08002B2CF9AE}" pid="3" name="_dlc_DocIdItemGuid">
    <vt:lpwstr>13334aa1-c854-4350-9b84-cf13f57fa411</vt:lpwstr>
  </property>
</Properties>
</file>