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6/16/2020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6/16/2020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June 16</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03759158"/>
              </p:ext>
            </p:extLst>
          </p:nvPr>
        </p:nvGraphicFramePr>
        <p:xfrm>
          <a:off x="159834" y="810515"/>
          <a:ext cx="8824332" cy="398774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b="1" kern="1200" dirty="0">
                          <a:solidFill>
                            <a:schemeClr val="tx1"/>
                          </a:solidFill>
                          <a:effectLst/>
                          <a:latin typeface="+mn-lt"/>
                          <a:ea typeface="+mn-ea"/>
                          <a:cs typeface="+mn-cs"/>
                        </a:rPr>
                        <a:t>Advocacy for Provider Relief Fund &amp; Advanced Accelerated Payments</a:t>
                      </a:r>
                    </a:p>
                    <a:p>
                      <a:r>
                        <a:rPr lang="en-US" sz="1000" kern="1200" dirty="0">
                          <a:solidFill>
                            <a:schemeClr val="tx1"/>
                          </a:solidFill>
                          <a:effectLst/>
                          <a:latin typeface="+mn-lt"/>
                          <a:ea typeface="+mn-ea"/>
                          <a:cs typeface="+mn-cs"/>
                        </a:rPr>
                        <a:t>Trinity Health continues to advocate for forgiveness of the advanced alternative Medicare payments by Congress. In addition, Trinity Health is urging the Department of Health and Human Services (HHS) to distribute the remaining funds in the Provider Relief Fund. Thanks to all of our colleagues in our Health Ministries for your participation in the </a:t>
                      </a:r>
                      <a:r>
                        <a:rPr lang="en-US" sz="1000" kern="1200" dirty="0" err="1">
                          <a:solidFill>
                            <a:schemeClr val="tx1"/>
                          </a:solidFill>
                          <a:effectLst/>
                          <a:latin typeface="+mn-lt"/>
                          <a:ea typeface="+mn-ea"/>
                          <a:cs typeface="+mn-cs"/>
                        </a:rPr>
                        <a:t>eAdvocacy</a:t>
                      </a:r>
                      <a:r>
                        <a:rPr lang="en-US" sz="1000" kern="1200" dirty="0">
                          <a:solidFill>
                            <a:schemeClr val="tx1"/>
                          </a:solidFill>
                          <a:effectLst/>
                          <a:latin typeface="+mn-lt"/>
                          <a:ea typeface="+mn-ea"/>
                          <a:cs typeface="+mn-cs"/>
                        </a:rPr>
                        <a:t> campaign designed to urge federal legislators to help fund COVID-19 by providing forgiveness of Medicare Advanced Payment loans. More than 8,500 advocates have sent more than 25,000 messages to approximately 250 members of Congress from 38 states. This represents an 8.7 percent system-wide engagement level, a new record in advocacy engagement.</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Commitment to Safety</a:t>
                      </a:r>
                    </a:p>
                    <a:p>
                      <a:r>
                        <a:rPr lang="en-US" sz="1000" kern="1200" dirty="0">
                          <a:solidFill>
                            <a:schemeClr val="tx1"/>
                          </a:solidFill>
                          <a:effectLst/>
                          <a:latin typeface="+mn-lt"/>
                          <a:ea typeface="+mn-ea"/>
                          <a:cs typeface="+mn-cs"/>
                        </a:rPr>
                        <a:t>Due to the COVID-19 pandemic, another aspect to safety was added to our safety culture of commitment. The well-being, mental health and overall resiliency of all colleagues is now of utmost importance. Our commitment to safety is focused in three areas– physical safety, psychological safety and mental safety. As well, our safety commitment is three layers deep – senior leaders, middle management and frontline colleagues all own safety at Trinity Health.</a:t>
                      </a:r>
                    </a:p>
                    <a:p>
                      <a:r>
                        <a:rPr lang="en-US" sz="1000" kern="1200" dirty="0">
                          <a:solidFill>
                            <a:schemeClr val="tx1"/>
                          </a:solidFill>
                          <a:effectLst/>
                          <a:latin typeface="+mn-lt"/>
                          <a:ea typeface="+mn-ea"/>
                          <a:cs typeface="+mn-cs"/>
                        </a:rPr>
                        <a:t> </a:t>
                      </a:r>
                      <a:endParaRPr lang="en-US" sz="4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89451C-B86D-43F5-AA06-34D722258368}">
  <ds:schemaRefs>
    <ds:schemaRef ds:uri="2f9963b4-3c35-4578-b1ba-a166f880c2d2"/>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http://purl.org/dc/terms/"/>
    <ds:schemaRef ds:uri="http://purl.org/dc/dcmitype/"/>
    <ds:schemaRef ds:uri="e6ab4244-9723-42db-8dd8-af501f8ebc00"/>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727C4E5E-88E9-42E7-9CB4-3D306855C939}"/>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1929</TotalTime>
  <Words>308</Words>
  <Application>Microsoft Office PowerPoint</Application>
  <PresentationFormat>On-screen Show (16:9)</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189</cp:revision>
  <cp:lastPrinted>2015-03-20T16:41:08Z</cp:lastPrinted>
  <dcterms:created xsi:type="dcterms:W3CDTF">2015-06-01T18:54:58Z</dcterms:created>
  <dcterms:modified xsi:type="dcterms:W3CDTF">2020-06-16T14:09:17Z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