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28"/>
  </p:notesMasterIdLst>
  <p:handoutMasterIdLst>
    <p:handoutMasterId r:id="rId29"/>
  </p:handoutMasterIdLst>
  <p:sldIdLst>
    <p:sldId id="330" r:id="rId6"/>
    <p:sldId id="310" r:id="rId7"/>
    <p:sldId id="320" r:id="rId8"/>
    <p:sldId id="319" r:id="rId9"/>
    <p:sldId id="318" r:id="rId10"/>
    <p:sldId id="317" r:id="rId11"/>
    <p:sldId id="321" r:id="rId12"/>
    <p:sldId id="323" r:id="rId13"/>
    <p:sldId id="322" r:id="rId14"/>
    <p:sldId id="316" r:id="rId15"/>
    <p:sldId id="315" r:id="rId16"/>
    <p:sldId id="314" r:id="rId17"/>
    <p:sldId id="311" r:id="rId18"/>
    <p:sldId id="327" r:id="rId19"/>
    <p:sldId id="312" r:id="rId20"/>
    <p:sldId id="331" r:id="rId21"/>
    <p:sldId id="325" r:id="rId22"/>
    <p:sldId id="326" r:id="rId23"/>
    <p:sldId id="329" r:id="rId24"/>
    <p:sldId id="313" r:id="rId25"/>
    <p:sldId id="324" r:id="rId26"/>
    <p:sldId id="328" r:id="rId27"/>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04" autoAdjust="0"/>
    <p:restoredTop sz="95846" autoAdjust="0"/>
  </p:normalViewPr>
  <p:slideViewPr>
    <p:cSldViewPr snapToGrid="0" snapToObjects="1" showGuides="1">
      <p:cViewPr varScale="1">
        <p:scale>
          <a:sx n="103" d="100"/>
          <a:sy n="103" d="100"/>
        </p:scale>
        <p:origin x="955" y="82"/>
      </p:cViewPr>
      <p:guideLst>
        <p:guide orient="horz" pos="3005"/>
        <p:guide pos="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8" Type="http://schemas.openxmlformats.org/officeDocument/2006/relationships/slide" Target="slides/slide3.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30" Type="http://schemas.openxmlformats.org/officeDocument/2006/relationships/presProps" Target="presProps.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1/26/2021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1/26/2021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0797" y="1751410"/>
            <a:ext cx="4969406" cy="731044"/>
          </a:xfrm>
        </p:spPr>
        <p:txBody>
          <a:bodyPr>
            <a:noAutofit/>
          </a:bodyPr>
          <a:lstStyle/>
          <a:p>
            <a:pPr eaLnBrk="1" hangingPunct="1">
              <a:defRPr/>
            </a:pPr>
            <a:r>
              <a:rPr lang="en-US" dirty="0"/>
              <a:t>The Basics: Privacy and Security Compliance</a:t>
            </a:r>
          </a:p>
        </p:txBody>
      </p:sp>
      <p:sp>
        <p:nvSpPr>
          <p:cNvPr id="6147" name="Text Placeholder 3"/>
          <p:cNvSpPr>
            <a:spLocks noGrp="1"/>
          </p:cNvSpPr>
          <p:nvPr>
            <p:ph type="body" sz="quarter" idx="14"/>
          </p:nvPr>
        </p:nvSpPr>
        <p:spPr>
          <a:xfrm>
            <a:off x="785631" y="3065010"/>
            <a:ext cx="3414410" cy="1336507"/>
          </a:xfrm>
        </p:spPr>
        <p:txBody>
          <a:bodyPr>
            <a:noAutofit/>
          </a:bodyPr>
          <a:lstStyle/>
          <a:p>
            <a:pPr eaLnBrk="1" hangingPunct="1">
              <a:spcAft>
                <a:spcPct val="0"/>
              </a:spcAft>
            </a:pPr>
            <a:r>
              <a:rPr lang="en-US" altLang="en-US" dirty="0">
                <a:solidFill>
                  <a:srgbClr val="00B0F0"/>
                </a:solidFill>
                <a:latin typeface="Arial" panose="020B0604020202020204" pitchFamily="34" charset="0"/>
                <a:cs typeface="Arial" panose="020B0604020202020204" pitchFamily="34" charset="0"/>
              </a:rPr>
              <a:t>Date</a:t>
            </a:r>
          </a:p>
          <a:p>
            <a:pPr eaLnBrk="1" hangingPunct="1">
              <a:spcAft>
                <a:spcPct val="0"/>
              </a:spcAft>
            </a:pPr>
            <a:r>
              <a:rPr lang="en-US" altLang="en-US" dirty="0">
                <a:solidFill>
                  <a:srgbClr val="00B0F0"/>
                </a:solidFill>
                <a:latin typeface="Arial" panose="020B0604020202020204" pitchFamily="34" charset="0"/>
                <a:cs typeface="Arial" panose="020B0604020202020204" pitchFamily="34" charset="0"/>
              </a:rPr>
              <a:t>Presenter</a:t>
            </a:r>
          </a:p>
          <a:p>
            <a:pPr eaLnBrk="1" hangingPunct="1">
              <a:spcAft>
                <a:spcPct val="0"/>
              </a:spcAft>
            </a:pPr>
            <a:r>
              <a:rPr lang="en-US" altLang="en-US" dirty="0">
                <a:solidFill>
                  <a:srgbClr val="00B0F0"/>
                </a:solidFill>
                <a:latin typeface="Arial" panose="020B0604020202020204" pitchFamily="34" charset="0"/>
                <a:cs typeface="Arial" panose="020B0604020202020204" pitchFamily="34" charset="0"/>
              </a:rPr>
              <a:t>Name of Local Ministry</a:t>
            </a:r>
            <a:br>
              <a:rPr lang="en-US" altLang="en-US" dirty="0">
                <a:solidFill>
                  <a:srgbClr val="00B0F0"/>
                </a:solidFill>
                <a:latin typeface="Arial" panose="020B0604020202020204" pitchFamily="34" charset="0"/>
                <a:cs typeface="Arial" panose="020B0604020202020204" pitchFamily="34" charset="0"/>
              </a:rPr>
            </a:br>
            <a:endParaRPr lang="en-US" altLang="en-US" dirty="0">
              <a:solidFill>
                <a:srgbClr val="00B0F0"/>
              </a:solidFill>
              <a:latin typeface="Arial" panose="020B0604020202020204" pitchFamily="34" charset="0"/>
              <a:cs typeface="Arial" panose="020B0604020202020204" pitchFamily="34" charset="0"/>
            </a:endParaRPr>
          </a:p>
          <a:p>
            <a:pPr eaLnBrk="1" hangingPunct="1">
              <a:spcAft>
                <a:spcPct val="0"/>
              </a:spcAft>
            </a:pPr>
            <a:r>
              <a:rPr lang="en-US" altLang="en-US" sz="1400" dirty="0">
                <a:solidFill>
                  <a:srgbClr val="00B0F0"/>
                </a:solidFill>
              </a:rPr>
              <a:t>Reformatted March 2019</a:t>
            </a:r>
          </a:p>
        </p:txBody>
      </p:sp>
    </p:spTree>
    <p:extLst>
      <p:ext uri="{BB962C8B-B14F-4D97-AF65-F5344CB8AC3E}">
        <p14:creationId xmlns:p14="http://schemas.microsoft.com/office/powerpoint/2010/main" val="387974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a:bodyPr>
          <a:lstStyle/>
          <a:p>
            <a:pPr marL="0" indent="0">
              <a:lnSpc>
                <a:spcPct val="80000"/>
              </a:lnSpc>
              <a:buClr>
                <a:schemeClr val="tx1"/>
              </a:buClr>
              <a:buNone/>
              <a:defRPr/>
            </a:pPr>
            <a:r>
              <a:rPr lang="en-US" altLang="en-US" sz="1600" u="sng" dirty="0">
                <a:latin typeface="+mj-lt"/>
                <a:ea typeface="Verdana" pitchFamily="34" charset="0"/>
                <a:cs typeface="Verdana" pitchFamily="34" charset="0"/>
              </a:rPr>
              <a:t>NEVER ASSUME</a:t>
            </a:r>
            <a:r>
              <a:rPr lang="en-US" altLang="en-US" sz="1600" dirty="0">
                <a:latin typeface="+mj-lt"/>
                <a:ea typeface="Verdana" pitchFamily="34" charset="0"/>
                <a:cs typeface="Verdana" pitchFamily="34" charset="0"/>
              </a:rPr>
              <a:t>:  Just because a patient has someone with them – a family member, a friend, a neighbor, a “ride” – health care providers, including physicians, </a:t>
            </a:r>
            <a:r>
              <a:rPr lang="en-US" altLang="en-US" sz="1600" u="sng" dirty="0">
                <a:latin typeface="+mj-lt"/>
                <a:ea typeface="Verdana" pitchFamily="34" charset="0"/>
                <a:cs typeface="Verdana" pitchFamily="34" charset="0"/>
              </a:rPr>
              <a:t>may not assume</a:t>
            </a:r>
            <a:r>
              <a:rPr lang="en-US" altLang="en-US" sz="1600" dirty="0">
                <a:latin typeface="+mj-lt"/>
                <a:ea typeface="Verdana" pitchFamily="34" charset="0"/>
                <a:cs typeface="Verdana" pitchFamily="34" charset="0"/>
              </a:rPr>
              <a:t> that it’s okay to discuss the patient’s situation with that person, or speak with the patient in front of that person.   </a:t>
            </a:r>
          </a:p>
          <a:p>
            <a:pPr lvl="1">
              <a:lnSpc>
                <a:spcPct val="80000"/>
              </a:lnSpc>
              <a:buClr>
                <a:schemeClr val="accent1"/>
              </a:buClr>
              <a:buFont typeface="Verdana" panose="020B0604030504040204" pitchFamily="34" charset="0"/>
              <a:buChar char="-"/>
              <a:defRPr/>
            </a:pPr>
            <a:r>
              <a:rPr lang="en-US" altLang="en-US" sz="1600" dirty="0">
                <a:latin typeface="+mj-lt"/>
                <a:ea typeface="Verdana" pitchFamily="34" charset="0"/>
                <a:cs typeface="Verdana" pitchFamily="34" charset="0"/>
              </a:rPr>
              <a:t>Verify with the patient that it’s okay to discuss his/her case/treatment with the relative or friend (assuming the patient is conscious and competent.)</a:t>
            </a:r>
          </a:p>
          <a:p>
            <a:pPr lvl="1">
              <a:lnSpc>
                <a:spcPct val="80000"/>
              </a:lnSpc>
              <a:buClr>
                <a:schemeClr val="accent1"/>
              </a:buClr>
              <a:buFont typeface="Verdana" panose="020B0604030504040204" pitchFamily="34" charset="0"/>
              <a:buChar char="-"/>
              <a:defRPr/>
            </a:pPr>
            <a:r>
              <a:rPr lang="en-US" altLang="en-US" sz="1600" dirty="0">
                <a:latin typeface="+mj-lt"/>
                <a:ea typeface="Verdana" pitchFamily="34" charset="0"/>
                <a:cs typeface="Verdana" pitchFamily="34" charset="0"/>
              </a:rPr>
              <a:t>Indicate to family/visitors that you need to discuss care issues with the patient in private and politely ask them to step out.  (This gives patients the opportunity to say it’s okay for the people to stay without putting them in an awkward position of having to ask the person to leave if they want a private conversation.)</a:t>
            </a:r>
          </a:p>
          <a:p>
            <a:pPr marL="0" lvl="1" indent="0">
              <a:lnSpc>
                <a:spcPct val="80000"/>
              </a:lnSpc>
              <a:buClr>
                <a:schemeClr val="tx1"/>
              </a:buClr>
              <a:buNone/>
              <a:defRPr/>
            </a:pPr>
            <a:endParaRPr lang="en-US" altLang="en-US" sz="1600" dirty="0">
              <a:latin typeface="+mj-lt"/>
              <a:ea typeface="Verdana" pitchFamily="34" charset="0"/>
              <a:cs typeface="Verdana" pitchFamily="34" charset="0"/>
            </a:endParaRPr>
          </a:p>
          <a:p>
            <a:pPr marL="0" indent="0">
              <a:lnSpc>
                <a:spcPct val="80000"/>
              </a:lnSpc>
              <a:buClr>
                <a:schemeClr val="tx1"/>
              </a:buClr>
              <a:buNone/>
              <a:defRPr/>
            </a:pPr>
            <a:r>
              <a:rPr lang="en-US" altLang="en-US" sz="1600" u="sng" dirty="0">
                <a:latin typeface="+mj-lt"/>
                <a:ea typeface="Verdana" pitchFamily="34" charset="0"/>
                <a:cs typeface="Verdana" pitchFamily="34" charset="0"/>
              </a:rPr>
              <a:t>RESTRICTIONS</a:t>
            </a:r>
            <a:r>
              <a:rPr lang="en-US" altLang="en-US" sz="1600" dirty="0">
                <a:latin typeface="+mj-lt"/>
                <a:ea typeface="Verdana" pitchFamily="34" charset="0"/>
                <a:cs typeface="Verdana" pitchFamily="34" charset="0"/>
              </a:rPr>
              <a:t>: Patients have a right to restrict persons with whom you can share their patient information.</a:t>
            </a:r>
          </a:p>
          <a:p>
            <a:pPr marL="0" indent="0">
              <a:lnSpc>
                <a:spcPct val="80000"/>
              </a:lnSpc>
              <a:buClr>
                <a:schemeClr val="tx1"/>
              </a:buClr>
              <a:buNone/>
              <a:defRPr/>
            </a:pPr>
            <a:r>
              <a:rPr lang="en-US" altLang="en-US" sz="1600" u="sng" dirty="0">
                <a:latin typeface="+mj-lt"/>
                <a:ea typeface="Verdana" pitchFamily="34" charset="0"/>
                <a:cs typeface="Verdana" pitchFamily="34" charset="0"/>
              </a:rPr>
              <a:t>PUBLIC SPACES</a:t>
            </a:r>
            <a:r>
              <a:rPr lang="en-US" altLang="en-US" sz="1600" dirty="0">
                <a:latin typeface="+mj-lt"/>
                <a:ea typeface="Verdana" pitchFamily="34" charset="0"/>
                <a:cs typeface="Verdana" pitchFamily="34" charset="0"/>
              </a:rPr>
              <a:t>: Discussions about patients should not take place in major hallways, stairwells, elevators, cafeteria, lobbies, or any general public place.  </a:t>
            </a:r>
          </a:p>
          <a:p>
            <a:endParaRPr lang="en-US" dirty="0"/>
          </a:p>
        </p:txBody>
      </p:sp>
      <p:sp>
        <p:nvSpPr>
          <p:cNvPr id="3" name="Title 2"/>
          <p:cNvSpPr>
            <a:spLocks noGrp="1"/>
          </p:cNvSpPr>
          <p:nvPr>
            <p:ph type="title"/>
          </p:nvPr>
        </p:nvSpPr>
        <p:spPr/>
        <p:txBody>
          <a:bodyPr/>
          <a:lstStyle/>
          <a:p>
            <a:r>
              <a:rPr lang="en-US" altLang="en-US" dirty="0">
                <a:latin typeface="+mj-lt"/>
              </a:rPr>
              <a:t>Discussion of Patient Information</a:t>
            </a:r>
            <a:endParaRPr lang="en-US" dirty="0">
              <a:latin typeface="+mj-lt"/>
            </a:endParaRPr>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10</a:t>
            </a:fld>
            <a:endParaRPr lang="en-US" dirty="0"/>
          </a:p>
        </p:txBody>
      </p:sp>
    </p:spTree>
    <p:extLst>
      <p:ext uri="{BB962C8B-B14F-4D97-AF65-F5344CB8AC3E}">
        <p14:creationId xmlns:p14="http://schemas.microsoft.com/office/powerpoint/2010/main" val="1829021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93408" y="1185570"/>
            <a:ext cx="8236688" cy="3601521"/>
          </a:xfrm>
        </p:spPr>
        <p:txBody>
          <a:bodyPr/>
          <a:lstStyle/>
          <a:p>
            <a:pPr marL="0" indent="0">
              <a:lnSpc>
                <a:spcPct val="80000"/>
              </a:lnSpc>
              <a:buClr>
                <a:schemeClr val="tx1"/>
              </a:buClr>
              <a:buNone/>
            </a:pPr>
            <a:r>
              <a:rPr lang="en-US" altLang="en-US" sz="1800" u="sng" dirty="0">
                <a:latin typeface="+mj-lt"/>
              </a:rPr>
              <a:t>SOCIAL NETWORKS</a:t>
            </a:r>
            <a:r>
              <a:rPr lang="en-US" altLang="en-US" sz="1800" dirty="0">
                <a:latin typeface="+mj-lt"/>
              </a:rPr>
              <a:t>: Discussions about patients and/or your work-related activity should not be posted on your </a:t>
            </a:r>
            <a:r>
              <a:rPr lang="en-US" altLang="en-US" sz="1800" i="1" dirty="0">
                <a:latin typeface="+mj-lt"/>
              </a:rPr>
              <a:t>Face Book</a:t>
            </a:r>
            <a:r>
              <a:rPr lang="en-US" altLang="en-US" sz="1800" dirty="0">
                <a:latin typeface="+mj-lt"/>
              </a:rPr>
              <a:t> page or by way of other social networking.</a:t>
            </a:r>
          </a:p>
          <a:p>
            <a:pPr>
              <a:lnSpc>
                <a:spcPct val="80000"/>
              </a:lnSpc>
              <a:buClr>
                <a:schemeClr val="tx1"/>
              </a:buClr>
            </a:pPr>
            <a:endParaRPr lang="en-US" altLang="en-US" sz="1800" u="sng" dirty="0">
              <a:latin typeface="+mj-lt"/>
            </a:endParaRPr>
          </a:p>
          <a:p>
            <a:pPr marL="0" indent="0">
              <a:lnSpc>
                <a:spcPct val="80000"/>
              </a:lnSpc>
              <a:buClr>
                <a:schemeClr val="tx1"/>
              </a:buClr>
              <a:buNone/>
            </a:pPr>
            <a:r>
              <a:rPr lang="en-US" altLang="en-US" sz="1800" u="sng" dirty="0">
                <a:latin typeface="+mj-lt"/>
              </a:rPr>
              <a:t>STATUS REPORTS</a:t>
            </a:r>
            <a:r>
              <a:rPr lang="en-US" altLang="en-US" sz="1800" dirty="0">
                <a:latin typeface="+mj-lt"/>
              </a:rPr>
              <a:t>: Physicians – or other staff who  report patient status to families - may need a friendly reminder that, if at all possible,  they should avoid discussing the outcome of procedures with patients or patient representatives in public places (waiting rooms, hallways, doorways of patient rooms).</a:t>
            </a:r>
          </a:p>
          <a:p>
            <a:pPr lvl="1">
              <a:lnSpc>
                <a:spcPct val="80000"/>
              </a:lnSpc>
              <a:buClr>
                <a:schemeClr val="accent1"/>
              </a:buClr>
            </a:pPr>
            <a:r>
              <a:rPr lang="en-US" altLang="en-US" sz="1800" dirty="0">
                <a:latin typeface="+mj-lt"/>
              </a:rPr>
              <a:t>If there is no private place available, politely remind them to try and find a “corner” away from other people and keep their voices at a moderate level.  </a:t>
            </a:r>
          </a:p>
          <a:p>
            <a:endParaRPr lang="en-US" dirty="0"/>
          </a:p>
        </p:txBody>
      </p:sp>
      <p:sp>
        <p:nvSpPr>
          <p:cNvPr id="3" name="Title 2"/>
          <p:cNvSpPr>
            <a:spLocks noGrp="1"/>
          </p:cNvSpPr>
          <p:nvPr>
            <p:ph type="title"/>
          </p:nvPr>
        </p:nvSpPr>
        <p:spPr/>
        <p:txBody>
          <a:bodyPr/>
          <a:lstStyle/>
          <a:p>
            <a:r>
              <a:rPr lang="en-US" altLang="en-US" dirty="0">
                <a:latin typeface="+mj-lt"/>
              </a:rPr>
              <a:t>Discussion of Patient Information cont’d.</a:t>
            </a:r>
            <a:endParaRPr lang="en-US" dirty="0">
              <a:latin typeface="+mj-lt"/>
            </a:endParaRPr>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11</a:t>
            </a:fld>
            <a:endParaRPr lang="en-US" dirty="0"/>
          </a:p>
        </p:txBody>
      </p:sp>
    </p:spTree>
    <p:extLst>
      <p:ext uri="{BB962C8B-B14F-4D97-AF65-F5344CB8AC3E}">
        <p14:creationId xmlns:p14="http://schemas.microsoft.com/office/powerpoint/2010/main" val="3444610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93408" y="1062572"/>
            <a:ext cx="8236688" cy="3601521"/>
          </a:xfrm>
        </p:spPr>
        <p:txBody>
          <a:bodyPr/>
          <a:lstStyle/>
          <a:p>
            <a:pPr marL="0" indent="0">
              <a:buNone/>
            </a:pPr>
            <a:r>
              <a:rPr lang="en-US" altLang="en-US" dirty="0">
                <a:solidFill>
                  <a:srgbClr val="00B0F0"/>
                </a:solidFill>
                <a:latin typeface="+mj-lt"/>
              </a:rPr>
              <a:t>Consider inserting a reference to a key privacy practice or procedure at your local ministry  that works well, or present an example of an incident/investigation at your local ministry that came out well – or not…</a:t>
            </a:r>
            <a:endParaRPr lang="en-US" altLang="en-US" i="1" dirty="0">
              <a:solidFill>
                <a:srgbClr val="00B0F0"/>
              </a:solidFill>
              <a:latin typeface="+mj-lt"/>
            </a:endParaRPr>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altLang="en-US" dirty="0">
                <a:latin typeface="+mj-lt"/>
              </a:rPr>
              <a:t>Discussion of Patient Information (Scenario)</a:t>
            </a:r>
            <a:endParaRPr lang="en-US" dirty="0">
              <a:latin typeface="+mj-lt"/>
            </a:endParaRPr>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12</a:t>
            </a:fld>
            <a:endParaRPr lang="en-US" dirty="0"/>
          </a:p>
        </p:txBody>
      </p:sp>
    </p:spTree>
    <p:extLst>
      <p:ext uri="{BB962C8B-B14F-4D97-AF65-F5344CB8AC3E}">
        <p14:creationId xmlns:p14="http://schemas.microsoft.com/office/powerpoint/2010/main" val="2664363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Autofit/>
          </a:bodyPr>
          <a:lstStyle/>
          <a:p>
            <a:r>
              <a:rPr lang="en-US" altLang="en-US" sz="1350" dirty="0"/>
              <a:t>Minimum Necessary limits the amount of information that is accessed, used, disclosed or requested to:</a:t>
            </a:r>
          </a:p>
          <a:p>
            <a:pPr lvl="1"/>
            <a:r>
              <a:rPr lang="en-US" altLang="en-US" sz="1350" dirty="0"/>
              <a:t>The amount of patient information you need to carry out your job responsibilities (“need to know”)</a:t>
            </a:r>
          </a:p>
          <a:p>
            <a:pPr lvl="1"/>
            <a:r>
              <a:rPr lang="en-US" altLang="en-US" sz="1350" dirty="0"/>
              <a:t>The amount of information a requesting party needs to carry out their job responsibilities, E.g.</a:t>
            </a:r>
          </a:p>
          <a:p>
            <a:pPr lvl="2"/>
            <a:r>
              <a:rPr lang="en-US" altLang="en-US" sz="1350" dirty="0"/>
              <a:t>Law enforcement asks you for information related to a patient in ICU who was involved in a shooting incident;</a:t>
            </a:r>
          </a:p>
          <a:p>
            <a:pPr lvl="2"/>
            <a:r>
              <a:rPr lang="en-US" altLang="en-US" sz="1350" dirty="0"/>
              <a:t>A long term care facility asks for a copy of the chart of a patient in rehab who is being transferred to their facility;</a:t>
            </a:r>
          </a:p>
          <a:p>
            <a:pPr lvl="2"/>
            <a:r>
              <a:rPr lang="en-US" altLang="en-US" sz="1350" dirty="0"/>
              <a:t>A physician office asks for a copy of the chart of a patient who has been referred to their office for a consult.</a:t>
            </a:r>
          </a:p>
          <a:p>
            <a:pPr lvl="2"/>
            <a:r>
              <a:rPr lang="en-US" altLang="en-US" sz="1350" dirty="0"/>
              <a:t>Each of these requests is legitimate but the amount of information you may disclose in each instance may vary.</a:t>
            </a:r>
          </a:p>
          <a:p>
            <a:pPr lvl="2"/>
            <a:r>
              <a:rPr lang="en-US" altLang="en-US" sz="1350" dirty="0"/>
              <a:t>Note that Minimum Necessary limitations do not apply to treatment.</a:t>
            </a:r>
          </a:p>
          <a:p>
            <a:pPr lvl="1"/>
            <a:r>
              <a:rPr lang="en-US" altLang="en-US" sz="1350" dirty="0"/>
              <a:t>Follow </a:t>
            </a:r>
            <a:r>
              <a:rPr lang="en-US" altLang="en-US" sz="1350" dirty="0">
                <a:solidFill>
                  <a:srgbClr val="00B0F0"/>
                </a:solidFill>
              </a:rPr>
              <a:t>[name of local ministry] </a:t>
            </a:r>
            <a:r>
              <a:rPr lang="en-US" altLang="en-US" sz="1350" dirty="0"/>
              <a:t>procedures and/or check with </a:t>
            </a:r>
            <a:r>
              <a:rPr lang="en-US" altLang="en-US" sz="1350" dirty="0">
                <a:solidFill>
                  <a:srgbClr val="00B0F0"/>
                </a:solidFill>
              </a:rPr>
              <a:t>[insert name of your PO</a:t>
            </a:r>
            <a:r>
              <a:rPr lang="en-US" altLang="en-US" sz="1350" dirty="0"/>
              <a:t>] if you have questions or concerns about Minimum Necessary and appropriate access of patient information.</a:t>
            </a:r>
          </a:p>
          <a:p>
            <a:endParaRPr lang="en-US" sz="1350" dirty="0"/>
          </a:p>
        </p:txBody>
      </p:sp>
      <p:sp>
        <p:nvSpPr>
          <p:cNvPr id="3" name="Title 2"/>
          <p:cNvSpPr>
            <a:spLocks noGrp="1"/>
          </p:cNvSpPr>
          <p:nvPr>
            <p:ph type="title"/>
          </p:nvPr>
        </p:nvSpPr>
        <p:spPr>
          <a:xfrm>
            <a:off x="393408" y="273803"/>
            <a:ext cx="7877521" cy="632486"/>
          </a:xfrm>
        </p:spPr>
        <p:txBody>
          <a:bodyPr/>
          <a:lstStyle/>
          <a:p>
            <a:r>
              <a:rPr lang="en-US" altLang="en-US" sz="2400" dirty="0"/>
              <a:t>Minimum Necessary: The Information You Need to Do Your Job</a:t>
            </a:r>
            <a:endParaRPr lang="en-US" sz="2400" dirty="0"/>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13</a:t>
            </a:fld>
            <a:endParaRPr lang="en-US" dirty="0"/>
          </a:p>
        </p:txBody>
      </p:sp>
    </p:spTree>
    <p:extLst>
      <p:ext uri="{BB962C8B-B14F-4D97-AF65-F5344CB8AC3E}">
        <p14:creationId xmlns:p14="http://schemas.microsoft.com/office/powerpoint/2010/main" val="1656972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fontScale="92500" lnSpcReduction="20000"/>
          </a:bodyPr>
          <a:lstStyle/>
          <a:p>
            <a:pPr marL="0" indent="0">
              <a:buClr>
                <a:schemeClr val="tx1"/>
              </a:buClr>
              <a:buNone/>
            </a:pPr>
            <a:r>
              <a:rPr lang="en-US" altLang="en-US" sz="2000" dirty="0">
                <a:latin typeface="+mj-lt"/>
              </a:rPr>
              <a:t>Accessing patient information without a legitimate treatment/business need to do so can be both a privacy and security violation. Such inappropriate access includes:</a:t>
            </a:r>
          </a:p>
          <a:p>
            <a:pPr lvl="1">
              <a:buClr>
                <a:schemeClr val="accent1"/>
              </a:buClr>
            </a:pPr>
            <a:r>
              <a:rPr lang="en-US" altLang="en-US" sz="2000" dirty="0">
                <a:latin typeface="+mj-lt"/>
              </a:rPr>
              <a:t>Accessing PHI of family, friends, or your personal PHI;</a:t>
            </a:r>
          </a:p>
          <a:p>
            <a:pPr lvl="1">
              <a:buClr>
                <a:schemeClr val="accent1"/>
              </a:buClr>
            </a:pPr>
            <a:r>
              <a:rPr lang="en-US" altLang="en-US" sz="2000" dirty="0">
                <a:latin typeface="+mj-lt"/>
              </a:rPr>
              <a:t>Accessing and/or sharing patient information about co-workers out of care, curiosity or concern;</a:t>
            </a:r>
            <a:r>
              <a:rPr lang="en-US" altLang="en-US" sz="1800" dirty="0">
                <a:latin typeface="+mj-lt"/>
              </a:rPr>
              <a:t> </a:t>
            </a:r>
          </a:p>
          <a:p>
            <a:pPr lvl="1">
              <a:buClr>
                <a:schemeClr val="accent1"/>
              </a:buClr>
            </a:pPr>
            <a:r>
              <a:rPr lang="en-US" altLang="en-US" sz="2000" dirty="0">
                <a:latin typeface="+mj-lt"/>
              </a:rPr>
              <a:t>Accessing information on VIPs or “high profile” patients even if their information is discussed in the news media.</a:t>
            </a:r>
          </a:p>
          <a:p>
            <a:pPr>
              <a:buClr>
                <a:schemeClr val="tx1"/>
              </a:buClr>
            </a:pPr>
            <a:endParaRPr lang="en-US" altLang="en-US" sz="1800" i="1" dirty="0">
              <a:latin typeface="+mj-lt"/>
            </a:endParaRPr>
          </a:p>
          <a:p>
            <a:pPr marL="0" indent="0">
              <a:buClr>
                <a:schemeClr val="tx1"/>
              </a:buClr>
              <a:buNone/>
            </a:pPr>
            <a:r>
              <a:rPr lang="en-US" altLang="en-US" sz="1800" i="1" dirty="0">
                <a:solidFill>
                  <a:schemeClr val="accent1"/>
                </a:solidFill>
                <a:latin typeface="+mj-lt"/>
              </a:rPr>
              <a:t>*</a:t>
            </a:r>
            <a:r>
              <a:rPr lang="en-US" altLang="en-US" sz="1800" i="1" dirty="0">
                <a:latin typeface="+mj-lt"/>
              </a:rPr>
              <a:t>Accessing patient information that you do not need to do your job is a violation of Minimum Necessary and considered to be inappropriate access.  Violation of Minimum Necessary may involve disciplinary action up to and including termination of employment.</a:t>
            </a:r>
          </a:p>
          <a:p>
            <a:endParaRPr lang="en-US" dirty="0"/>
          </a:p>
        </p:txBody>
      </p:sp>
      <p:sp>
        <p:nvSpPr>
          <p:cNvPr id="3" name="Title 2"/>
          <p:cNvSpPr>
            <a:spLocks noGrp="1"/>
          </p:cNvSpPr>
          <p:nvPr>
            <p:ph type="title"/>
          </p:nvPr>
        </p:nvSpPr>
        <p:spPr/>
        <p:txBody>
          <a:bodyPr/>
          <a:lstStyle/>
          <a:p>
            <a:r>
              <a:rPr lang="en-US" altLang="en-US" sz="2500" dirty="0">
                <a:latin typeface="+mj-lt"/>
              </a:rPr>
              <a:t>Minimum Necessary and Inappropriate Access*</a:t>
            </a:r>
            <a:endParaRPr lang="en-US" sz="2500" dirty="0">
              <a:latin typeface="+mj-lt"/>
            </a:endParaRPr>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14</a:t>
            </a:fld>
            <a:endParaRPr lang="en-US" dirty="0"/>
          </a:p>
        </p:txBody>
      </p:sp>
    </p:spTree>
    <p:extLst>
      <p:ext uri="{BB962C8B-B14F-4D97-AF65-F5344CB8AC3E}">
        <p14:creationId xmlns:p14="http://schemas.microsoft.com/office/powerpoint/2010/main" val="3664829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lstStyle/>
          <a:p>
            <a:pPr marL="0" indent="0">
              <a:lnSpc>
                <a:spcPct val="80000"/>
              </a:lnSpc>
              <a:buClr>
                <a:schemeClr val="tx1"/>
              </a:buClr>
              <a:buNone/>
            </a:pPr>
            <a:r>
              <a:rPr lang="en-US" altLang="en-US" u="sng" dirty="0">
                <a:latin typeface="+mj-lt"/>
              </a:rPr>
              <a:t>Disposal of Paper/Plastic Containing PHI or Business Sensitive Information</a:t>
            </a:r>
          </a:p>
          <a:p>
            <a:pPr>
              <a:lnSpc>
                <a:spcPct val="80000"/>
              </a:lnSpc>
            </a:pPr>
            <a:endParaRPr lang="en-US" altLang="en-US" u="sng" dirty="0">
              <a:solidFill>
                <a:srgbClr val="0033CC"/>
              </a:solidFill>
              <a:latin typeface="+mj-lt"/>
            </a:endParaRPr>
          </a:p>
          <a:p>
            <a:pPr lvl="1">
              <a:lnSpc>
                <a:spcPct val="80000"/>
              </a:lnSpc>
              <a:buNone/>
            </a:pPr>
            <a:r>
              <a:rPr lang="en-US" altLang="en-US" sz="1400" dirty="0">
                <a:solidFill>
                  <a:schemeClr val="accent2"/>
                </a:solidFill>
                <a:latin typeface="+mj-lt"/>
              </a:rPr>
              <a:t>       </a:t>
            </a:r>
            <a:r>
              <a:rPr lang="en-US" altLang="en-US" sz="2000" dirty="0">
                <a:solidFill>
                  <a:schemeClr val="accent1"/>
                </a:solidFill>
                <a:latin typeface="+mj-lt"/>
              </a:rPr>
              <a:t>-</a:t>
            </a:r>
            <a:r>
              <a:rPr lang="en-US" altLang="en-US" sz="2000" dirty="0">
                <a:latin typeface="+mj-lt"/>
              </a:rPr>
              <a:t>  </a:t>
            </a:r>
            <a:r>
              <a:rPr lang="en-US" altLang="en-US" dirty="0">
                <a:latin typeface="+mj-lt"/>
              </a:rPr>
              <a:t>All confidential paper and plastic should be put in the appropriate locked confidential trash bins or shredded routinely throughout the day.</a:t>
            </a:r>
          </a:p>
          <a:p>
            <a:pPr lvl="1">
              <a:lnSpc>
                <a:spcPct val="80000"/>
              </a:lnSpc>
              <a:buNone/>
            </a:pPr>
            <a:r>
              <a:rPr lang="en-US" altLang="en-US" dirty="0">
                <a:latin typeface="+mj-lt"/>
              </a:rPr>
              <a:t> </a:t>
            </a:r>
          </a:p>
          <a:p>
            <a:pPr lvl="1">
              <a:lnSpc>
                <a:spcPct val="80000"/>
              </a:lnSpc>
              <a:buNone/>
            </a:pPr>
            <a:r>
              <a:rPr lang="en-US" altLang="en-US" sz="2000" dirty="0">
                <a:latin typeface="+mj-lt"/>
              </a:rPr>
              <a:t> </a:t>
            </a:r>
            <a:r>
              <a:rPr lang="en-US" altLang="en-US" sz="1600" dirty="0">
                <a:solidFill>
                  <a:srgbClr val="00B0F0"/>
                </a:solidFill>
                <a:latin typeface="+mj-lt"/>
              </a:rPr>
              <a:t>[Insert information on where your confidential trash bins are and any other pertinent information about disposing of confidential paper/plastic at your local ministry.]</a:t>
            </a:r>
          </a:p>
          <a:p>
            <a:endParaRPr lang="en-US" dirty="0">
              <a:latin typeface="+mj-lt"/>
            </a:endParaRPr>
          </a:p>
        </p:txBody>
      </p:sp>
      <p:sp>
        <p:nvSpPr>
          <p:cNvPr id="3" name="Title 2"/>
          <p:cNvSpPr>
            <a:spLocks noGrp="1"/>
          </p:cNvSpPr>
          <p:nvPr>
            <p:ph type="title"/>
          </p:nvPr>
        </p:nvSpPr>
        <p:spPr/>
        <p:txBody>
          <a:bodyPr/>
          <a:lstStyle/>
          <a:p>
            <a:r>
              <a:rPr lang="en-US" altLang="en-US" dirty="0"/>
              <a:t>Disposal of Patient/Business Information</a:t>
            </a:r>
            <a:endParaRPr lang="en-US" dirty="0"/>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15</a:t>
            </a:fld>
            <a:endParaRPr lang="en-US" dirty="0"/>
          </a:p>
        </p:txBody>
      </p:sp>
    </p:spTree>
    <p:extLst>
      <p:ext uri="{BB962C8B-B14F-4D97-AF65-F5344CB8AC3E}">
        <p14:creationId xmlns:p14="http://schemas.microsoft.com/office/powerpoint/2010/main" val="2950183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86320" y="1102376"/>
            <a:ext cx="8236688" cy="3299143"/>
          </a:xfrm>
        </p:spPr>
        <p:txBody>
          <a:bodyPr/>
          <a:lstStyle/>
          <a:p>
            <a:pPr marL="0" indent="0">
              <a:buNone/>
            </a:pPr>
            <a:r>
              <a:rPr lang="en-US" altLang="en-US" dirty="0">
                <a:latin typeface="+mj-lt"/>
              </a:rPr>
              <a:t>Colleagues must comply with Trinity Health Enterprise Wide Security polices related to use of passwords, log-on/off, screen savers, access to records, role-based access and related security procedures.</a:t>
            </a:r>
          </a:p>
          <a:p>
            <a:pPr marL="0" indent="0">
              <a:buNone/>
            </a:pPr>
            <a:endParaRPr lang="en-US" dirty="0"/>
          </a:p>
        </p:txBody>
      </p:sp>
      <p:sp>
        <p:nvSpPr>
          <p:cNvPr id="3" name="Title 2"/>
          <p:cNvSpPr>
            <a:spLocks noGrp="1"/>
          </p:cNvSpPr>
          <p:nvPr>
            <p:ph type="title"/>
          </p:nvPr>
        </p:nvSpPr>
        <p:spPr/>
        <p:txBody>
          <a:bodyPr/>
          <a:lstStyle/>
          <a:p>
            <a:r>
              <a:rPr lang="en-US" altLang="en-US" dirty="0">
                <a:latin typeface="+mj-lt"/>
              </a:rPr>
              <a:t>Security Safeguards</a:t>
            </a:r>
            <a:endParaRPr lang="en-US" dirty="0">
              <a:latin typeface="+mj-lt"/>
            </a:endParaRPr>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16</a:t>
            </a:fld>
            <a:endParaRPr lang="en-US" dirty="0"/>
          </a:p>
        </p:txBody>
      </p:sp>
    </p:spTree>
    <p:extLst>
      <p:ext uri="{BB962C8B-B14F-4D97-AF65-F5344CB8AC3E}">
        <p14:creationId xmlns:p14="http://schemas.microsoft.com/office/powerpoint/2010/main" val="505351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lnSpcReduction="10000"/>
          </a:bodyPr>
          <a:lstStyle/>
          <a:p>
            <a:pPr marL="0" indent="0">
              <a:buClr>
                <a:schemeClr val="tx1"/>
              </a:buClr>
              <a:buNone/>
            </a:pPr>
            <a:r>
              <a:rPr lang="en-US" altLang="en-US" sz="2000" u="sng" dirty="0">
                <a:latin typeface="+mj-lt"/>
              </a:rPr>
              <a:t>Passwords</a:t>
            </a:r>
          </a:p>
          <a:p>
            <a:pPr marL="0" indent="0">
              <a:buClr>
                <a:schemeClr val="tx1"/>
              </a:buClr>
              <a:buNone/>
            </a:pPr>
            <a:r>
              <a:rPr lang="en-US" altLang="en-US" sz="2000" dirty="0">
                <a:latin typeface="+mj-lt"/>
              </a:rPr>
              <a:t>      All passwords must be kept confidential:</a:t>
            </a:r>
          </a:p>
          <a:p>
            <a:pPr lvl="2">
              <a:buClr>
                <a:schemeClr val="accent1"/>
              </a:buClr>
              <a:buFont typeface="Arial" panose="020B0604020202020204" pitchFamily="34" charset="0"/>
              <a:buChar char="-"/>
            </a:pPr>
            <a:r>
              <a:rPr lang="en-US" altLang="en-US" sz="1600" dirty="0">
                <a:latin typeface="+mj-lt"/>
              </a:rPr>
              <a:t>NEVER share your password</a:t>
            </a:r>
          </a:p>
          <a:p>
            <a:pPr lvl="2">
              <a:buClr>
                <a:schemeClr val="accent1"/>
              </a:buClr>
              <a:buFont typeface="Arial" panose="020B0604020202020204" pitchFamily="34" charset="0"/>
              <a:buChar char="-"/>
            </a:pPr>
            <a:r>
              <a:rPr lang="en-US" altLang="en-US" sz="1600" dirty="0">
                <a:latin typeface="+mj-lt"/>
              </a:rPr>
              <a:t>NEVER post your password in public view</a:t>
            </a:r>
          </a:p>
          <a:p>
            <a:pPr lvl="2">
              <a:buClr>
                <a:schemeClr val="accent1"/>
              </a:buClr>
              <a:buFont typeface="Arial" panose="020B0604020202020204" pitchFamily="34" charset="0"/>
              <a:buChar char="-"/>
            </a:pPr>
            <a:r>
              <a:rPr lang="en-US" altLang="en-US" sz="1600" dirty="0">
                <a:latin typeface="+mj-lt"/>
              </a:rPr>
              <a:t>NEVER use someone else’s password to log-in</a:t>
            </a:r>
          </a:p>
          <a:p>
            <a:pPr marL="0" indent="0">
              <a:buClr>
                <a:schemeClr val="tx1"/>
              </a:buClr>
              <a:buNone/>
            </a:pPr>
            <a:r>
              <a:rPr lang="en-US" altLang="en-US" sz="2000" u="sng" dirty="0">
                <a:latin typeface="+mj-lt"/>
              </a:rPr>
              <a:t>Access Codes/Security Badges</a:t>
            </a:r>
          </a:p>
          <a:p>
            <a:pPr lvl="2">
              <a:buClr>
                <a:schemeClr val="accent1"/>
              </a:buClr>
              <a:buFont typeface="Arial" panose="020B0604020202020204" pitchFamily="34" charset="0"/>
              <a:buChar char="-"/>
            </a:pPr>
            <a:r>
              <a:rPr lang="en-US" altLang="en-US" sz="1600" dirty="0">
                <a:latin typeface="+mj-lt"/>
              </a:rPr>
              <a:t>Use access codes only for work purposes</a:t>
            </a:r>
          </a:p>
          <a:p>
            <a:pPr lvl="2">
              <a:buClr>
                <a:schemeClr val="accent1"/>
              </a:buClr>
              <a:buFont typeface="Arial" panose="020B0604020202020204" pitchFamily="34" charset="0"/>
              <a:buChar char="-"/>
            </a:pPr>
            <a:r>
              <a:rPr lang="en-US" altLang="en-US" sz="1600" dirty="0">
                <a:latin typeface="+mj-lt"/>
              </a:rPr>
              <a:t>Never share an access code/your badge</a:t>
            </a:r>
          </a:p>
          <a:p>
            <a:pPr lvl="2">
              <a:buClr>
                <a:schemeClr val="accent1"/>
              </a:buClr>
              <a:buFont typeface="Arial" panose="020B0604020202020204" pitchFamily="34" charset="0"/>
              <a:buChar char="-"/>
            </a:pPr>
            <a:r>
              <a:rPr lang="en-US" altLang="en-US" sz="1600" dirty="0">
                <a:latin typeface="+mj-lt"/>
              </a:rPr>
              <a:t>Make sure doors are secure </a:t>
            </a:r>
          </a:p>
          <a:p>
            <a:pPr lvl="2">
              <a:buClr>
                <a:schemeClr val="accent1"/>
              </a:buClr>
              <a:buFont typeface="Arial" panose="020B0604020202020204" pitchFamily="34" charset="0"/>
              <a:buChar char="-"/>
            </a:pPr>
            <a:r>
              <a:rPr lang="en-US" altLang="en-US" sz="1600" dirty="0">
                <a:latin typeface="+mj-lt"/>
              </a:rPr>
              <a:t>Do not let any other persons, including colleagues, into a unit/building using your </a:t>
            </a:r>
            <a:r>
              <a:rPr lang="en-US" altLang="en-US" sz="1400" dirty="0">
                <a:latin typeface="+mj-lt"/>
              </a:rPr>
              <a:t>access code/badge</a:t>
            </a:r>
          </a:p>
          <a:p>
            <a:endParaRPr lang="en-US" dirty="0">
              <a:latin typeface="+mj-lt"/>
            </a:endParaRPr>
          </a:p>
        </p:txBody>
      </p:sp>
      <p:sp>
        <p:nvSpPr>
          <p:cNvPr id="3" name="Title 2"/>
          <p:cNvSpPr>
            <a:spLocks noGrp="1"/>
          </p:cNvSpPr>
          <p:nvPr>
            <p:ph type="title"/>
          </p:nvPr>
        </p:nvSpPr>
        <p:spPr/>
        <p:txBody>
          <a:bodyPr/>
          <a:lstStyle/>
          <a:p>
            <a:r>
              <a:rPr lang="en-US" altLang="en-US" dirty="0">
                <a:latin typeface="+mj-lt"/>
              </a:rPr>
              <a:t>Security Safeguards</a:t>
            </a:r>
            <a:endParaRPr lang="en-US" dirty="0">
              <a:latin typeface="+mj-lt"/>
            </a:endParaRPr>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17</a:t>
            </a:fld>
            <a:endParaRPr lang="en-US" dirty="0"/>
          </a:p>
        </p:txBody>
      </p:sp>
    </p:spTree>
    <p:extLst>
      <p:ext uri="{BB962C8B-B14F-4D97-AF65-F5344CB8AC3E}">
        <p14:creationId xmlns:p14="http://schemas.microsoft.com/office/powerpoint/2010/main" val="397916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lnSpcReduction="10000"/>
          </a:bodyPr>
          <a:lstStyle/>
          <a:p>
            <a:pPr marL="0" indent="0">
              <a:lnSpc>
                <a:spcPct val="80000"/>
              </a:lnSpc>
              <a:buNone/>
            </a:pPr>
            <a:r>
              <a:rPr lang="en-US" altLang="en-US" sz="2000" u="sng" dirty="0">
                <a:latin typeface="+mn-lt"/>
              </a:rPr>
              <a:t>Faxes</a:t>
            </a:r>
            <a:endParaRPr lang="en-US" altLang="en-US" sz="2000" dirty="0">
              <a:latin typeface="+mn-lt"/>
            </a:endParaRPr>
          </a:p>
          <a:p>
            <a:pPr lvl="1">
              <a:lnSpc>
                <a:spcPct val="80000"/>
              </a:lnSpc>
              <a:buClr>
                <a:schemeClr val="accent1"/>
              </a:buClr>
              <a:buFont typeface="Verdana" panose="020B0604030504040204" pitchFamily="34" charset="0"/>
              <a:buChar char="-"/>
            </a:pPr>
            <a:r>
              <a:rPr lang="en-US" altLang="en-US" sz="1800" dirty="0">
                <a:latin typeface="+mn-lt"/>
              </a:rPr>
              <a:t>All faxes of patient information must contain a cover sheet and be filed in the patient’s chart. </a:t>
            </a:r>
            <a:r>
              <a:rPr lang="en-US" altLang="en-US" sz="1800" dirty="0">
                <a:solidFill>
                  <a:srgbClr val="00B0F0"/>
                </a:solidFill>
                <a:latin typeface="+mn-lt"/>
              </a:rPr>
              <a:t>[Insert info appropriate to your local ministry if it differs from this.]</a:t>
            </a:r>
          </a:p>
          <a:p>
            <a:pPr lvl="1">
              <a:lnSpc>
                <a:spcPct val="80000"/>
              </a:lnSpc>
              <a:buClr>
                <a:schemeClr val="accent1"/>
              </a:buClr>
              <a:buFont typeface="Verdana" panose="020B0604030504040204" pitchFamily="34" charset="0"/>
              <a:buChar char="-"/>
            </a:pPr>
            <a:r>
              <a:rPr lang="en-US" altLang="en-US" sz="1800" dirty="0" err="1">
                <a:latin typeface="+mn-lt"/>
              </a:rPr>
              <a:t>Mis</a:t>
            </a:r>
            <a:r>
              <a:rPr lang="en-US" altLang="en-US" sz="1800" dirty="0">
                <a:latin typeface="+mn-lt"/>
              </a:rPr>
              <a:t>-directed faxes should be retrieved as soon as possible </a:t>
            </a:r>
            <a:r>
              <a:rPr lang="en-US" altLang="en-US" sz="1800" dirty="0">
                <a:solidFill>
                  <a:srgbClr val="00B0F0"/>
                </a:solidFill>
                <a:latin typeface="+mn-lt"/>
              </a:rPr>
              <a:t>[clarify procedure you follow at your local ministry.]</a:t>
            </a:r>
          </a:p>
          <a:p>
            <a:pPr lvl="1">
              <a:lnSpc>
                <a:spcPct val="80000"/>
              </a:lnSpc>
              <a:buClr>
                <a:schemeClr val="accent1"/>
              </a:buClr>
              <a:buFont typeface="Verdana" panose="020B0604030504040204" pitchFamily="34" charset="0"/>
              <a:buChar char="-"/>
            </a:pPr>
            <a:r>
              <a:rPr lang="en-US" altLang="en-US" sz="1800" dirty="0">
                <a:latin typeface="+mn-lt"/>
              </a:rPr>
              <a:t>Verify, verify, verify the fax number/receipt of fax</a:t>
            </a:r>
          </a:p>
          <a:p>
            <a:pPr lvl="1">
              <a:lnSpc>
                <a:spcPct val="80000"/>
              </a:lnSpc>
              <a:buClr>
                <a:schemeClr val="accent1"/>
              </a:buClr>
              <a:buFont typeface="Verdana" panose="020B0604030504040204" pitchFamily="34" charset="0"/>
              <a:buChar char="-"/>
            </a:pPr>
            <a:r>
              <a:rPr lang="en-US" altLang="en-US" sz="1800" dirty="0">
                <a:latin typeface="+mn-lt"/>
              </a:rPr>
              <a:t>Fax machines, printers, copy machines should be out of public view</a:t>
            </a:r>
          </a:p>
          <a:p>
            <a:pPr lvl="1">
              <a:lnSpc>
                <a:spcPct val="80000"/>
              </a:lnSpc>
              <a:buClr>
                <a:schemeClr val="tx1"/>
              </a:buClr>
              <a:buNone/>
            </a:pPr>
            <a:endParaRPr lang="en-US" altLang="en-US" sz="1800" dirty="0">
              <a:latin typeface="+mn-lt"/>
            </a:endParaRPr>
          </a:p>
          <a:p>
            <a:pPr>
              <a:lnSpc>
                <a:spcPct val="80000"/>
              </a:lnSpc>
              <a:buClr>
                <a:schemeClr val="tx1"/>
              </a:buClr>
            </a:pPr>
            <a:r>
              <a:rPr lang="en-US" altLang="en-US" sz="2000" u="sng" dirty="0">
                <a:latin typeface="+mn-lt"/>
              </a:rPr>
              <a:t>Mail</a:t>
            </a:r>
            <a:r>
              <a:rPr lang="en-US" altLang="en-US" sz="1800" u="sng" dirty="0">
                <a:latin typeface="+mn-lt"/>
              </a:rPr>
              <a:t> </a:t>
            </a:r>
            <a:endParaRPr lang="en-US" altLang="en-US" sz="1800" dirty="0">
              <a:solidFill>
                <a:srgbClr val="0033CC"/>
              </a:solidFill>
              <a:latin typeface="+mn-lt"/>
            </a:endParaRPr>
          </a:p>
          <a:p>
            <a:pPr lvl="1">
              <a:lnSpc>
                <a:spcPct val="80000"/>
              </a:lnSpc>
              <a:buClr>
                <a:schemeClr val="accent1"/>
              </a:buClr>
              <a:buFont typeface="Verdana" panose="020B0604030504040204" pitchFamily="34" charset="0"/>
              <a:buChar char="-"/>
            </a:pPr>
            <a:r>
              <a:rPr lang="en-US" altLang="en-US" sz="1800" dirty="0">
                <a:latin typeface="+mn-lt"/>
              </a:rPr>
              <a:t>When sending mail containing PHI through interoffice mail, remember to place the document in a secure envelope and clearly label it as to the sender and the recipient</a:t>
            </a:r>
          </a:p>
          <a:p>
            <a:pPr marL="0" indent="0">
              <a:buNone/>
            </a:pPr>
            <a:endParaRPr lang="en-US" dirty="0">
              <a:latin typeface="+mn-lt"/>
            </a:endParaRPr>
          </a:p>
        </p:txBody>
      </p:sp>
      <p:sp>
        <p:nvSpPr>
          <p:cNvPr id="3" name="Title 2"/>
          <p:cNvSpPr>
            <a:spLocks noGrp="1"/>
          </p:cNvSpPr>
          <p:nvPr>
            <p:ph type="title"/>
          </p:nvPr>
        </p:nvSpPr>
        <p:spPr/>
        <p:txBody>
          <a:bodyPr/>
          <a:lstStyle/>
          <a:p>
            <a:r>
              <a:rPr lang="en-US" altLang="en-US" dirty="0">
                <a:latin typeface="+mj-lt"/>
              </a:rPr>
              <a:t>Security Safeguards</a:t>
            </a:r>
            <a:endParaRPr lang="en-US" dirty="0">
              <a:latin typeface="+mj-lt"/>
            </a:endParaRPr>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18</a:t>
            </a:fld>
            <a:endParaRPr lang="en-US" dirty="0"/>
          </a:p>
        </p:txBody>
      </p:sp>
    </p:spTree>
    <p:extLst>
      <p:ext uri="{BB962C8B-B14F-4D97-AF65-F5344CB8AC3E}">
        <p14:creationId xmlns:p14="http://schemas.microsoft.com/office/powerpoint/2010/main" val="3313985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lstStyle/>
          <a:p>
            <a:pPr marL="0" indent="0">
              <a:buClr>
                <a:schemeClr val="tx1"/>
              </a:buClr>
              <a:buNone/>
            </a:pPr>
            <a:r>
              <a:rPr lang="en-US" altLang="en-US" sz="2000" b="1" dirty="0">
                <a:latin typeface="+mn-lt"/>
              </a:rPr>
              <a:t>Mobile devices</a:t>
            </a:r>
          </a:p>
          <a:p>
            <a:pPr marL="0" indent="0">
              <a:buClr>
                <a:schemeClr val="tx1"/>
              </a:buClr>
              <a:buNone/>
            </a:pPr>
            <a:endParaRPr lang="en-US" altLang="en-US" sz="2000" b="1" dirty="0">
              <a:latin typeface="+mn-lt"/>
            </a:endParaRPr>
          </a:p>
          <a:p>
            <a:pPr lvl="1">
              <a:buClr>
                <a:schemeClr val="accent1"/>
              </a:buClr>
              <a:buFont typeface="Arial" panose="020B0604020202020204" pitchFamily="34" charset="0"/>
              <a:buChar char="-"/>
            </a:pPr>
            <a:r>
              <a:rPr lang="en-US" altLang="en-US" sz="1800" dirty="0">
                <a:latin typeface="+mn-lt"/>
              </a:rPr>
              <a:t>When transporting laptops, reports with patient information, or documents containing business sensitive information protect the item as you would your wallet.</a:t>
            </a:r>
          </a:p>
          <a:p>
            <a:pPr lvl="1">
              <a:buClr>
                <a:schemeClr val="accent1"/>
              </a:buClr>
              <a:buFont typeface="Arial" panose="020B0604020202020204" pitchFamily="34" charset="0"/>
              <a:buChar char="-"/>
            </a:pPr>
            <a:r>
              <a:rPr lang="en-US" altLang="en-US" sz="1800" dirty="0">
                <a:latin typeface="+mn-lt"/>
              </a:rPr>
              <a:t>Laptops should be locked in your car trunk if you have to leave your car.  When in your home, they should be kept in a secure place.</a:t>
            </a:r>
          </a:p>
          <a:p>
            <a:pPr lvl="1">
              <a:buClr>
                <a:schemeClr val="accent1"/>
              </a:buClr>
              <a:buFont typeface="Arial" panose="020B0604020202020204" pitchFamily="34" charset="0"/>
              <a:buChar char="-"/>
            </a:pPr>
            <a:r>
              <a:rPr lang="en-US" altLang="en-US" sz="1800" dirty="0">
                <a:latin typeface="+mn-lt"/>
              </a:rPr>
              <a:t>Secure mobile devices, digital cameras, in a locked office or cabinet in your unit/department when not in use</a:t>
            </a:r>
            <a:r>
              <a:rPr lang="en-US" altLang="en-US" sz="1600" dirty="0">
                <a:solidFill>
                  <a:schemeClr val="bg2"/>
                </a:solidFill>
                <a:latin typeface="+mn-lt"/>
              </a:rPr>
              <a:t>.</a:t>
            </a:r>
          </a:p>
          <a:p>
            <a:endParaRPr lang="en-US" dirty="0">
              <a:latin typeface="+mn-lt"/>
            </a:endParaRPr>
          </a:p>
        </p:txBody>
      </p:sp>
      <p:sp>
        <p:nvSpPr>
          <p:cNvPr id="3" name="Title 2"/>
          <p:cNvSpPr>
            <a:spLocks noGrp="1"/>
          </p:cNvSpPr>
          <p:nvPr>
            <p:ph type="title"/>
          </p:nvPr>
        </p:nvSpPr>
        <p:spPr/>
        <p:txBody>
          <a:bodyPr/>
          <a:lstStyle/>
          <a:p>
            <a:r>
              <a:rPr lang="en-US" altLang="en-US" dirty="0">
                <a:latin typeface="+mj-lt"/>
              </a:rPr>
              <a:t>Security Safeguards</a:t>
            </a:r>
            <a:endParaRPr lang="en-US" dirty="0">
              <a:latin typeface="+mj-lt"/>
            </a:endParaRPr>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19</a:t>
            </a:fld>
            <a:endParaRPr lang="en-US" dirty="0"/>
          </a:p>
        </p:txBody>
      </p:sp>
    </p:spTree>
    <p:extLst>
      <p:ext uri="{BB962C8B-B14F-4D97-AF65-F5344CB8AC3E}">
        <p14:creationId xmlns:p14="http://schemas.microsoft.com/office/powerpoint/2010/main" val="3407098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lnSpcReduction="10000"/>
          </a:bodyPr>
          <a:lstStyle/>
          <a:p>
            <a:pPr marL="0" indent="0">
              <a:buClr>
                <a:schemeClr val="tx1"/>
              </a:buClr>
              <a:buNone/>
            </a:pPr>
            <a:r>
              <a:rPr lang="en-US" altLang="en-US" dirty="0"/>
              <a:t>All Trinity Health colleagues are expected to:</a:t>
            </a:r>
          </a:p>
          <a:p>
            <a:pPr lvl="1">
              <a:buClr>
                <a:schemeClr val="accent1"/>
              </a:buClr>
            </a:pPr>
            <a:r>
              <a:rPr lang="en-US" altLang="en-US" sz="2000" dirty="0"/>
              <a:t>Comply with policies regarding appropriate access of patient information, in keeping with federal and state regulations and  Trinity Health policy.</a:t>
            </a:r>
          </a:p>
          <a:p>
            <a:pPr lvl="1">
              <a:buClr>
                <a:schemeClr val="accent1"/>
              </a:buClr>
            </a:pPr>
            <a:r>
              <a:rPr lang="en-US" altLang="en-US" sz="2000" dirty="0"/>
              <a:t>Know your accountability under the </a:t>
            </a:r>
            <a:r>
              <a:rPr lang="en-US" altLang="en-US" sz="2000" i="1" dirty="0"/>
              <a:t>Confidentiality and Network Access Agreement </a:t>
            </a:r>
            <a:r>
              <a:rPr lang="en-US" altLang="en-US" sz="2000" dirty="0"/>
              <a:t>(where applicable).</a:t>
            </a:r>
          </a:p>
          <a:p>
            <a:pPr lvl="1">
              <a:buClr>
                <a:schemeClr val="accent1"/>
              </a:buClr>
            </a:pPr>
            <a:r>
              <a:rPr lang="en-US" altLang="en-US" sz="2000" dirty="0"/>
              <a:t>Know how to appropriately use and disclose patient and business sensitive information.</a:t>
            </a:r>
          </a:p>
          <a:p>
            <a:pPr lvl="1">
              <a:buClr>
                <a:schemeClr val="accent1"/>
              </a:buClr>
            </a:pPr>
            <a:r>
              <a:rPr lang="en-US" altLang="en-US" sz="2000" dirty="0"/>
              <a:t>Demonstrate awareness of privacy compliance regulations related to the discussion of patient care activity within/outside the clinical care setting.</a:t>
            </a:r>
          </a:p>
          <a:p>
            <a:pPr marL="0" indent="0">
              <a:buNone/>
            </a:pPr>
            <a:endParaRPr lang="en-US" dirty="0"/>
          </a:p>
        </p:txBody>
      </p:sp>
      <p:sp>
        <p:nvSpPr>
          <p:cNvPr id="3" name="Title 2"/>
          <p:cNvSpPr>
            <a:spLocks noGrp="1"/>
          </p:cNvSpPr>
          <p:nvPr>
            <p:ph type="title"/>
          </p:nvPr>
        </p:nvSpPr>
        <p:spPr/>
        <p:txBody>
          <a:bodyPr/>
          <a:lstStyle/>
          <a:p>
            <a:r>
              <a:rPr lang="en-US" altLang="en-US" dirty="0"/>
              <a:t>Expected Behaviors</a:t>
            </a:r>
            <a:endParaRPr lang="en-US" dirty="0"/>
          </a:p>
        </p:txBody>
      </p:sp>
      <p:sp>
        <p:nvSpPr>
          <p:cNvPr id="6" name="Footer Placeholder 5"/>
          <p:cNvSpPr>
            <a:spLocks noGrp="1"/>
          </p:cNvSpPr>
          <p:nvPr>
            <p:ph type="ftr" sz="quarter" idx="3"/>
          </p:nvPr>
        </p:nvSpPr>
        <p:spPr/>
        <p:txBody>
          <a:bodyPr/>
          <a:lstStyle/>
          <a:p>
            <a:r>
              <a:rPr lang="en-US"/>
              <a:t>©2019 Trinity Health - Livonia, MI </a:t>
            </a:r>
            <a:endParaRPr lang="en-US" dirty="0"/>
          </a:p>
        </p:txBody>
      </p:sp>
      <p:sp>
        <p:nvSpPr>
          <p:cNvPr id="7" name="Slide Number Placeholder 6"/>
          <p:cNvSpPr>
            <a:spLocks noGrp="1"/>
          </p:cNvSpPr>
          <p:nvPr>
            <p:ph type="sldNum" sz="quarter" idx="4"/>
          </p:nvPr>
        </p:nvSpPr>
        <p:spPr/>
        <p:txBody>
          <a:bodyPr/>
          <a:lstStyle/>
          <a:p>
            <a:fld id="{489F9553-C816-6842-8939-EE75ECF7EB2B}" type="slidenum">
              <a:rPr lang="en-US" smtClean="0"/>
              <a:pPr/>
              <a:t>2</a:t>
            </a:fld>
            <a:endParaRPr lang="en-US" dirty="0"/>
          </a:p>
        </p:txBody>
      </p:sp>
    </p:spTree>
    <p:extLst>
      <p:ext uri="{BB962C8B-B14F-4D97-AF65-F5344CB8AC3E}">
        <p14:creationId xmlns:p14="http://schemas.microsoft.com/office/powerpoint/2010/main" val="3489598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93408" y="1138539"/>
            <a:ext cx="8236688" cy="3601521"/>
          </a:xfrm>
        </p:spPr>
        <p:txBody>
          <a:bodyPr>
            <a:normAutofit fontScale="92500" lnSpcReduction="10000"/>
          </a:bodyPr>
          <a:lstStyle/>
          <a:p>
            <a:pPr marL="0" indent="0">
              <a:buNone/>
            </a:pPr>
            <a:r>
              <a:rPr lang="en-US" altLang="en-US" dirty="0">
                <a:latin typeface="+mn-lt"/>
              </a:rPr>
              <a:t>Trinity Health colleagues are required to report concerns they may have about potential privacy and security violations to their manager/supervisor, Privacy or Information Security Officials, or their Local Integrity Officer:</a:t>
            </a:r>
          </a:p>
          <a:p>
            <a:pPr marL="0" indent="0" algn="ctr">
              <a:buNone/>
            </a:pPr>
            <a:r>
              <a:rPr lang="en-US" altLang="en-US" sz="3200" i="1" dirty="0">
                <a:solidFill>
                  <a:schemeClr val="bg2"/>
                </a:solidFill>
                <a:latin typeface="+mn-lt"/>
              </a:rPr>
              <a:t>  </a:t>
            </a:r>
            <a:r>
              <a:rPr lang="en-US" altLang="en-US" i="1" dirty="0">
                <a:solidFill>
                  <a:srgbClr val="00B0F0"/>
                </a:solidFill>
                <a:latin typeface="+mn-lt"/>
              </a:rPr>
              <a:t>[Insert names and contact information of appropriate persons in your local ministry.]  </a:t>
            </a:r>
          </a:p>
          <a:p>
            <a:endParaRPr lang="en-US" altLang="en-US" dirty="0">
              <a:latin typeface="+mn-lt"/>
            </a:endParaRPr>
          </a:p>
          <a:p>
            <a:pPr marL="0" indent="0" algn="ctr">
              <a:buNone/>
            </a:pPr>
            <a:r>
              <a:rPr lang="en-US" altLang="en-US" dirty="0">
                <a:latin typeface="+mn-lt"/>
              </a:rPr>
              <a:t>Report through the 24 Hour Integrity Line</a:t>
            </a:r>
          </a:p>
          <a:p>
            <a:pPr marL="339725" lvl="2" indent="0" algn="ctr">
              <a:buNone/>
            </a:pPr>
            <a:r>
              <a:rPr lang="en-US" altLang="en-US" sz="2400" dirty="0">
                <a:latin typeface="+mn-lt"/>
              </a:rPr>
              <a:t>1-866-477-4661</a:t>
            </a:r>
          </a:p>
          <a:p>
            <a:pPr marL="0" indent="0">
              <a:buNone/>
            </a:pPr>
            <a:endParaRPr lang="en-US" dirty="0"/>
          </a:p>
        </p:txBody>
      </p:sp>
      <p:sp>
        <p:nvSpPr>
          <p:cNvPr id="3" name="Title 2"/>
          <p:cNvSpPr>
            <a:spLocks noGrp="1"/>
          </p:cNvSpPr>
          <p:nvPr>
            <p:ph type="title"/>
          </p:nvPr>
        </p:nvSpPr>
        <p:spPr/>
        <p:txBody>
          <a:bodyPr/>
          <a:lstStyle/>
          <a:p>
            <a:r>
              <a:rPr lang="en-US" altLang="en-US" dirty="0">
                <a:latin typeface="+mj-lt"/>
              </a:rPr>
              <a:t>Reporting Incidents, Complaints or Concerns</a:t>
            </a:r>
            <a:endParaRPr lang="en-US" dirty="0">
              <a:latin typeface="+mj-lt"/>
            </a:endParaRPr>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20</a:t>
            </a:fld>
            <a:endParaRPr lang="en-US" dirty="0"/>
          </a:p>
        </p:txBody>
      </p:sp>
    </p:spTree>
    <p:extLst>
      <p:ext uri="{BB962C8B-B14F-4D97-AF65-F5344CB8AC3E}">
        <p14:creationId xmlns:p14="http://schemas.microsoft.com/office/powerpoint/2010/main" val="3852066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fontScale="92500"/>
          </a:bodyPr>
          <a:lstStyle/>
          <a:p>
            <a:pPr marL="0" indent="0">
              <a:buNone/>
            </a:pPr>
            <a:r>
              <a:rPr lang="en-US" altLang="en-US" dirty="0"/>
              <a:t>It’s important to keep in mind that privacy and security violation may include civil and criminal penalties. </a:t>
            </a:r>
          </a:p>
          <a:p>
            <a:pPr lvl="1"/>
            <a:r>
              <a:rPr lang="en-US" altLang="en-US" sz="2000" dirty="0"/>
              <a:t>There are frequently examples in the media</a:t>
            </a:r>
          </a:p>
          <a:p>
            <a:pPr marL="0" indent="0">
              <a:buNone/>
            </a:pPr>
            <a:r>
              <a:rPr lang="en-US" altLang="en-US" dirty="0">
                <a:cs typeface="Times New Roman" panose="02020603050405020304" pitchFamily="18" charset="0"/>
              </a:rPr>
              <a:t>Individuals (e.g., colleagues, physicians, Business Associate employees) who wrongfully disclose patient information can be prosecuted and potentially face jail time and monetary fines.</a:t>
            </a:r>
          </a:p>
          <a:p>
            <a:pPr marL="0" indent="0">
              <a:buNone/>
            </a:pPr>
            <a:r>
              <a:rPr lang="en-US" altLang="en-US" dirty="0"/>
              <a:t>Civil penalties can be applied to organizations and/or individuals and can range from $100-$50,000 per violation </a:t>
            </a:r>
          </a:p>
          <a:p>
            <a:pPr marL="0" indent="0">
              <a:buNone/>
            </a:pPr>
            <a:r>
              <a:rPr lang="en-US" altLang="en-US" dirty="0"/>
              <a:t>Criminal penalties can also be applied to individuals</a:t>
            </a:r>
          </a:p>
          <a:p>
            <a:pPr marL="0" indent="0">
              <a:buNone/>
            </a:pPr>
            <a:endParaRPr lang="en-US" dirty="0"/>
          </a:p>
        </p:txBody>
      </p:sp>
      <p:sp>
        <p:nvSpPr>
          <p:cNvPr id="3" name="Title 2"/>
          <p:cNvSpPr>
            <a:spLocks noGrp="1"/>
          </p:cNvSpPr>
          <p:nvPr>
            <p:ph type="title"/>
          </p:nvPr>
        </p:nvSpPr>
        <p:spPr/>
        <p:txBody>
          <a:bodyPr/>
          <a:lstStyle/>
          <a:p>
            <a:r>
              <a:rPr lang="en-US" altLang="en-US" dirty="0">
                <a:latin typeface="+mj-lt"/>
              </a:rPr>
              <a:t>Civil and Criminal Penalties</a:t>
            </a:r>
            <a:endParaRPr lang="en-US" dirty="0">
              <a:latin typeface="+mj-lt"/>
            </a:endParaRPr>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21</a:t>
            </a:fld>
            <a:endParaRPr lang="en-US" dirty="0"/>
          </a:p>
        </p:txBody>
      </p:sp>
    </p:spTree>
    <p:extLst>
      <p:ext uri="{BB962C8B-B14F-4D97-AF65-F5344CB8AC3E}">
        <p14:creationId xmlns:p14="http://schemas.microsoft.com/office/powerpoint/2010/main" val="3103235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fontScale="92500" lnSpcReduction="20000"/>
          </a:bodyPr>
          <a:lstStyle/>
          <a:p>
            <a:pPr marL="0" indent="0">
              <a:buClr>
                <a:schemeClr val="tx1"/>
              </a:buClr>
              <a:buNone/>
            </a:pPr>
            <a:r>
              <a:rPr lang="en-US" altLang="en-US" sz="2000" dirty="0"/>
              <a:t>If you remember nothing else from this presentation, remember these key points:</a:t>
            </a:r>
          </a:p>
          <a:p>
            <a:pPr lvl="1">
              <a:buClr>
                <a:schemeClr val="accent1"/>
              </a:buClr>
              <a:buFont typeface="Arial" panose="020B0604020202020204" pitchFamily="34" charset="0"/>
              <a:buChar char="-"/>
            </a:pPr>
            <a:r>
              <a:rPr lang="en-US" altLang="en-US" sz="1800" dirty="0"/>
              <a:t>The little things you do to protect patient information really do matter.</a:t>
            </a:r>
          </a:p>
          <a:p>
            <a:pPr lvl="1">
              <a:buClr>
                <a:schemeClr val="accent1"/>
              </a:buClr>
              <a:buFont typeface="Arial" panose="020B0604020202020204" pitchFamily="34" charset="0"/>
              <a:buChar char="-"/>
            </a:pPr>
            <a:r>
              <a:rPr lang="en-US" altLang="en-US" sz="1800" dirty="0"/>
              <a:t>Most privacy incidents are not the result of malicious intent.  They result from colleagues with “good intentions” forgetting where the (sometimes gray) line between work and personal life begins and ends.  When in doubt about accessing, using, or disclosing patient information ask you supervisor or privacy official for guidance.</a:t>
            </a:r>
          </a:p>
          <a:p>
            <a:pPr lvl="1">
              <a:buClr>
                <a:schemeClr val="accent1"/>
              </a:buClr>
              <a:buFont typeface="Arial" panose="020B0604020202020204" pitchFamily="34" charset="0"/>
              <a:buChar char="-"/>
            </a:pPr>
            <a:r>
              <a:rPr lang="en-US" altLang="en-US" sz="1800" dirty="0"/>
              <a:t>It is </a:t>
            </a:r>
            <a:r>
              <a:rPr lang="en-US" altLang="en-US" sz="1800" u="sng" dirty="0"/>
              <a:t>not</a:t>
            </a:r>
            <a:r>
              <a:rPr lang="en-US" altLang="en-US" sz="1800" dirty="0"/>
              <a:t> okay to access patient information, your own or someone else's (whether you know them of not) out of care, curiosity or concern. You need a business or clinical reason to access patient information.</a:t>
            </a:r>
          </a:p>
          <a:p>
            <a:pPr lvl="1">
              <a:buClr>
                <a:schemeClr val="accent1"/>
              </a:buClr>
              <a:buFont typeface="Arial" panose="020B0604020202020204" pitchFamily="34" charset="0"/>
              <a:buChar char="-"/>
            </a:pPr>
            <a:r>
              <a:rPr lang="en-US" altLang="en-US" sz="1800" dirty="0"/>
              <a:t>Contact </a:t>
            </a:r>
            <a:r>
              <a:rPr lang="en-US" altLang="en-US" sz="1800" dirty="0">
                <a:solidFill>
                  <a:srgbClr val="00B0F0"/>
                </a:solidFill>
              </a:rPr>
              <a:t>[insert name of your Privacy Official] </a:t>
            </a:r>
            <a:r>
              <a:rPr lang="en-US" altLang="en-US" sz="1800" dirty="0"/>
              <a:t>or your supervisor when you have a concern about patient privacy or how information should be handled and protected in your department.</a:t>
            </a:r>
          </a:p>
          <a:p>
            <a:endParaRPr lang="en-US" dirty="0"/>
          </a:p>
        </p:txBody>
      </p:sp>
      <p:sp>
        <p:nvSpPr>
          <p:cNvPr id="3" name="Title 2"/>
          <p:cNvSpPr>
            <a:spLocks noGrp="1"/>
          </p:cNvSpPr>
          <p:nvPr>
            <p:ph type="title"/>
          </p:nvPr>
        </p:nvSpPr>
        <p:spPr/>
        <p:txBody>
          <a:bodyPr/>
          <a:lstStyle/>
          <a:p>
            <a:r>
              <a:rPr lang="en-US" altLang="en-US" dirty="0"/>
              <a:t>“Take </a:t>
            </a:r>
            <a:r>
              <a:rPr lang="en-US" altLang="en-US" dirty="0" err="1"/>
              <a:t>Aways</a:t>
            </a:r>
            <a:r>
              <a:rPr lang="en-US" altLang="en-US" dirty="0"/>
              <a:t>”</a:t>
            </a:r>
            <a:endParaRPr lang="en-US" dirty="0"/>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22</a:t>
            </a:fld>
            <a:endParaRPr lang="en-US" dirty="0"/>
          </a:p>
        </p:txBody>
      </p:sp>
    </p:spTree>
    <p:extLst>
      <p:ext uri="{BB962C8B-B14F-4D97-AF65-F5344CB8AC3E}">
        <p14:creationId xmlns:p14="http://schemas.microsoft.com/office/powerpoint/2010/main" val="3216040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lstStyle/>
          <a:p>
            <a:pPr marL="0" indent="0">
              <a:buClr>
                <a:schemeClr val="tx1"/>
              </a:buClr>
              <a:buNone/>
            </a:pPr>
            <a:r>
              <a:rPr lang="en-US" altLang="en-US" dirty="0"/>
              <a:t>Know the appropriate ways to send patient or business sensitive information, including: </a:t>
            </a:r>
          </a:p>
          <a:p>
            <a:pPr lvl="1">
              <a:buClr>
                <a:schemeClr val="accent1"/>
              </a:buClr>
              <a:buFont typeface="Verdana" panose="020B0604030504040204" pitchFamily="34" charset="0"/>
              <a:buChar char="-"/>
            </a:pPr>
            <a:r>
              <a:rPr lang="en-US" altLang="en-US" sz="2000" dirty="0"/>
              <a:t> securing e-mails sent outside Trinity Health network</a:t>
            </a:r>
          </a:p>
          <a:p>
            <a:pPr lvl="1">
              <a:buClr>
                <a:schemeClr val="accent1"/>
              </a:buClr>
              <a:buFont typeface="Verdana" panose="020B0604030504040204" pitchFamily="34" charset="0"/>
              <a:buChar char="-"/>
            </a:pPr>
            <a:r>
              <a:rPr lang="en-US" altLang="en-US" sz="2000" dirty="0"/>
              <a:t> verifying fax numbers and retrieving </a:t>
            </a:r>
            <a:r>
              <a:rPr lang="en-US" altLang="en-US" sz="2000" dirty="0" err="1"/>
              <a:t>mis</a:t>
            </a:r>
            <a:r>
              <a:rPr lang="en-US" altLang="en-US" sz="2000" dirty="0"/>
              <a:t>-directed faxes</a:t>
            </a:r>
          </a:p>
          <a:p>
            <a:pPr lvl="1">
              <a:buClr>
                <a:schemeClr val="accent1"/>
              </a:buClr>
              <a:buFont typeface="Verdana" panose="020B0604030504040204" pitchFamily="34" charset="0"/>
              <a:buChar char="-"/>
            </a:pPr>
            <a:r>
              <a:rPr lang="en-US" altLang="en-US" sz="2000" dirty="0"/>
              <a:t> appropriately labeling in-house and outside mail</a:t>
            </a:r>
          </a:p>
          <a:p>
            <a:pPr marL="0" indent="0">
              <a:buClr>
                <a:schemeClr val="tx1"/>
              </a:buClr>
              <a:buNone/>
            </a:pPr>
            <a:r>
              <a:rPr lang="en-US" altLang="en-US" dirty="0"/>
              <a:t>Follow designated procedures for appropriate disposal of paper and plastic containing PHI</a:t>
            </a:r>
          </a:p>
          <a:p>
            <a:endParaRPr lang="en-US" dirty="0"/>
          </a:p>
        </p:txBody>
      </p:sp>
      <p:sp>
        <p:nvSpPr>
          <p:cNvPr id="3" name="Title 2"/>
          <p:cNvSpPr>
            <a:spLocks noGrp="1"/>
          </p:cNvSpPr>
          <p:nvPr>
            <p:ph type="title"/>
          </p:nvPr>
        </p:nvSpPr>
        <p:spPr/>
        <p:txBody>
          <a:bodyPr/>
          <a:lstStyle/>
          <a:p>
            <a:r>
              <a:rPr lang="en-US" altLang="en-US" dirty="0"/>
              <a:t>Expected Behaviors cont’d.</a:t>
            </a:r>
            <a:endParaRPr lang="en-US" dirty="0"/>
          </a:p>
        </p:txBody>
      </p:sp>
      <p:sp>
        <p:nvSpPr>
          <p:cNvPr id="6" name="Footer Placeholder 5"/>
          <p:cNvSpPr>
            <a:spLocks noGrp="1"/>
          </p:cNvSpPr>
          <p:nvPr>
            <p:ph type="ftr" sz="quarter" idx="3"/>
          </p:nvPr>
        </p:nvSpPr>
        <p:spPr/>
        <p:txBody>
          <a:bodyPr/>
          <a:lstStyle/>
          <a:p>
            <a:r>
              <a:rPr lang="en-US"/>
              <a:t>©2019 Trinity Health - Livonia, MI </a:t>
            </a:r>
            <a:endParaRPr lang="en-US" dirty="0"/>
          </a:p>
        </p:txBody>
      </p:sp>
      <p:sp>
        <p:nvSpPr>
          <p:cNvPr id="7" name="Slide Number Placeholder 6"/>
          <p:cNvSpPr>
            <a:spLocks noGrp="1"/>
          </p:cNvSpPr>
          <p:nvPr>
            <p:ph type="sldNum" sz="quarter" idx="4"/>
          </p:nvPr>
        </p:nvSpPr>
        <p:spPr/>
        <p:txBody>
          <a:bodyPr/>
          <a:lstStyle/>
          <a:p>
            <a:fld id="{489F9553-C816-6842-8939-EE75ECF7EB2B}" type="slidenum">
              <a:rPr lang="en-US" smtClean="0"/>
              <a:pPr/>
              <a:t>3</a:t>
            </a:fld>
            <a:endParaRPr lang="en-US" dirty="0"/>
          </a:p>
        </p:txBody>
      </p:sp>
    </p:spTree>
    <p:extLst>
      <p:ext uri="{BB962C8B-B14F-4D97-AF65-F5344CB8AC3E}">
        <p14:creationId xmlns:p14="http://schemas.microsoft.com/office/powerpoint/2010/main" val="1685267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fontScale="92500" lnSpcReduction="20000"/>
          </a:bodyPr>
          <a:lstStyle/>
          <a:p>
            <a:pPr marL="0" indent="0">
              <a:lnSpc>
                <a:spcPct val="90000"/>
              </a:lnSpc>
              <a:buNone/>
              <a:defRPr/>
            </a:pPr>
            <a:r>
              <a:rPr lang="en-US" altLang="en-US" sz="2600" dirty="0">
                <a:ea typeface="Verdana" pitchFamily="34" charset="0"/>
              </a:rPr>
              <a:t>Follow appropriate security safeguard practices, regarding:</a:t>
            </a:r>
          </a:p>
          <a:p>
            <a:pPr lvl="1">
              <a:lnSpc>
                <a:spcPct val="90000"/>
              </a:lnSpc>
              <a:buFont typeface="Arial"/>
              <a:buChar char="•"/>
              <a:defRPr/>
            </a:pPr>
            <a:r>
              <a:rPr lang="en-US" altLang="en-US" dirty="0">
                <a:ea typeface="Verdana" pitchFamily="34" charset="0"/>
              </a:rPr>
              <a:t>Passwords and log-in</a:t>
            </a:r>
          </a:p>
          <a:p>
            <a:pPr lvl="1">
              <a:lnSpc>
                <a:spcPct val="90000"/>
              </a:lnSpc>
              <a:buFont typeface="Arial"/>
              <a:buChar char="•"/>
              <a:defRPr/>
            </a:pPr>
            <a:r>
              <a:rPr lang="en-US" altLang="en-US" dirty="0">
                <a:ea typeface="Verdana" pitchFamily="34" charset="0"/>
              </a:rPr>
              <a:t>Identity badges and access codes</a:t>
            </a:r>
          </a:p>
          <a:p>
            <a:pPr lvl="1">
              <a:lnSpc>
                <a:spcPct val="90000"/>
              </a:lnSpc>
              <a:buFont typeface="Arial"/>
              <a:buChar char="•"/>
              <a:defRPr/>
            </a:pPr>
            <a:r>
              <a:rPr lang="en-US" altLang="en-US" dirty="0">
                <a:ea typeface="Verdana" pitchFamily="34" charset="0"/>
              </a:rPr>
              <a:t>Mobile devices and documents containing patient or business sensitive information</a:t>
            </a:r>
          </a:p>
          <a:p>
            <a:pPr marL="0" indent="0">
              <a:lnSpc>
                <a:spcPct val="90000"/>
              </a:lnSpc>
              <a:buNone/>
              <a:defRPr/>
            </a:pPr>
            <a:r>
              <a:rPr lang="en-US" altLang="en-US" sz="2600" dirty="0">
                <a:ea typeface="Verdana" pitchFamily="34" charset="0"/>
              </a:rPr>
              <a:t>Demonstrate appropriate use of social networking</a:t>
            </a:r>
            <a:r>
              <a:rPr lang="en-US" altLang="en-US" dirty="0">
                <a:ea typeface="Verdana" pitchFamily="34" charset="0"/>
              </a:rPr>
              <a:t> </a:t>
            </a:r>
            <a:r>
              <a:rPr lang="en-US" altLang="en-US" sz="1800" dirty="0">
                <a:ea typeface="Verdana" pitchFamily="34" charset="0"/>
              </a:rPr>
              <a:t>(</a:t>
            </a:r>
            <a:r>
              <a:rPr lang="en-US" altLang="en-US" sz="1800" dirty="0" err="1">
                <a:ea typeface="Verdana" pitchFamily="34" charset="0"/>
              </a:rPr>
              <a:t>FaceBook,Texting,Twitter</a:t>
            </a:r>
            <a:r>
              <a:rPr lang="en-US" altLang="en-US" sz="1800" dirty="0">
                <a:ea typeface="Verdana" pitchFamily="34" charset="0"/>
              </a:rPr>
              <a:t>, YouTube, etc.)</a:t>
            </a:r>
            <a:r>
              <a:rPr lang="en-US" altLang="en-US" dirty="0">
                <a:ea typeface="Verdana" pitchFamily="34" charset="0"/>
              </a:rPr>
              <a:t>:</a:t>
            </a:r>
          </a:p>
          <a:p>
            <a:pPr lvl="1">
              <a:lnSpc>
                <a:spcPct val="90000"/>
              </a:lnSpc>
              <a:buFont typeface="Arial"/>
              <a:buChar char="•"/>
              <a:defRPr/>
            </a:pPr>
            <a:r>
              <a:rPr lang="en-US" altLang="en-US" i="1" dirty="0">
                <a:ea typeface="Verdana" pitchFamily="34" charset="0"/>
              </a:rPr>
              <a:t>Patient care and business-sensitive information is NOT to be discussed on social network sites.</a:t>
            </a:r>
          </a:p>
          <a:p>
            <a:pPr marL="0" indent="0">
              <a:lnSpc>
                <a:spcPct val="90000"/>
              </a:lnSpc>
              <a:buNone/>
              <a:defRPr/>
            </a:pPr>
            <a:r>
              <a:rPr lang="en-US" altLang="en-US" sz="2600" dirty="0">
                <a:ea typeface="Verdana" pitchFamily="34" charset="0"/>
              </a:rPr>
              <a:t>Demonstrate respect for the dignity of patients and families at all times.</a:t>
            </a:r>
          </a:p>
          <a:p>
            <a:endParaRPr lang="en-US" dirty="0"/>
          </a:p>
        </p:txBody>
      </p:sp>
      <p:sp>
        <p:nvSpPr>
          <p:cNvPr id="3" name="Title 2"/>
          <p:cNvSpPr>
            <a:spLocks noGrp="1"/>
          </p:cNvSpPr>
          <p:nvPr>
            <p:ph type="title"/>
          </p:nvPr>
        </p:nvSpPr>
        <p:spPr/>
        <p:txBody>
          <a:bodyPr/>
          <a:lstStyle/>
          <a:p>
            <a:r>
              <a:rPr lang="en-US" altLang="en-US" dirty="0"/>
              <a:t>Expected Behaviors cont’d.</a:t>
            </a:r>
            <a:endParaRPr lang="en-US" dirty="0"/>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4</a:t>
            </a:fld>
            <a:endParaRPr lang="en-US" dirty="0"/>
          </a:p>
        </p:txBody>
      </p:sp>
    </p:spTree>
    <p:extLst>
      <p:ext uri="{BB962C8B-B14F-4D97-AF65-F5344CB8AC3E}">
        <p14:creationId xmlns:p14="http://schemas.microsoft.com/office/powerpoint/2010/main" val="3855840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lstStyle/>
          <a:p>
            <a:pPr marL="0" indent="0">
              <a:buNone/>
            </a:pPr>
            <a:r>
              <a:rPr lang="en-US" altLang="en-US" dirty="0"/>
              <a:t>PHI is information that:</a:t>
            </a:r>
          </a:p>
          <a:p>
            <a:pPr lvl="1"/>
            <a:r>
              <a:rPr lang="en-US" altLang="en-US" sz="2000" dirty="0"/>
              <a:t>Identifies an individual</a:t>
            </a:r>
          </a:p>
          <a:p>
            <a:pPr lvl="1"/>
            <a:r>
              <a:rPr lang="en-US" altLang="en-US" sz="2000" dirty="0"/>
              <a:t>Relates to the individual’s health, health care treatment, or health care payment</a:t>
            </a:r>
          </a:p>
          <a:p>
            <a:pPr lvl="1"/>
            <a:r>
              <a:rPr lang="en-US" altLang="en-US" sz="2000" dirty="0"/>
              <a:t>Is maintained or disclosed</a:t>
            </a:r>
          </a:p>
          <a:p>
            <a:pPr lvl="2"/>
            <a:r>
              <a:rPr lang="en-US" altLang="en-US" sz="1800" dirty="0"/>
              <a:t>Electronically</a:t>
            </a:r>
          </a:p>
          <a:p>
            <a:pPr lvl="2"/>
            <a:r>
              <a:rPr lang="en-US" altLang="en-US" sz="1800" dirty="0"/>
              <a:t>On paper</a:t>
            </a:r>
          </a:p>
          <a:p>
            <a:pPr lvl="2"/>
            <a:r>
              <a:rPr lang="en-US" altLang="en-US" sz="1800" dirty="0"/>
              <a:t>Orally</a:t>
            </a:r>
          </a:p>
          <a:p>
            <a:endParaRPr lang="en-US" dirty="0"/>
          </a:p>
        </p:txBody>
      </p:sp>
      <p:sp>
        <p:nvSpPr>
          <p:cNvPr id="3" name="Title 2"/>
          <p:cNvSpPr>
            <a:spLocks noGrp="1"/>
          </p:cNvSpPr>
          <p:nvPr>
            <p:ph type="title"/>
          </p:nvPr>
        </p:nvSpPr>
        <p:spPr/>
        <p:txBody>
          <a:bodyPr/>
          <a:lstStyle/>
          <a:p>
            <a:r>
              <a:rPr lang="en-US" altLang="en-US" dirty="0"/>
              <a:t>What is Protected Health Information (PHI)?</a:t>
            </a:r>
            <a:endParaRPr lang="en-US" dirty="0"/>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5</a:t>
            </a:fld>
            <a:endParaRPr lang="en-US" dirty="0"/>
          </a:p>
        </p:txBody>
      </p:sp>
    </p:spTree>
    <p:extLst>
      <p:ext uri="{BB962C8B-B14F-4D97-AF65-F5344CB8AC3E}">
        <p14:creationId xmlns:p14="http://schemas.microsoft.com/office/powerpoint/2010/main" val="3760187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fontScale="32500" lnSpcReduction="20000"/>
          </a:bodyPr>
          <a:lstStyle/>
          <a:p>
            <a:pPr marL="0" indent="0">
              <a:buNone/>
              <a:defRPr/>
            </a:pPr>
            <a:r>
              <a:rPr lang="en-US" altLang="en-US" sz="4400" dirty="0"/>
              <a:t>PHI is considered to be “identifiable” if it contains any of the following specific identifiers of the individual and his/her relatives, employers, or household members, including:</a:t>
            </a:r>
          </a:p>
          <a:p>
            <a:pPr marL="0" indent="0">
              <a:buNone/>
              <a:defRPr/>
            </a:pPr>
            <a:r>
              <a:rPr lang="en-US" altLang="en-US" sz="4000" dirty="0"/>
              <a:t> </a:t>
            </a:r>
          </a:p>
          <a:p>
            <a:pPr marL="0" indent="0">
              <a:buNone/>
              <a:defRPr/>
            </a:pPr>
            <a:r>
              <a:rPr lang="en-US" altLang="en-US" dirty="0">
                <a:solidFill>
                  <a:schemeClr val="bg2"/>
                </a:solidFill>
              </a:rPr>
              <a:t>     - </a:t>
            </a:r>
            <a:r>
              <a:rPr lang="en-US" altLang="en-US" dirty="0"/>
              <a:t>Names                            - Account #</a:t>
            </a:r>
          </a:p>
          <a:p>
            <a:pPr marL="0" indent="0">
              <a:buNone/>
              <a:defRPr/>
            </a:pPr>
            <a:r>
              <a:rPr lang="en-US" altLang="en-US" dirty="0"/>
              <a:t>    - Street Address                 - Certificate/License #</a:t>
            </a:r>
          </a:p>
          <a:p>
            <a:pPr marL="0" indent="0">
              <a:buNone/>
              <a:defRPr/>
            </a:pPr>
            <a:r>
              <a:rPr lang="en-US" altLang="en-US" dirty="0"/>
              <a:t>    - Dates (birth, DOS)            - Vehicle ID   </a:t>
            </a:r>
          </a:p>
          <a:p>
            <a:pPr marL="0" indent="0">
              <a:buNone/>
              <a:defRPr/>
            </a:pPr>
            <a:r>
              <a:rPr lang="en-US" altLang="en-US" dirty="0"/>
              <a:t>    - Telephone/Fax                 - Device ID</a:t>
            </a:r>
          </a:p>
          <a:p>
            <a:pPr marL="0" indent="0">
              <a:buNone/>
              <a:defRPr/>
            </a:pPr>
            <a:r>
              <a:rPr lang="en-US" altLang="en-US" dirty="0"/>
              <a:t>    - E-mail                               - URLs   </a:t>
            </a:r>
          </a:p>
          <a:p>
            <a:pPr marL="0" indent="0">
              <a:buNone/>
              <a:defRPr/>
            </a:pPr>
            <a:r>
              <a:rPr lang="en-US" altLang="en-US" dirty="0"/>
              <a:t>    - SS #                                 - IP Address</a:t>
            </a:r>
          </a:p>
          <a:p>
            <a:pPr marL="0" indent="0">
              <a:buNone/>
              <a:defRPr/>
            </a:pPr>
            <a:r>
              <a:rPr lang="en-US" altLang="en-US" dirty="0"/>
              <a:t>    - MR #                                - Full face/biometric ID</a:t>
            </a:r>
          </a:p>
          <a:p>
            <a:pPr marL="0" indent="0">
              <a:buNone/>
              <a:defRPr/>
            </a:pPr>
            <a:r>
              <a:rPr lang="en-US" altLang="en-US" dirty="0"/>
              <a:t>    - Health plan #                   - Any unique identifier</a:t>
            </a:r>
          </a:p>
          <a:p>
            <a:pPr marL="0" indent="0">
              <a:buClr>
                <a:srgbClr val="0033CC"/>
              </a:buClr>
              <a:buNone/>
              <a:defRPr/>
            </a:pPr>
            <a:r>
              <a:rPr lang="en-US" altLang="en-US" dirty="0"/>
              <a:t>    - Diagnosis</a:t>
            </a:r>
          </a:p>
          <a:p>
            <a:pPr marL="0" indent="0">
              <a:buClr>
                <a:srgbClr val="0033CC"/>
              </a:buClr>
              <a:buNone/>
              <a:defRPr/>
            </a:pPr>
            <a:r>
              <a:rPr lang="en-US" altLang="en-US" dirty="0"/>
              <a:t>    - Procedures</a:t>
            </a:r>
          </a:p>
          <a:p>
            <a:pPr marL="0" indent="0">
              <a:buClr>
                <a:srgbClr val="0033CC"/>
              </a:buClr>
              <a:buNone/>
              <a:defRPr/>
            </a:pPr>
            <a:r>
              <a:rPr lang="en-US" altLang="en-US" dirty="0"/>
              <a:t>    - Medications</a:t>
            </a:r>
          </a:p>
          <a:p>
            <a:pPr marL="0" indent="0">
              <a:buClr>
                <a:srgbClr val="0033CC"/>
              </a:buClr>
              <a:buNone/>
              <a:defRPr/>
            </a:pPr>
            <a:r>
              <a:rPr lang="en-US" altLang="en-US" dirty="0"/>
              <a:t>    - Physician name &amp; specialty</a:t>
            </a:r>
          </a:p>
          <a:p>
            <a:pPr marL="0" indent="0">
              <a:buClr>
                <a:srgbClr val="0033CC"/>
              </a:buClr>
              <a:buNone/>
              <a:defRPr/>
            </a:pPr>
            <a:r>
              <a:rPr lang="en-US" altLang="en-US" dirty="0"/>
              <a:t>    - Location of Service (e.g., FMC, CCC, ICU)</a:t>
            </a:r>
          </a:p>
          <a:p>
            <a:pPr marL="0" indent="0">
              <a:buClr>
                <a:srgbClr val="0033CC"/>
              </a:buClr>
              <a:buNone/>
              <a:defRPr/>
            </a:pPr>
            <a:r>
              <a:rPr lang="en-US" altLang="en-US" dirty="0"/>
              <a:t>    - Service Type (e.g., radiology, in-patient)</a:t>
            </a:r>
          </a:p>
          <a:p>
            <a:pPr marL="0" indent="0">
              <a:buClr>
                <a:srgbClr val="0033CC"/>
              </a:buClr>
              <a:buNone/>
              <a:defRPr/>
            </a:pPr>
            <a:r>
              <a:rPr lang="en-US" altLang="en-US" dirty="0"/>
              <a:t>    - Test Results</a:t>
            </a:r>
          </a:p>
          <a:p>
            <a:pPr marL="0" indent="0">
              <a:buClr>
                <a:srgbClr val="0033CC"/>
              </a:buClr>
              <a:buNone/>
              <a:defRPr/>
            </a:pPr>
            <a:r>
              <a:rPr lang="en-US" altLang="en-US" dirty="0"/>
              <a:t>    - Amount charged and paid</a:t>
            </a:r>
          </a:p>
          <a:p>
            <a:endParaRPr lang="en-US" dirty="0"/>
          </a:p>
        </p:txBody>
      </p:sp>
      <p:sp>
        <p:nvSpPr>
          <p:cNvPr id="3" name="Title 2"/>
          <p:cNvSpPr>
            <a:spLocks noGrp="1"/>
          </p:cNvSpPr>
          <p:nvPr>
            <p:ph type="title"/>
          </p:nvPr>
        </p:nvSpPr>
        <p:spPr/>
        <p:txBody>
          <a:bodyPr/>
          <a:lstStyle/>
          <a:p>
            <a:r>
              <a:rPr lang="en-US" altLang="en-US" dirty="0"/>
              <a:t>What is “identifiable” PHI?</a:t>
            </a:r>
            <a:endParaRPr lang="en-US" dirty="0"/>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6</a:t>
            </a:fld>
            <a:endParaRPr lang="en-US" dirty="0"/>
          </a:p>
        </p:txBody>
      </p:sp>
    </p:spTree>
    <p:extLst>
      <p:ext uri="{BB962C8B-B14F-4D97-AF65-F5344CB8AC3E}">
        <p14:creationId xmlns:p14="http://schemas.microsoft.com/office/powerpoint/2010/main" val="3631544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93408" y="1193906"/>
            <a:ext cx="8236688" cy="3601521"/>
          </a:xfrm>
        </p:spPr>
        <p:txBody>
          <a:bodyPr>
            <a:normAutofit fontScale="92500" lnSpcReduction="20000"/>
          </a:bodyPr>
          <a:lstStyle/>
          <a:p>
            <a:pPr marL="0" indent="0">
              <a:buNone/>
              <a:defRPr/>
            </a:pPr>
            <a:r>
              <a:rPr lang="en-US" altLang="en-US" sz="2200" i="1" dirty="0">
                <a:ea typeface="Verdana" pitchFamily="34" charset="0"/>
              </a:rPr>
              <a:t>Use </a:t>
            </a:r>
            <a:r>
              <a:rPr lang="en-US" altLang="en-US" sz="2200" dirty="0">
                <a:ea typeface="Verdana" pitchFamily="34" charset="0"/>
              </a:rPr>
              <a:t>of PHI means the sharing, using, analysis, and/or examination of PHI internally (i.e., </a:t>
            </a:r>
            <a:r>
              <a:rPr lang="en-US" altLang="en-US" sz="2200" u="sng" dirty="0">
                <a:ea typeface="Verdana" pitchFamily="34" charset="0"/>
              </a:rPr>
              <a:t>within</a:t>
            </a:r>
            <a:r>
              <a:rPr lang="en-US" altLang="en-US" sz="2200" dirty="0">
                <a:ea typeface="Verdana" pitchFamily="34" charset="0"/>
              </a:rPr>
              <a:t> the local ministry’s internal operation).</a:t>
            </a:r>
          </a:p>
          <a:p>
            <a:pPr marL="0" indent="0">
              <a:buNone/>
              <a:defRPr/>
            </a:pPr>
            <a:r>
              <a:rPr lang="en-US" altLang="en-US" sz="2200" i="1" dirty="0">
                <a:ea typeface="Verdana" pitchFamily="34" charset="0"/>
              </a:rPr>
              <a:t>Disclosure</a:t>
            </a:r>
            <a:r>
              <a:rPr lang="en-US" altLang="en-US" sz="2200" dirty="0">
                <a:ea typeface="Verdana" pitchFamily="34" charset="0"/>
              </a:rPr>
              <a:t> of PHI means the release, transfer, provision of, or access to PHI externally (i.e., </a:t>
            </a:r>
            <a:r>
              <a:rPr lang="en-US" altLang="en-US" sz="2200" u="sng" dirty="0">
                <a:ea typeface="Verdana" pitchFamily="34" charset="0"/>
              </a:rPr>
              <a:t>outside</a:t>
            </a:r>
            <a:r>
              <a:rPr lang="en-US" altLang="en-US" sz="2200" dirty="0">
                <a:ea typeface="Verdana" pitchFamily="34" charset="0"/>
              </a:rPr>
              <a:t> the local ministry’s internal operation.)</a:t>
            </a:r>
          </a:p>
          <a:p>
            <a:pPr marL="0" indent="0">
              <a:buNone/>
              <a:defRPr/>
            </a:pPr>
            <a:r>
              <a:rPr lang="en-US" altLang="en-US" sz="2200" dirty="0">
                <a:ea typeface="Verdana" pitchFamily="34" charset="0"/>
              </a:rPr>
              <a:t>HIPAA protects PHI that is:</a:t>
            </a:r>
          </a:p>
          <a:p>
            <a:pPr lvl="1">
              <a:buFont typeface="Arial"/>
              <a:buChar char="•"/>
              <a:defRPr/>
            </a:pPr>
            <a:r>
              <a:rPr lang="en-US" altLang="en-US" sz="2000" dirty="0">
                <a:ea typeface="Verdana" pitchFamily="34" charset="0"/>
              </a:rPr>
              <a:t>Spoken or recorded in any form or medium</a:t>
            </a:r>
          </a:p>
          <a:p>
            <a:pPr lvl="1">
              <a:buFont typeface="Arial"/>
              <a:buChar char="•"/>
              <a:defRPr/>
            </a:pPr>
            <a:r>
              <a:rPr lang="en-US" altLang="en-US" sz="2000" dirty="0">
                <a:ea typeface="Verdana" pitchFamily="34" charset="0"/>
              </a:rPr>
              <a:t>Relates to the past, present, or future physical or mental health of an individual</a:t>
            </a:r>
          </a:p>
          <a:p>
            <a:pPr lvl="1">
              <a:buFont typeface="Arial"/>
              <a:buChar char="•"/>
              <a:defRPr/>
            </a:pPr>
            <a:r>
              <a:rPr lang="en-US" altLang="en-US" sz="2000" dirty="0">
                <a:ea typeface="Verdana" pitchFamily="34" charset="0"/>
              </a:rPr>
              <a:t>Relates to the provision of health care to an individual</a:t>
            </a:r>
          </a:p>
          <a:p>
            <a:pPr lvl="1">
              <a:buFont typeface="Arial"/>
              <a:buChar char="•"/>
              <a:defRPr/>
            </a:pPr>
            <a:r>
              <a:rPr lang="en-US" altLang="en-US" sz="2000" dirty="0">
                <a:ea typeface="Verdana" pitchFamily="34" charset="0"/>
              </a:rPr>
              <a:t>Relates to the past, present, or future payment for provision of health care to an individual</a:t>
            </a:r>
          </a:p>
          <a:p>
            <a:endParaRPr lang="en-US" dirty="0"/>
          </a:p>
        </p:txBody>
      </p:sp>
      <p:sp>
        <p:nvSpPr>
          <p:cNvPr id="3" name="Title 2"/>
          <p:cNvSpPr>
            <a:spLocks noGrp="1"/>
          </p:cNvSpPr>
          <p:nvPr>
            <p:ph type="title"/>
          </p:nvPr>
        </p:nvSpPr>
        <p:spPr/>
        <p:txBody>
          <a:bodyPr/>
          <a:lstStyle/>
          <a:p>
            <a:r>
              <a:rPr lang="en-US" altLang="en-US" dirty="0"/>
              <a:t>Appropriate Use and Disclosure of PHI</a:t>
            </a:r>
            <a:endParaRPr lang="en-US" dirty="0"/>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7</a:t>
            </a:fld>
            <a:endParaRPr lang="en-US" dirty="0"/>
          </a:p>
        </p:txBody>
      </p:sp>
    </p:spTree>
    <p:extLst>
      <p:ext uri="{BB962C8B-B14F-4D97-AF65-F5344CB8AC3E}">
        <p14:creationId xmlns:p14="http://schemas.microsoft.com/office/powerpoint/2010/main" val="655329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fontScale="85000" lnSpcReduction="20000"/>
          </a:bodyPr>
          <a:lstStyle/>
          <a:p>
            <a:pPr marL="457200" indent="-457200">
              <a:buFontTx/>
              <a:buChar char="•"/>
            </a:pPr>
            <a:r>
              <a:rPr lang="en-US" altLang="en-US" sz="1800" dirty="0"/>
              <a:t>Incidental disclosure is “secondary” use or disclosure that:</a:t>
            </a:r>
          </a:p>
          <a:p>
            <a:pPr lvl="2">
              <a:lnSpc>
                <a:spcPct val="80000"/>
              </a:lnSpc>
              <a:buClr>
                <a:schemeClr val="accent1"/>
              </a:buClr>
              <a:buFont typeface="Verdana" panose="020B0604030504040204" pitchFamily="34" charset="0"/>
              <a:buChar char="-"/>
            </a:pPr>
            <a:r>
              <a:rPr lang="en-US" altLang="en-US" sz="1400" dirty="0"/>
              <a:t>is limited in nature</a:t>
            </a:r>
          </a:p>
          <a:p>
            <a:pPr lvl="2">
              <a:lnSpc>
                <a:spcPct val="80000"/>
              </a:lnSpc>
              <a:buClr>
                <a:schemeClr val="accent1"/>
              </a:buClr>
              <a:buFont typeface="Verdana" panose="020B0604030504040204" pitchFamily="34" charset="0"/>
              <a:buChar char="-"/>
            </a:pPr>
            <a:r>
              <a:rPr lang="en-US" altLang="en-US" sz="1400" dirty="0"/>
              <a:t>cannot reasonably be prevented</a:t>
            </a:r>
          </a:p>
          <a:p>
            <a:pPr lvl="2">
              <a:lnSpc>
                <a:spcPct val="80000"/>
              </a:lnSpc>
              <a:buClr>
                <a:schemeClr val="accent1"/>
              </a:buClr>
              <a:buFont typeface="Verdana" panose="020B0604030504040204" pitchFamily="34" charset="0"/>
              <a:buChar char="-"/>
            </a:pPr>
            <a:r>
              <a:rPr lang="en-US" altLang="en-US" sz="1400" dirty="0"/>
              <a:t>occurs as a result of another use or disclosure that is permitted by the Privacy Rule</a:t>
            </a:r>
          </a:p>
          <a:p>
            <a:pPr marL="627063" lvl="2" indent="0">
              <a:lnSpc>
                <a:spcPct val="80000"/>
              </a:lnSpc>
              <a:buClr>
                <a:schemeClr val="accent1"/>
              </a:buClr>
              <a:buNone/>
            </a:pPr>
            <a:endParaRPr lang="en-US" altLang="en-US" sz="1400" dirty="0"/>
          </a:p>
          <a:p>
            <a:pPr marL="457200" indent="-457200">
              <a:buFontTx/>
              <a:buChar char="•"/>
            </a:pPr>
            <a:r>
              <a:rPr lang="en-US" altLang="en-US" sz="1800" dirty="0"/>
              <a:t>For example, some patient information may be seen or overheard “incidentally” in a clinical setting (E.g., ED, registration area, lab areas, waiting rooms, nurses’ station).  While this type of “disclosure” limit and control the amount of patient information that is visible or able to be overheard in and around patient care areas.  E.g.,</a:t>
            </a:r>
          </a:p>
          <a:p>
            <a:pPr lvl="3" indent="0">
              <a:buNone/>
            </a:pPr>
            <a:r>
              <a:rPr lang="en-US" altLang="en-US" sz="1200" dirty="0">
                <a:latin typeface="Arial" panose="020B0604020202020204" pitchFamily="34" charset="0"/>
                <a:cs typeface="Arial" panose="020B0604020202020204" pitchFamily="34" charset="0"/>
              </a:rPr>
              <a:t>Close doors</a:t>
            </a:r>
          </a:p>
          <a:p>
            <a:pPr lvl="3" indent="0">
              <a:buNone/>
            </a:pPr>
            <a:r>
              <a:rPr lang="en-US" altLang="en-US" sz="1200" dirty="0">
                <a:latin typeface="Arial" panose="020B0604020202020204" pitchFamily="34" charset="0"/>
                <a:cs typeface="Arial" panose="020B0604020202020204" pitchFamily="34" charset="0"/>
              </a:rPr>
              <a:t>Draw privacy curtains</a:t>
            </a:r>
          </a:p>
          <a:p>
            <a:pPr lvl="3" indent="0">
              <a:buNone/>
            </a:pPr>
            <a:r>
              <a:rPr lang="en-US" altLang="en-US" sz="1200" dirty="0">
                <a:latin typeface="Arial" panose="020B0604020202020204" pitchFamily="34" charset="0"/>
                <a:cs typeface="Arial" panose="020B0604020202020204" pitchFamily="34" charset="0"/>
              </a:rPr>
              <a:t>Keep voice at appropriate level</a:t>
            </a:r>
          </a:p>
          <a:p>
            <a:pPr lvl="3" indent="0">
              <a:buNone/>
            </a:pPr>
            <a:r>
              <a:rPr lang="en-US" altLang="en-US" sz="1200" dirty="0">
                <a:latin typeface="Arial" panose="020B0604020202020204" pitchFamily="34" charset="0"/>
                <a:cs typeface="Arial" panose="020B0604020202020204" pitchFamily="34" charset="0"/>
              </a:rPr>
              <a:t>Avoid discussion in hallways, outside patients bays, outside patient rooms, and around the nurses’ station if at all possible</a:t>
            </a:r>
          </a:p>
          <a:p>
            <a:pPr lvl="3" indent="0">
              <a:buNone/>
            </a:pPr>
            <a:r>
              <a:rPr lang="en-US" altLang="en-US" sz="1200" dirty="0">
                <a:latin typeface="Arial" panose="020B0604020202020204" pitchFamily="34" charset="0"/>
                <a:cs typeface="Arial" panose="020B0604020202020204" pitchFamily="34" charset="0"/>
              </a:rPr>
              <a:t>Avoid using patient names, if possible</a:t>
            </a:r>
          </a:p>
          <a:p>
            <a:pPr lvl="3" indent="0">
              <a:buNone/>
            </a:pPr>
            <a:r>
              <a:rPr lang="en-US" altLang="en-US" sz="1200" dirty="0">
                <a:latin typeface="Arial" panose="020B0604020202020204" pitchFamily="34" charset="0"/>
                <a:cs typeface="Arial" panose="020B0604020202020204" pitchFamily="34" charset="0"/>
              </a:rPr>
              <a:t>Avoid answering pages/calls </a:t>
            </a:r>
            <a:r>
              <a:rPr lang="en-US" altLang="en-US" sz="1200" dirty="0" err="1">
                <a:latin typeface="Arial" panose="020B0604020202020204" pitchFamily="34" charset="0"/>
                <a:cs typeface="Arial" panose="020B0604020202020204" pitchFamily="34" charset="0"/>
              </a:rPr>
              <a:t>n</a:t>
            </a:r>
            <a:r>
              <a:rPr lang="en-US" altLang="en-US" sz="1200" dirty="0">
                <a:latin typeface="Arial" panose="020B0604020202020204" pitchFamily="34" charset="0"/>
                <a:cs typeface="Arial" panose="020B0604020202020204" pitchFamily="34" charset="0"/>
              </a:rPr>
              <a:t> public places if at all possible</a:t>
            </a:r>
          </a:p>
          <a:p>
            <a:pPr lvl="3" indent="0">
              <a:buNone/>
            </a:pPr>
            <a:r>
              <a:rPr lang="en-US" altLang="en-US" sz="1200" dirty="0">
                <a:latin typeface="Arial" panose="020B0604020202020204" pitchFamily="34" charset="0"/>
                <a:cs typeface="Arial" panose="020B0604020202020204" pitchFamily="34" charset="0"/>
              </a:rPr>
              <a:t>Use password protection for computers that contain PHI</a:t>
            </a:r>
          </a:p>
          <a:p>
            <a:pPr lvl="3" indent="0">
              <a:buNone/>
            </a:pPr>
            <a:r>
              <a:rPr lang="en-US" altLang="en-US" sz="1200" dirty="0">
                <a:latin typeface="Arial" panose="020B0604020202020204" pitchFamily="34" charset="0"/>
                <a:cs typeface="Arial" panose="020B0604020202020204" pitchFamily="34" charset="0"/>
              </a:rPr>
              <a:t>Use locked bins when disposing of paper that contains PHI</a:t>
            </a:r>
          </a:p>
          <a:p>
            <a:endParaRPr lang="en-US" dirty="0"/>
          </a:p>
        </p:txBody>
      </p:sp>
      <p:sp>
        <p:nvSpPr>
          <p:cNvPr id="3" name="Title 2"/>
          <p:cNvSpPr>
            <a:spLocks noGrp="1"/>
          </p:cNvSpPr>
          <p:nvPr>
            <p:ph type="title"/>
          </p:nvPr>
        </p:nvSpPr>
        <p:spPr/>
        <p:txBody>
          <a:bodyPr/>
          <a:lstStyle/>
          <a:p>
            <a:r>
              <a:rPr lang="en-US" altLang="en-US" dirty="0"/>
              <a:t>PHI and Incidental Disclosure</a:t>
            </a:r>
            <a:endParaRPr lang="en-US" dirty="0"/>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8</a:t>
            </a:fld>
            <a:endParaRPr lang="en-US" dirty="0"/>
          </a:p>
        </p:txBody>
      </p:sp>
    </p:spTree>
    <p:extLst>
      <p:ext uri="{BB962C8B-B14F-4D97-AF65-F5344CB8AC3E}">
        <p14:creationId xmlns:p14="http://schemas.microsoft.com/office/powerpoint/2010/main" val="4134135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fontScale="85000" lnSpcReduction="10000"/>
          </a:bodyPr>
          <a:lstStyle/>
          <a:p>
            <a:pPr marL="0" indent="0">
              <a:buClr>
                <a:schemeClr val="tx1"/>
              </a:buClr>
              <a:buNone/>
              <a:defRPr/>
            </a:pPr>
            <a:r>
              <a:rPr lang="en-US" altLang="en-US" sz="1800" dirty="0">
                <a:latin typeface="+mj-lt"/>
              </a:rPr>
              <a:t>Inappropriate disclosure of PHI or business sensitive information includes social networks sites such as Facebook, You Tube; twittering; texting; and blog sites.   </a:t>
            </a:r>
          </a:p>
          <a:p>
            <a:pPr lvl="1">
              <a:buClr>
                <a:schemeClr val="accent1"/>
              </a:buClr>
              <a:buFont typeface="Verdana" panose="020B0604030504040204" pitchFamily="34" charset="0"/>
              <a:buChar char="-"/>
              <a:defRPr/>
            </a:pPr>
            <a:r>
              <a:rPr lang="en-US" altLang="en-US" sz="1800" dirty="0">
                <a:latin typeface="+mj-lt"/>
              </a:rPr>
              <a:t>These sites are unencrypted. Work-related comments posted on these sites can put the patient, </a:t>
            </a:r>
            <a:r>
              <a:rPr lang="en-US" altLang="en-US" sz="1800" dirty="0">
                <a:solidFill>
                  <a:srgbClr val="00B0F0"/>
                </a:solidFill>
                <a:latin typeface="+mj-lt"/>
              </a:rPr>
              <a:t>[Your local ministry], </a:t>
            </a:r>
            <a:r>
              <a:rPr lang="en-US" altLang="en-US" sz="1800" dirty="0">
                <a:latin typeface="+mj-lt"/>
              </a:rPr>
              <a:t>Trinity Health, and the colleague using the site at great risk.</a:t>
            </a:r>
          </a:p>
          <a:p>
            <a:pPr marL="0" indent="0">
              <a:buClr>
                <a:schemeClr val="tx1"/>
              </a:buClr>
              <a:buNone/>
              <a:defRPr/>
            </a:pPr>
            <a:r>
              <a:rPr lang="en-US" altLang="en-US" sz="1800" dirty="0">
                <a:latin typeface="+mj-lt"/>
              </a:rPr>
              <a:t>Even if you have a business/clinical reason for disclosing patient information, you should not share patient information using methods that are not Trinity Health approved </a:t>
            </a:r>
          </a:p>
          <a:p>
            <a:pPr lvl="1">
              <a:buClr>
                <a:schemeClr val="accent1"/>
              </a:buClr>
              <a:buFont typeface="Verdana" panose="020B0604030504040204" pitchFamily="34" charset="0"/>
              <a:buChar char="-"/>
              <a:defRPr/>
            </a:pPr>
            <a:r>
              <a:rPr lang="en-US" altLang="en-US" sz="1800" dirty="0">
                <a:latin typeface="+mj-lt"/>
              </a:rPr>
              <a:t>E.g.,  Using your personal e-mail or cell phone to send/text patient care or business related information</a:t>
            </a:r>
          </a:p>
          <a:p>
            <a:pPr marL="0" indent="0">
              <a:buClr>
                <a:schemeClr val="tx1"/>
              </a:buClr>
              <a:buNone/>
              <a:defRPr/>
            </a:pPr>
            <a:r>
              <a:rPr lang="en-US" altLang="en-US" sz="1800" i="1" dirty="0">
                <a:latin typeface="+mj-lt"/>
              </a:rPr>
              <a:t>Caution</a:t>
            </a:r>
            <a:r>
              <a:rPr lang="en-US" altLang="en-US" sz="1800" dirty="0">
                <a:latin typeface="+mj-lt"/>
              </a:rPr>
              <a:t>: </a:t>
            </a:r>
            <a:r>
              <a:rPr lang="en-US" altLang="en-US" sz="1800" i="1" dirty="0">
                <a:latin typeface="+mj-lt"/>
              </a:rPr>
              <a:t>Remember that, in rare cases, inappropriate disclosure of even </a:t>
            </a:r>
            <a:r>
              <a:rPr lang="en-US" altLang="en-US" sz="1800" i="1" u="sng" dirty="0">
                <a:latin typeface="+mj-lt"/>
              </a:rPr>
              <a:t>one</a:t>
            </a:r>
            <a:r>
              <a:rPr lang="en-US" altLang="en-US" sz="1800" i="1" dirty="0">
                <a:latin typeface="+mj-lt"/>
              </a:rPr>
              <a:t> PHI item could be considered a privacy breach.</a:t>
            </a:r>
          </a:p>
          <a:p>
            <a:pPr lvl="1">
              <a:buClr>
                <a:schemeClr val="accent1"/>
              </a:buClr>
              <a:buFont typeface="Verdana" panose="020B0604030504040204" pitchFamily="34" charset="0"/>
              <a:buChar char="-"/>
              <a:defRPr/>
            </a:pPr>
            <a:r>
              <a:rPr lang="en-US" altLang="en-US" sz="1800" dirty="0">
                <a:latin typeface="+mj-lt"/>
              </a:rPr>
              <a:t>E.g., you may have a patient with a very unusual diagnosis.   Referring to the patient only in terms of the diagnosis, without using the patient’s name or location in the facility, potentially could be enough to identify that patient and constitute a privacy breach.</a:t>
            </a:r>
          </a:p>
          <a:p>
            <a:endParaRPr lang="en-US" dirty="0"/>
          </a:p>
        </p:txBody>
      </p:sp>
      <p:sp>
        <p:nvSpPr>
          <p:cNvPr id="3" name="Title 2"/>
          <p:cNvSpPr>
            <a:spLocks noGrp="1"/>
          </p:cNvSpPr>
          <p:nvPr>
            <p:ph type="title"/>
          </p:nvPr>
        </p:nvSpPr>
        <p:spPr/>
        <p:txBody>
          <a:bodyPr/>
          <a:lstStyle/>
          <a:p>
            <a:r>
              <a:rPr lang="en-US" altLang="en-US" dirty="0"/>
              <a:t>PHI and Inappropriate Disclosure</a:t>
            </a:r>
            <a:endParaRPr lang="en-US" dirty="0"/>
          </a:p>
        </p:txBody>
      </p:sp>
      <p:sp>
        <p:nvSpPr>
          <p:cNvPr id="4" name="Footer Placeholder 3"/>
          <p:cNvSpPr>
            <a:spLocks noGrp="1"/>
          </p:cNvSpPr>
          <p:nvPr>
            <p:ph type="ftr" sz="quarter" idx="3"/>
          </p:nvPr>
        </p:nvSpPr>
        <p:spPr/>
        <p:txBody>
          <a:bodyPr/>
          <a:lstStyle/>
          <a:p>
            <a:r>
              <a:rPr lang="en-US"/>
              <a:t>©2019 Trinity Health</a:t>
            </a:r>
            <a:endParaRPr lang="en-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9</a:t>
            </a:fld>
            <a:endParaRPr lang="en-US" dirty="0"/>
          </a:p>
        </p:txBody>
      </p:sp>
    </p:spTree>
    <p:extLst>
      <p:ext uri="{BB962C8B-B14F-4D97-AF65-F5344CB8AC3E}">
        <p14:creationId xmlns:p14="http://schemas.microsoft.com/office/powerpoint/2010/main" val="4127571953"/>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F5DFC0F6DE6A424480EB1517D048E7B7" ma:contentTypeVersion="5" ma:contentTypeDescription="Create a new document." ma:contentTypeScope="" ma:versionID="2bfebf15568448d8148e89cca210cda0">
  <xsd:schema xmlns:xsd="http://www.w3.org/2001/XMLSchema" xmlns:xs="http://www.w3.org/2001/XMLSchema" xmlns:p="http://schemas.microsoft.com/office/2006/metadata/properties" xmlns:ns2="1be84dd2-5f91-4cf4-9477-70ba15ab2f1e" xmlns:ns3="4b91531d-a4f7-47e3-8687-1e7e838a3343" targetNamespace="http://schemas.microsoft.com/office/2006/metadata/properties" ma:root="true" ma:fieldsID="fa1de6681e6cb671b5a69466a80bb677" ns2:_="" ns3:_="">
    <xsd:import namespace="1be84dd2-5f91-4cf4-9477-70ba15ab2f1e"/>
    <xsd:import namespace="4b91531d-a4f7-47e3-8687-1e7e838a3343"/>
    <xsd:element name="properties">
      <xsd:complexType>
        <xsd:sequence>
          <xsd:element name="documentManagement">
            <xsd:complexType>
              <xsd:all>
                <xsd:element ref="ns2:Content_x0020_Description" minOccurs="0"/>
                <xsd:element ref="ns2:CHE_x0020_Divisions" minOccurs="0"/>
                <xsd:element ref="ns2:CHE_x0020_Document_x0020_Type" minOccurs="0"/>
                <xsd:element ref="ns2:RHC_x0020_-_x0020_JOA" minOccurs="0"/>
                <xsd:element ref="ns2:What_x0027_s_x0020_New_x0020_Show_x0020_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e84dd2-5f91-4cf4-9477-70ba15ab2f1e" elementFormDefault="qualified">
    <xsd:import namespace="http://schemas.microsoft.com/office/2006/documentManagement/types"/>
    <xsd:import namespace="http://schemas.microsoft.com/office/infopath/2007/PartnerControls"/>
    <xsd:element name="Content_x0020_Description" ma:index="8" nillable="true" ma:displayName="Content Description" ma:default="" ma:internalName="Content_x0020_Description">
      <xsd:simpleType>
        <xsd:restriction base="dms:Note">
          <xsd:maxLength value="255"/>
        </xsd:restriction>
      </xsd:simpleType>
    </xsd:element>
    <xsd:element name="CHE_x0020_Divisions" ma:index="9" nillable="true" ma:displayName="CHE Divisions" ma:default="N/A" ma:format="Dropdown" ma:internalName="CHE_x0020_Divisions">
      <xsd:simpleType>
        <xsd:restriction base="dms:Choice">
          <xsd:enumeration value="N/A"/>
          <xsd:enumeration value="All"/>
          <xsd:enumeration value="Continuing Care"/>
          <xsd:enumeration value="Mid-Atlantic"/>
          <xsd:enumeration value="Northeast"/>
          <xsd:enumeration value="Southeast"/>
        </xsd:restriction>
      </xsd:simpleType>
    </xsd:element>
    <xsd:element name="CHE_x0020_Document_x0020_Type" ma:index="10" nillable="true" ma:displayName="CHE Document Type" ma:default="N/A" ma:format="Dropdown" ma:internalName="CHE_x0020_Document_x0020_Type">
      <xsd:simpleType>
        <xsd:restriction base="dms:Choice">
          <xsd:enumeration value="N/A"/>
          <xsd:enumeration value="Agendas"/>
          <xsd:enumeration value="Article"/>
          <xsd:enumeration value="Benefit"/>
          <xsd:enumeration value="Brochures"/>
          <xsd:enumeration value="Budget"/>
          <xsd:enumeration value="Charter"/>
          <xsd:enumeration value="Contract"/>
          <xsd:enumeration value="Definitions/Standards"/>
          <xsd:enumeration value="Issue Log"/>
          <xsd:enumeration value="Legal Document"/>
          <xsd:enumeration value="Minutes"/>
          <xsd:enumeration value="PMO Status"/>
          <xsd:enumeration value="Prayers"/>
          <xsd:enumeration value="Presentation"/>
          <xsd:enumeration value="Realization Schedule"/>
          <xsd:enumeration value="ROI Calculations"/>
          <xsd:enumeration value="Savings Tracking Documentation"/>
          <xsd:enumeration value="Status Report"/>
          <xsd:enumeration value="Template"/>
          <xsd:enumeration value="White Papers"/>
          <xsd:enumeration value="Work Flow"/>
          <xsd:enumeration value="Work Plan"/>
        </xsd:restriction>
      </xsd:simpleType>
    </xsd:element>
    <xsd:element name="RHC_x0020_-_x0020_JOA" ma:index="11" nillable="true" ma:displayName="RHC - JOA" ma:default="N/A" ma:format="Dropdown" ma:internalName="RHC_x0020__x002d__x0020_JOA">
      <xsd:simpleType>
        <xsd:restriction base="dms:Choice">
          <xsd:enumeration value="N/A"/>
          <xsd:enumeration value="All RHC/JOA"/>
          <xsd:enumeration value="Allegany Franciscian Ministries"/>
          <xsd:enumeration value="Baycare Health System"/>
          <xsd:enumeration value="Catholic Health System"/>
          <xsd:enumeration value="Holy Cross Health Ministries"/>
          <xsd:enumeration value="Maxis Health System"/>
          <xsd:enumeration value="Mercy Community Health"/>
          <xsd:enumeration value="Mercy Health System of Maine"/>
          <xsd:enumeration value="Mercy Health System of SEPA"/>
          <xsd:enumeration value="Mercy Hospital, Miami"/>
          <xsd:enumeration value="Mercy Medical, Daphne"/>
          <xsd:enumeration value="Mercy Uihlein Health Corp"/>
          <xsd:enumeration value="Our Lady of Lourdes Health System"/>
          <xsd:enumeration value="Pittsburgh Mercy Health System"/>
          <xsd:enumeration value="Saint Josephs Health System"/>
          <xsd:enumeration value="Sisters of the Providence Health System"/>
          <xsd:enumeration value="St. Francis Healthcare Services"/>
          <xsd:enumeration value="St. Francis Medical Center (Trenton)"/>
          <xsd:enumeration value="St. James Mercy Health System"/>
          <xsd:enumeration value="St. Joseph of the Pines"/>
          <xsd:enumeration value="St. Mary Medical Center, Langhorne"/>
          <xsd:enumeration value="St. Mary's Health Care System, Inc."/>
          <xsd:enumeration value="St. Peters Health Care Services"/>
        </xsd:restriction>
      </xsd:simpleType>
    </xsd:element>
    <xsd:element name="What_x0027_s_x0020_New_x0020_Show_x0020_Date" ma:index="12" nillable="true" ma:displayName="What's New Show Date" ma:format="DateOnly" ma:internalName="What_x0027_s_x0020_New_x0020_Show_x0020_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25FB9F-5901-4052-88DE-F2F7751C2F6B}"/>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A189451C-B86D-43F5-AA06-34D722258368}">
  <ds:schemaRefs>
    <ds:schemaRef ds:uri="http://purl.org/dc/elements/1.1/"/>
    <ds:schemaRef ds:uri="http://schemas.microsoft.com/office/2006/metadata/propertie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4b91531d-a4f7-47e3-8687-1e7e838a3343"/>
    <ds:schemaRef ds:uri="1be84dd2-5f91-4cf4-9477-70ba15ab2f1e"/>
    <ds:schemaRef ds:uri="http://www.w3.org/XML/1998/namespace"/>
    <ds:schemaRef ds:uri="http://purl.org/dc/terms/"/>
  </ds:schemaRefs>
</ds:datastoreItem>
</file>

<file path=customXml/itemProps4.xml><?xml version="1.0" encoding="utf-8"?>
<ds:datastoreItem xmlns:ds="http://schemas.openxmlformats.org/officeDocument/2006/customXml" ds:itemID="{69374833-FF4A-4CA2-9BE7-846F95C340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e84dd2-5f91-4cf4-9477-70ba15ab2f1e"/>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11908</TotalTime>
  <Words>2413</Words>
  <Application>Microsoft Office PowerPoint</Application>
  <PresentationFormat>On-screen Show (16:9)</PresentationFormat>
  <Paragraphs>207</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Verdana</vt:lpstr>
      <vt:lpstr>Main Content Slide Layout</vt:lpstr>
      <vt:lpstr>The Basics: Privacy and Security Compliance</vt:lpstr>
      <vt:lpstr>Expected Behaviors</vt:lpstr>
      <vt:lpstr>Expected Behaviors cont’d.</vt:lpstr>
      <vt:lpstr>Expected Behaviors cont’d.</vt:lpstr>
      <vt:lpstr>What is Protected Health Information (PHI)?</vt:lpstr>
      <vt:lpstr>What is “identifiable” PHI?</vt:lpstr>
      <vt:lpstr>Appropriate Use and Disclosure of PHI</vt:lpstr>
      <vt:lpstr>PHI and Incidental Disclosure</vt:lpstr>
      <vt:lpstr>PHI and Inappropriate Disclosure</vt:lpstr>
      <vt:lpstr>Discussion of Patient Information</vt:lpstr>
      <vt:lpstr>Discussion of Patient Information cont’d.</vt:lpstr>
      <vt:lpstr>Discussion of Patient Information (Scenario)</vt:lpstr>
      <vt:lpstr>Minimum Necessary: The Information You Need to Do Your Job</vt:lpstr>
      <vt:lpstr>Minimum Necessary and Inappropriate Access*</vt:lpstr>
      <vt:lpstr>Disposal of Patient/Business Information</vt:lpstr>
      <vt:lpstr>Security Safeguards</vt:lpstr>
      <vt:lpstr>Security Safeguards</vt:lpstr>
      <vt:lpstr>Security Safeguards</vt:lpstr>
      <vt:lpstr>Security Safeguards</vt:lpstr>
      <vt:lpstr>Reporting Incidents, Complaints or Concerns</vt:lpstr>
      <vt:lpstr>Civil and Criminal Penalties</vt:lpstr>
      <vt:lpstr>“Take Aways”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Cynthia Wisner</cp:lastModifiedBy>
  <cp:revision>192</cp:revision>
  <cp:lastPrinted>2015-03-20T16:41:08Z</cp:lastPrinted>
  <dcterms:created xsi:type="dcterms:W3CDTF">2015-06-01T18:54:58Z</dcterms:created>
  <dcterms:modified xsi:type="dcterms:W3CDTF">2021-01-26T15:22:31Z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cb6699fb-6060-4f4e-92ed-23387c8b03ca</vt:lpwstr>
  </property>
</Properties>
</file>