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52"/>
  </p:notesMasterIdLst>
  <p:handoutMasterIdLst>
    <p:handoutMasterId r:id="rId53"/>
  </p:handoutMasterIdLst>
  <p:sldIdLst>
    <p:sldId id="356" r:id="rId6"/>
    <p:sldId id="559" r:id="rId7"/>
    <p:sldId id="593" r:id="rId8"/>
    <p:sldId id="627" r:id="rId9"/>
    <p:sldId id="599" r:id="rId10"/>
    <p:sldId id="605" r:id="rId11"/>
    <p:sldId id="606" r:id="rId12"/>
    <p:sldId id="607" r:id="rId13"/>
    <p:sldId id="608" r:id="rId14"/>
    <p:sldId id="610" r:id="rId15"/>
    <p:sldId id="609" r:id="rId16"/>
    <p:sldId id="618" r:id="rId17"/>
    <p:sldId id="628" r:id="rId18"/>
    <p:sldId id="388" r:id="rId19"/>
    <p:sldId id="390" r:id="rId20"/>
    <p:sldId id="621" r:id="rId21"/>
    <p:sldId id="616" r:id="rId22"/>
    <p:sldId id="604" r:id="rId23"/>
    <p:sldId id="612" r:id="rId24"/>
    <p:sldId id="611" r:id="rId25"/>
    <p:sldId id="603" r:id="rId26"/>
    <p:sldId id="602" r:id="rId27"/>
    <p:sldId id="617" r:id="rId28"/>
    <p:sldId id="595" r:id="rId29"/>
    <p:sldId id="381" r:id="rId30"/>
    <p:sldId id="622" r:id="rId31"/>
    <p:sldId id="375" r:id="rId32"/>
    <p:sldId id="382" r:id="rId33"/>
    <p:sldId id="624" r:id="rId34"/>
    <p:sldId id="373" r:id="rId35"/>
    <p:sldId id="374" r:id="rId36"/>
    <p:sldId id="376" r:id="rId37"/>
    <p:sldId id="358" r:id="rId38"/>
    <p:sldId id="614" r:id="rId39"/>
    <p:sldId id="263" r:id="rId40"/>
    <p:sldId id="615" r:id="rId41"/>
    <p:sldId id="262" r:id="rId42"/>
    <p:sldId id="266" r:id="rId43"/>
    <p:sldId id="268" r:id="rId44"/>
    <p:sldId id="625" r:id="rId45"/>
    <p:sldId id="623" r:id="rId46"/>
    <p:sldId id="619" r:id="rId47"/>
    <p:sldId id="261" r:id="rId48"/>
    <p:sldId id="620" r:id="rId49"/>
    <p:sldId id="378" r:id="rId50"/>
    <p:sldId id="601" r:id="rId51"/>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77022" autoAdjust="0"/>
  </p:normalViewPr>
  <p:slideViewPr>
    <p:cSldViewPr snapToGrid="0" snapToObjects="1" showGuides="1">
      <p:cViewPr varScale="1">
        <p:scale>
          <a:sx n="87" d="100"/>
          <a:sy n="87" d="100"/>
        </p:scale>
        <p:origin x="1483" y="72"/>
      </p:cViewPr>
      <p:guideLst>
        <p:guide orient="horz" pos="3005"/>
        <p:guide pos="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handoutMaster" Target="handoutMasters/handoutMaster1.xml"/><Relationship Id="rId5" Type="http://schemas.openxmlformats.org/officeDocument/2006/relationships/slideMaster" Target="slideMasters/slideMaster1.xml"/><Relationship Id="rId19" Type="http://schemas.openxmlformats.org/officeDocument/2006/relationships/slide" Target="slides/slide14.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5/7/2020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5/7/2020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dirty="0"/>
          </a:p>
        </p:txBody>
      </p:sp>
    </p:spTree>
    <p:extLst>
      <p:ext uri="{BB962C8B-B14F-4D97-AF65-F5344CB8AC3E}">
        <p14:creationId xmlns:p14="http://schemas.microsoft.com/office/powerpoint/2010/main" val="833030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10</a:t>
            </a:fld>
            <a:endParaRPr lang="en-US" dirty="0"/>
          </a:p>
        </p:txBody>
      </p:sp>
    </p:spTree>
    <p:extLst>
      <p:ext uri="{BB962C8B-B14F-4D97-AF65-F5344CB8AC3E}">
        <p14:creationId xmlns:p14="http://schemas.microsoft.com/office/powerpoint/2010/main" val="35810176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49A77-03DC-4412-A8BA-1C870D9266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C3995B-90E8-47F0-B288-522E0EA95C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E4F89E-1EB8-4416-A0F7-1E1BB34D86D2}"/>
              </a:ext>
            </a:extLst>
          </p:cNvPr>
          <p:cNvSpPr>
            <a:spLocks noGrp="1"/>
          </p:cNvSpPr>
          <p:nvPr>
            <p:ph type="dt" sz="half" idx="10"/>
          </p:nvPr>
        </p:nvSpPr>
        <p:spPr/>
        <p:txBody>
          <a:bodyPr/>
          <a:lstStyle/>
          <a:p>
            <a:fld id="{6CF9B32D-D2BB-4F08-A46B-9CB942621110}" type="datetimeFigureOut">
              <a:rPr lang="en-US" smtClean="0"/>
              <a:t>5/7/2020</a:t>
            </a:fld>
            <a:endParaRPr lang="en-US"/>
          </a:p>
        </p:txBody>
      </p:sp>
      <p:sp>
        <p:nvSpPr>
          <p:cNvPr id="5" name="Footer Placeholder 4">
            <a:extLst>
              <a:ext uri="{FF2B5EF4-FFF2-40B4-BE49-F238E27FC236}">
                <a16:creationId xmlns:a16="http://schemas.microsoft.com/office/drawing/2014/main" id="{E3B3A8EA-DBC7-43AF-88DB-F84ABDC146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FA20EC-4332-45DA-AE02-EA617E85DFC8}"/>
              </a:ext>
            </a:extLst>
          </p:cNvPr>
          <p:cNvSpPr>
            <a:spLocks noGrp="1"/>
          </p:cNvSpPr>
          <p:nvPr>
            <p:ph type="sldNum" sz="quarter" idx="12"/>
          </p:nvPr>
        </p:nvSpPr>
        <p:spPr/>
        <p:txBody>
          <a:bodyPr/>
          <a:lstStyle/>
          <a:p>
            <a:fld id="{BA90A641-04EF-4B14-B511-0534678535BB}" type="slidenum">
              <a:rPr lang="en-US" smtClean="0"/>
              <a:t>‹#›</a:t>
            </a:fld>
            <a:endParaRPr lang="en-US"/>
          </a:p>
        </p:txBody>
      </p:sp>
    </p:spTree>
    <p:extLst>
      <p:ext uri="{BB962C8B-B14F-4D97-AF65-F5344CB8AC3E}">
        <p14:creationId xmlns:p14="http://schemas.microsoft.com/office/powerpoint/2010/main" val="2059563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cms.gov/Medicare/Coding/ICD10/CMS-Regional-Offices" TargetMode="Externa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hyperlink" Target="https://www.cms.gov/Medicare/Medicare-General-Information/Telehealth/Telehealth-Codes" TargetMode="Externa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image" Target="../media/image8.wmf"/><Relationship Id="rId4" Type="http://schemas.openxmlformats.org/officeDocument/2006/relationships/package" Target="../embeddings/Microsoft_Excel_Worksheet.xlsx"/></Relationships>
</file>

<file path=ppt/slides/_rels/slide3.xml.rels><?xml version="1.0" encoding="UTF-8" standalone="yes"?>
<Relationships xmlns="http://schemas.openxmlformats.org/package/2006/relationships"><Relationship Id="rId3" Type="http://schemas.openxmlformats.org/officeDocument/2006/relationships/hyperlink" Target="https://www.cms.gov/files/zip/covid-ifc-2-list-hospital-outpatient-services.zip" TargetMode="External"/><Relationship Id="rId2" Type="http://schemas.openxmlformats.org/officeDocument/2006/relationships/hyperlink" Target="https://www.cms.gov/files/document/covid-medicare-and-medicaid-ifc2.pdf" TargetMode="External"/><Relationship Id="rId1" Type="http://schemas.openxmlformats.org/officeDocument/2006/relationships/slideLayout" Target="../slideLayouts/slideLayout4.xml"/><Relationship Id="rId4" Type="http://schemas.openxmlformats.org/officeDocument/2006/relationships/hyperlink" Target="https://www.cms.gov/files/document/covid-ifc-2-flu-rsv-codes.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282584" y="2709980"/>
            <a:ext cx="5201727" cy="2327845"/>
          </a:xfrm>
        </p:spPr>
        <p:txBody>
          <a:bodyPr>
            <a:normAutofit/>
          </a:bodyPr>
          <a:lstStyle/>
          <a:p>
            <a:r>
              <a:rPr lang="en-US" dirty="0"/>
              <a:t>Marion Salwin, CPC, COC, CRC, CPC-I</a:t>
            </a:r>
          </a:p>
          <a:p>
            <a:r>
              <a:rPr lang="en-US" dirty="0"/>
              <a:t>Director of Physician &amp; Regulatory Compliance</a:t>
            </a:r>
          </a:p>
          <a:p>
            <a:endParaRPr lang="en-US" sz="800" dirty="0"/>
          </a:p>
          <a:p>
            <a:r>
              <a:rPr lang="en-US" dirty="0"/>
              <a:t>Amy Gendron, RHIT, CCS</a:t>
            </a:r>
          </a:p>
          <a:p>
            <a:r>
              <a:rPr lang="en-US" dirty="0"/>
              <a:t>Director, Clinical and Regulatory Compliance</a:t>
            </a:r>
          </a:p>
          <a:p>
            <a:endParaRPr lang="en-US" dirty="0"/>
          </a:p>
          <a:p>
            <a:r>
              <a:rPr lang="en-US" dirty="0"/>
              <a:t>Karen Miska, BS MT(ASCP)</a:t>
            </a:r>
          </a:p>
          <a:p>
            <a:r>
              <a:rPr lang="en-US" dirty="0"/>
              <a:t>Revenue Excellence – Revenue Integrity Director</a:t>
            </a:r>
          </a:p>
        </p:txBody>
      </p:sp>
      <p:sp>
        <p:nvSpPr>
          <p:cNvPr id="4" name="Title 3"/>
          <p:cNvSpPr>
            <a:spLocks noGrp="1"/>
          </p:cNvSpPr>
          <p:nvPr>
            <p:ph type="ctrTitle"/>
          </p:nvPr>
        </p:nvSpPr>
        <p:spPr>
          <a:xfrm>
            <a:off x="282584" y="1310485"/>
            <a:ext cx="8580061" cy="1261265"/>
          </a:xfrm>
        </p:spPr>
        <p:txBody>
          <a:bodyPr/>
          <a:lstStyle/>
          <a:p>
            <a:r>
              <a:rPr lang="en-US" dirty="0"/>
              <a:t>COVID-19  Interim Final Rule 4/30/2020</a:t>
            </a:r>
            <a:br>
              <a:rPr lang="en-US" dirty="0"/>
            </a:br>
            <a:r>
              <a:rPr lang="en-US" dirty="0"/>
              <a:t>Effective March 1</a:t>
            </a:r>
            <a:r>
              <a:rPr lang="en-US" baseline="30000" dirty="0"/>
              <a:t>st</a:t>
            </a:r>
            <a:r>
              <a:rPr lang="en-US" dirty="0"/>
              <a:t>, 2020</a:t>
            </a:r>
          </a:p>
        </p:txBody>
      </p:sp>
    </p:spTree>
    <p:extLst>
      <p:ext uri="{BB962C8B-B14F-4D97-AF65-F5344CB8AC3E}">
        <p14:creationId xmlns:p14="http://schemas.microsoft.com/office/powerpoint/2010/main" val="2344569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F1730C-F2B1-44AB-B2CE-FF5633068601}"/>
              </a:ext>
            </a:extLst>
          </p:cNvPr>
          <p:cNvSpPr>
            <a:spLocks noGrp="1"/>
          </p:cNvSpPr>
          <p:nvPr>
            <p:ph sz="quarter" idx="12"/>
          </p:nvPr>
        </p:nvSpPr>
        <p:spPr>
          <a:xfrm>
            <a:off x="393408" y="1002322"/>
            <a:ext cx="8236688" cy="3793105"/>
          </a:xfrm>
        </p:spPr>
        <p:txBody>
          <a:bodyPr>
            <a:normAutofit fontScale="77500" lnSpcReduction="20000"/>
          </a:bodyPr>
          <a:lstStyle/>
          <a:p>
            <a:pPr marL="0" indent="0">
              <a:buNone/>
            </a:pPr>
            <a:r>
              <a:rPr lang="en-US" dirty="0">
                <a:solidFill>
                  <a:srgbClr val="4C9D2F"/>
                </a:solidFill>
              </a:rPr>
              <a:t>Hosp services associated with a professional </a:t>
            </a:r>
            <a:r>
              <a:rPr lang="en-US" u="sng" dirty="0">
                <a:solidFill>
                  <a:srgbClr val="4C9D2F"/>
                </a:solidFill>
              </a:rPr>
              <a:t>telehealth</a:t>
            </a:r>
            <a:r>
              <a:rPr lang="en-US" dirty="0">
                <a:solidFill>
                  <a:srgbClr val="4C9D2F"/>
                </a:solidFill>
              </a:rPr>
              <a:t> service </a:t>
            </a:r>
          </a:p>
          <a:p>
            <a:pPr marL="0" indent="0">
              <a:buNone/>
            </a:pPr>
            <a:r>
              <a:rPr lang="en-US" dirty="0"/>
              <a:t>(telephone only service codes 99441-99443 are being add to telehealth list)</a:t>
            </a:r>
          </a:p>
          <a:p>
            <a:r>
              <a:rPr lang="en-US" dirty="0"/>
              <a:t>Hospital services cover administrative and clinical support, labor, equipment, overhead, </a:t>
            </a:r>
            <a:r>
              <a:rPr lang="en-US" dirty="0" err="1"/>
              <a:t>etc</a:t>
            </a:r>
            <a:endParaRPr lang="en-US" dirty="0"/>
          </a:p>
          <a:p>
            <a:r>
              <a:rPr lang="en-US" dirty="0"/>
              <a:t>If professional that normally practices in a PBD furnishes </a:t>
            </a:r>
            <a:r>
              <a:rPr lang="en-US" u="sng" dirty="0"/>
              <a:t>telehealth</a:t>
            </a:r>
            <a:r>
              <a:rPr lang="en-US" dirty="0"/>
              <a:t> to a patient at home or other remote site, </a:t>
            </a:r>
            <a:r>
              <a:rPr lang="en-US" b="1" dirty="0"/>
              <a:t>the hospital can bill the telehealth originating site facility fee</a:t>
            </a:r>
            <a:r>
              <a:rPr lang="en-US" dirty="0"/>
              <a:t>, HCPCS Q3014, which has a national payment rate of $26.65</a:t>
            </a:r>
          </a:p>
          <a:p>
            <a:pPr lvl="1"/>
            <a:r>
              <a:rPr lang="en-US" dirty="0"/>
              <a:t>Normal OPPS PBD technical payment would be $116</a:t>
            </a:r>
          </a:p>
          <a:p>
            <a:r>
              <a:rPr lang="en-US" dirty="0"/>
              <a:t>Bill with modifier PO or PN as usual for that clinic</a:t>
            </a:r>
          </a:p>
          <a:p>
            <a:r>
              <a:rPr lang="en-US" dirty="0"/>
              <a:t>Use condition code DR</a:t>
            </a:r>
          </a:p>
          <a:p>
            <a:r>
              <a:rPr lang="en-US" dirty="0"/>
              <a:t>May need CS modifier if the provider “visit” resulted in an order for the COVID-19 test or collection of the specimen</a:t>
            </a:r>
          </a:p>
          <a:p>
            <a:endParaRPr lang="en-US" dirty="0"/>
          </a:p>
        </p:txBody>
      </p:sp>
      <p:sp>
        <p:nvSpPr>
          <p:cNvPr id="3" name="Title 2">
            <a:extLst>
              <a:ext uri="{FF2B5EF4-FFF2-40B4-BE49-F238E27FC236}">
                <a16:creationId xmlns:a16="http://schemas.microsoft.com/office/drawing/2014/main" id="{395017BD-380D-4DD0-98D2-A05389DC5E17}"/>
              </a:ext>
            </a:extLst>
          </p:cNvPr>
          <p:cNvSpPr>
            <a:spLocks noGrp="1"/>
          </p:cNvSpPr>
          <p:nvPr>
            <p:ph type="title"/>
          </p:nvPr>
        </p:nvSpPr>
        <p:spPr/>
        <p:txBody>
          <a:bodyPr/>
          <a:lstStyle/>
          <a:p>
            <a:r>
              <a:rPr lang="en-US" dirty="0"/>
              <a:t>F. Furnishing OP Services in Temporary Expansion Locations of Hospital  (pages 43-60) </a:t>
            </a:r>
          </a:p>
        </p:txBody>
      </p:sp>
      <p:sp>
        <p:nvSpPr>
          <p:cNvPr id="4" name="Footer Placeholder 3">
            <a:extLst>
              <a:ext uri="{FF2B5EF4-FFF2-40B4-BE49-F238E27FC236}">
                <a16:creationId xmlns:a16="http://schemas.microsoft.com/office/drawing/2014/main" id="{CA5F920A-B01B-4267-88DA-031ACAF709BA}"/>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0F54517F-1C32-420A-9F10-C6CFC6FE51B0}"/>
              </a:ext>
            </a:extLst>
          </p:cNvPr>
          <p:cNvSpPr>
            <a:spLocks noGrp="1"/>
          </p:cNvSpPr>
          <p:nvPr>
            <p:ph type="sldNum" sz="quarter" idx="4"/>
          </p:nvPr>
        </p:nvSpPr>
        <p:spPr/>
        <p:txBody>
          <a:bodyPr/>
          <a:lstStyle/>
          <a:p>
            <a:fld id="{489F9553-C816-6842-8939-EE75ECF7EB2B}" type="slidenum">
              <a:rPr lang="en-US" smtClean="0"/>
              <a:pPr/>
              <a:t>10</a:t>
            </a:fld>
            <a:endParaRPr lang="en-US" dirty="0"/>
          </a:p>
        </p:txBody>
      </p:sp>
    </p:spTree>
    <p:extLst>
      <p:ext uri="{BB962C8B-B14F-4D97-AF65-F5344CB8AC3E}">
        <p14:creationId xmlns:p14="http://schemas.microsoft.com/office/powerpoint/2010/main" val="2661052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D0A572-B25A-41CC-8CE7-6311CA7769CA}"/>
              </a:ext>
            </a:extLst>
          </p:cNvPr>
          <p:cNvSpPr>
            <a:spLocks noGrp="1"/>
          </p:cNvSpPr>
          <p:nvPr>
            <p:ph sz="quarter" idx="12"/>
          </p:nvPr>
        </p:nvSpPr>
        <p:spPr/>
        <p:txBody>
          <a:bodyPr>
            <a:normAutofit fontScale="85000" lnSpcReduction="10000"/>
          </a:bodyPr>
          <a:lstStyle/>
          <a:p>
            <a:pPr marL="0" indent="0">
              <a:buNone/>
            </a:pPr>
            <a:r>
              <a:rPr lang="en-US" dirty="0">
                <a:solidFill>
                  <a:srgbClr val="4C9D2F"/>
                </a:solidFill>
              </a:rPr>
              <a:t>In-person clinical staff services</a:t>
            </a:r>
          </a:p>
          <a:p>
            <a:r>
              <a:rPr lang="en-US" dirty="0"/>
              <a:t>Services cannot be provided through telecommunication, hospital staff need to treat the patient in-person</a:t>
            </a:r>
          </a:p>
          <a:p>
            <a:r>
              <a:rPr lang="en-US" dirty="0"/>
              <a:t>Examples include wound care, chemotherapy and other drug administration</a:t>
            </a:r>
          </a:p>
          <a:p>
            <a:r>
              <a:rPr lang="en-US" dirty="0"/>
              <a:t>Need to be careful of overlapping with HHA services</a:t>
            </a:r>
          </a:p>
          <a:p>
            <a:r>
              <a:rPr lang="en-US" dirty="0"/>
              <a:t>If patient under a home health plan of care, the hospital should only provide services that cannot be furnished by the HHA</a:t>
            </a:r>
          </a:p>
          <a:p>
            <a:r>
              <a:rPr lang="en-US" dirty="0"/>
              <a:t>Bill as if furnished in the hospital using existing CDMs</a:t>
            </a:r>
          </a:p>
          <a:p>
            <a:r>
              <a:rPr lang="en-US" dirty="0"/>
              <a:t>Use modifiers PO and PN as applicable; include condition code DR</a:t>
            </a:r>
          </a:p>
          <a:p>
            <a:endParaRPr lang="en-US" dirty="0"/>
          </a:p>
        </p:txBody>
      </p:sp>
      <p:sp>
        <p:nvSpPr>
          <p:cNvPr id="3" name="Title 2">
            <a:extLst>
              <a:ext uri="{FF2B5EF4-FFF2-40B4-BE49-F238E27FC236}">
                <a16:creationId xmlns:a16="http://schemas.microsoft.com/office/drawing/2014/main" id="{0743610F-C8D6-41AA-B758-A3002B1CD91E}"/>
              </a:ext>
            </a:extLst>
          </p:cNvPr>
          <p:cNvSpPr>
            <a:spLocks noGrp="1"/>
          </p:cNvSpPr>
          <p:nvPr>
            <p:ph type="title"/>
          </p:nvPr>
        </p:nvSpPr>
        <p:spPr/>
        <p:txBody>
          <a:bodyPr/>
          <a:lstStyle/>
          <a:p>
            <a:r>
              <a:rPr lang="en-US" dirty="0"/>
              <a:t>F. Furnishing OP Services in Temporary Expansion Locations of Hospital  (pages 43-60) </a:t>
            </a:r>
          </a:p>
        </p:txBody>
      </p:sp>
      <p:sp>
        <p:nvSpPr>
          <p:cNvPr id="4" name="Footer Placeholder 3">
            <a:extLst>
              <a:ext uri="{FF2B5EF4-FFF2-40B4-BE49-F238E27FC236}">
                <a16:creationId xmlns:a16="http://schemas.microsoft.com/office/drawing/2014/main" id="{0DBD6D02-17D0-424B-95A8-1CFA84ED95DC}"/>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1FB7FB39-5954-4BC8-9B77-2794675EF46F}"/>
              </a:ext>
            </a:extLst>
          </p:cNvPr>
          <p:cNvSpPr>
            <a:spLocks noGrp="1"/>
          </p:cNvSpPr>
          <p:nvPr>
            <p:ph type="sldNum" sz="quarter" idx="4"/>
          </p:nvPr>
        </p:nvSpPr>
        <p:spPr/>
        <p:txBody>
          <a:bodyPr/>
          <a:lstStyle/>
          <a:p>
            <a:fld id="{489F9553-C816-6842-8939-EE75ECF7EB2B}" type="slidenum">
              <a:rPr lang="en-US" smtClean="0"/>
              <a:pPr/>
              <a:t>11</a:t>
            </a:fld>
            <a:endParaRPr lang="en-US" dirty="0"/>
          </a:p>
        </p:txBody>
      </p:sp>
    </p:spTree>
    <p:extLst>
      <p:ext uri="{BB962C8B-B14F-4D97-AF65-F5344CB8AC3E}">
        <p14:creationId xmlns:p14="http://schemas.microsoft.com/office/powerpoint/2010/main" val="3239414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298F0F9-C1EC-4EEB-8ACC-7D61CF2AE510}"/>
              </a:ext>
            </a:extLst>
          </p:cNvPr>
          <p:cNvSpPr>
            <a:spLocks noGrp="1"/>
          </p:cNvSpPr>
          <p:nvPr>
            <p:ph sz="quarter" idx="12"/>
          </p:nvPr>
        </p:nvSpPr>
        <p:spPr>
          <a:xfrm>
            <a:off x="393408" y="659424"/>
            <a:ext cx="8236688" cy="4044462"/>
          </a:xfrm>
        </p:spPr>
        <p:txBody>
          <a:bodyPr>
            <a:normAutofit fontScale="62500" lnSpcReduction="20000"/>
          </a:bodyPr>
          <a:lstStyle/>
          <a:p>
            <a:r>
              <a:rPr lang="en-US" dirty="0"/>
              <a:t>Submit exceptions request by e-mail to CMS Regional Office for any temporary off-site provider-based locations including remote services provided to patients at home</a:t>
            </a:r>
          </a:p>
          <a:p>
            <a:pPr lvl="1"/>
            <a:r>
              <a:rPr lang="en-US" b="1" dirty="0">
                <a:hlinkClick r:id="rId2"/>
              </a:rPr>
              <a:t>CMS Regional Offices | CMS</a:t>
            </a:r>
            <a:endParaRPr lang="en-US" b="1" dirty="0"/>
          </a:p>
          <a:p>
            <a:r>
              <a:rPr lang="en-US" dirty="0"/>
              <a:t>Facility component of PBC telehealth and telephone only visits</a:t>
            </a:r>
          </a:p>
          <a:p>
            <a:pPr lvl="1"/>
            <a:r>
              <a:rPr lang="en-US" dirty="0"/>
              <a:t>Add a new CDM for Q3014 for the COVID-19 specific use of this code</a:t>
            </a:r>
          </a:p>
          <a:p>
            <a:pPr lvl="1"/>
            <a:r>
              <a:rPr lang="en-US" dirty="0"/>
              <a:t>Bill Q3014 for the technical component of telehealth and telephone only services provided by providers that normally practice in PBCs</a:t>
            </a:r>
          </a:p>
          <a:p>
            <a:pPr lvl="1"/>
            <a:r>
              <a:rPr lang="en-US" dirty="0">
                <a:solidFill>
                  <a:srgbClr val="FF0000"/>
                </a:solidFill>
              </a:rPr>
              <a:t>DO WE CREDIT ALL OF THE G0463 THAT HAVE SPLIT FOR PBCS AND REPLACE WITH Q3014 OR DO WE SOMEHOW CHANGE THE G0463 TO Q3014 ON THE CLAIMS?</a:t>
            </a:r>
          </a:p>
          <a:p>
            <a:pPr lvl="1"/>
            <a:r>
              <a:rPr lang="en-US" dirty="0">
                <a:solidFill>
                  <a:srgbClr val="FF0000"/>
                </a:solidFill>
              </a:rPr>
              <a:t>Can add a technical charge for telephone only visits, if those had not been set to split, using Q3014</a:t>
            </a:r>
          </a:p>
          <a:p>
            <a:r>
              <a:rPr lang="en-US" dirty="0"/>
              <a:t>Bill for the specific services provided in the temporary locations, refer to slides 9 and 11</a:t>
            </a:r>
          </a:p>
          <a:p>
            <a:r>
              <a:rPr lang="en-US" dirty="0"/>
              <a:t>Bill for any therapy, education, counseling services provided via telecommunications or in-person by hospital staff to patients in their homes, refer to slide 9</a:t>
            </a:r>
          </a:p>
        </p:txBody>
      </p:sp>
      <p:sp>
        <p:nvSpPr>
          <p:cNvPr id="3" name="Title 2">
            <a:extLst>
              <a:ext uri="{FF2B5EF4-FFF2-40B4-BE49-F238E27FC236}">
                <a16:creationId xmlns:a16="http://schemas.microsoft.com/office/drawing/2014/main" id="{FFFF8501-83E8-40A1-AA1A-CA841384DD84}"/>
              </a:ext>
            </a:extLst>
          </p:cNvPr>
          <p:cNvSpPr>
            <a:spLocks noGrp="1"/>
          </p:cNvSpPr>
          <p:nvPr>
            <p:ph type="title"/>
          </p:nvPr>
        </p:nvSpPr>
        <p:spPr/>
        <p:txBody>
          <a:bodyPr/>
          <a:lstStyle/>
          <a:p>
            <a:r>
              <a:rPr lang="en-US" dirty="0"/>
              <a:t>RHM Follow-up and Recommendations</a:t>
            </a:r>
          </a:p>
        </p:txBody>
      </p:sp>
      <p:sp>
        <p:nvSpPr>
          <p:cNvPr id="4" name="Footer Placeholder 3">
            <a:extLst>
              <a:ext uri="{FF2B5EF4-FFF2-40B4-BE49-F238E27FC236}">
                <a16:creationId xmlns:a16="http://schemas.microsoft.com/office/drawing/2014/main" id="{FBC6C235-5D38-4587-8047-4F4889AA36E9}"/>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28567A9B-B844-453C-9BE0-368D564634D9}"/>
              </a:ext>
            </a:extLst>
          </p:cNvPr>
          <p:cNvSpPr>
            <a:spLocks noGrp="1"/>
          </p:cNvSpPr>
          <p:nvPr>
            <p:ph type="sldNum" sz="quarter" idx="4"/>
          </p:nvPr>
        </p:nvSpPr>
        <p:spPr/>
        <p:txBody>
          <a:bodyPr/>
          <a:lstStyle/>
          <a:p>
            <a:fld id="{489F9553-C816-6842-8939-EE75ECF7EB2B}" type="slidenum">
              <a:rPr lang="en-US" smtClean="0"/>
              <a:pPr/>
              <a:t>12</a:t>
            </a:fld>
            <a:endParaRPr lang="en-US" dirty="0"/>
          </a:p>
        </p:txBody>
      </p:sp>
    </p:spTree>
    <p:extLst>
      <p:ext uri="{BB962C8B-B14F-4D97-AF65-F5344CB8AC3E}">
        <p14:creationId xmlns:p14="http://schemas.microsoft.com/office/powerpoint/2010/main" val="191578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238CB60-D93E-48B8-BED1-09387DE8FCBB}"/>
              </a:ext>
            </a:extLst>
          </p:cNvPr>
          <p:cNvSpPr>
            <a:spLocks noGrp="1"/>
          </p:cNvSpPr>
          <p:nvPr>
            <p:ph sz="quarter" idx="12"/>
          </p:nvPr>
        </p:nvSpPr>
        <p:spPr/>
        <p:txBody>
          <a:bodyPr/>
          <a:lstStyle/>
          <a:p>
            <a:endParaRPr lang="en-US"/>
          </a:p>
        </p:txBody>
      </p:sp>
      <p:sp>
        <p:nvSpPr>
          <p:cNvPr id="3" name="Title 2">
            <a:extLst>
              <a:ext uri="{FF2B5EF4-FFF2-40B4-BE49-F238E27FC236}">
                <a16:creationId xmlns:a16="http://schemas.microsoft.com/office/drawing/2014/main" id="{C1C67F66-E204-4EEA-8683-2DD84AD6305D}"/>
              </a:ext>
            </a:extLst>
          </p:cNvPr>
          <p:cNvSpPr>
            <a:spLocks noGrp="1"/>
          </p:cNvSpPr>
          <p:nvPr>
            <p:ph type="title"/>
          </p:nvPr>
        </p:nvSpPr>
        <p:spPr/>
        <p:txBody>
          <a:bodyPr/>
          <a:lstStyle/>
          <a:p>
            <a:r>
              <a:rPr lang="en-US" dirty="0"/>
              <a:t>Placeholder for RO request language</a:t>
            </a:r>
          </a:p>
        </p:txBody>
      </p:sp>
      <p:sp>
        <p:nvSpPr>
          <p:cNvPr id="4" name="Footer Placeholder 3">
            <a:extLst>
              <a:ext uri="{FF2B5EF4-FFF2-40B4-BE49-F238E27FC236}">
                <a16:creationId xmlns:a16="http://schemas.microsoft.com/office/drawing/2014/main" id="{17125582-0C96-4708-87AC-61C3A3598765}"/>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0F9351CA-9470-410D-838A-7B083DACC4B2}"/>
              </a:ext>
            </a:extLst>
          </p:cNvPr>
          <p:cNvSpPr>
            <a:spLocks noGrp="1"/>
          </p:cNvSpPr>
          <p:nvPr>
            <p:ph type="sldNum" sz="quarter" idx="4"/>
          </p:nvPr>
        </p:nvSpPr>
        <p:spPr/>
        <p:txBody>
          <a:bodyPr/>
          <a:lstStyle/>
          <a:p>
            <a:fld id="{489F9553-C816-6842-8939-EE75ECF7EB2B}" type="slidenum">
              <a:rPr lang="en-US" smtClean="0"/>
              <a:pPr/>
              <a:t>13</a:t>
            </a:fld>
            <a:endParaRPr lang="en-US" dirty="0"/>
          </a:p>
        </p:txBody>
      </p:sp>
    </p:spTree>
    <p:extLst>
      <p:ext uri="{BB962C8B-B14F-4D97-AF65-F5344CB8AC3E}">
        <p14:creationId xmlns:p14="http://schemas.microsoft.com/office/powerpoint/2010/main" val="468416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2FBB12F-C9C9-484A-ADF1-9FDD8FEC8780}"/>
              </a:ext>
            </a:extLst>
          </p:cNvPr>
          <p:cNvSpPr>
            <a:spLocks noGrp="1"/>
          </p:cNvSpPr>
          <p:nvPr>
            <p:ph sz="quarter" idx="12"/>
          </p:nvPr>
        </p:nvSpPr>
        <p:spPr>
          <a:xfrm>
            <a:off x="393408" y="894338"/>
            <a:ext cx="8236688" cy="3901089"/>
          </a:xfrm>
        </p:spPr>
        <p:txBody>
          <a:bodyPr>
            <a:normAutofit fontScale="77500" lnSpcReduction="20000"/>
          </a:bodyPr>
          <a:lstStyle/>
          <a:p>
            <a:r>
              <a:rPr lang="en-US" dirty="0"/>
              <a:t>IME Payments</a:t>
            </a:r>
          </a:p>
          <a:p>
            <a:pPr lvl="1"/>
            <a:r>
              <a:rPr lang="en-US" dirty="0"/>
              <a:t>Hospital’s resident-to bed ratio</a:t>
            </a:r>
          </a:p>
          <a:p>
            <a:pPr lvl="1"/>
            <a:r>
              <a:rPr lang="en-US" dirty="0"/>
              <a:t>IRF and IPF teaching status adjustments</a:t>
            </a:r>
          </a:p>
          <a:p>
            <a:r>
              <a:rPr lang="en-US" dirty="0"/>
              <a:t>CMS to hold hospitals harmless from a reduction in IME payments </a:t>
            </a:r>
          </a:p>
          <a:p>
            <a:pPr lvl="1"/>
            <a:r>
              <a:rPr lang="en-US" dirty="0"/>
              <a:t>Hospitals available bed count is considered to be the same as it was on the day before the COVD-19 PHE was declared</a:t>
            </a:r>
          </a:p>
          <a:p>
            <a:pPr lvl="1"/>
            <a:r>
              <a:rPr lang="en-US" dirty="0"/>
              <a:t>Beds temporarily added COVID-19 PHE, excluded from the calculations to determine IME payments</a:t>
            </a:r>
          </a:p>
          <a:p>
            <a:r>
              <a:rPr lang="en-US" dirty="0"/>
              <a:t>Time spent by residents training at another hospital for purposes of GME Payment</a:t>
            </a:r>
          </a:p>
          <a:p>
            <a:pPr lvl="1"/>
            <a:r>
              <a:rPr lang="en-US" dirty="0"/>
              <a:t>Hospitals can claim resident time spent in other hospitals </a:t>
            </a:r>
          </a:p>
          <a:p>
            <a:pPr lvl="1"/>
            <a:r>
              <a:rPr lang="en-US" dirty="0"/>
              <a:t>No other hospital may claim the resident time on their hospital cost report</a:t>
            </a:r>
          </a:p>
          <a:p>
            <a:pPr lvl="1"/>
            <a:endParaRPr lang="en-US" dirty="0"/>
          </a:p>
          <a:p>
            <a:pPr lvl="1"/>
            <a:endParaRPr lang="en-US" dirty="0"/>
          </a:p>
        </p:txBody>
      </p:sp>
      <p:sp>
        <p:nvSpPr>
          <p:cNvPr id="3" name="Title 2">
            <a:extLst>
              <a:ext uri="{FF2B5EF4-FFF2-40B4-BE49-F238E27FC236}">
                <a16:creationId xmlns:a16="http://schemas.microsoft.com/office/drawing/2014/main" id="{E22F4CBC-9ACD-4E10-B239-E0B2AC547B1A}"/>
              </a:ext>
            </a:extLst>
          </p:cNvPr>
          <p:cNvSpPr>
            <a:spLocks noGrp="1"/>
          </p:cNvSpPr>
          <p:nvPr>
            <p:ph type="title"/>
          </p:nvPr>
        </p:nvSpPr>
        <p:spPr/>
        <p:txBody>
          <a:bodyPr/>
          <a:lstStyle/>
          <a:p>
            <a:r>
              <a:rPr lang="en-US" dirty="0"/>
              <a:t>G. Medical Education IME Payments (pages 60-68)</a:t>
            </a:r>
          </a:p>
        </p:txBody>
      </p:sp>
      <p:sp>
        <p:nvSpPr>
          <p:cNvPr id="4" name="Footer Placeholder 3">
            <a:extLst>
              <a:ext uri="{FF2B5EF4-FFF2-40B4-BE49-F238E27FC236}">
                <a16:creationId xmlns:a16="http://schemas.microsoft.com/office/drawing/2014/main" id="{C77F40D6-0038-4977-8B75-C957E90A948A}"/>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0BA6FC18-0265-4461-A266-1C3F3486530D}"/>
              </a:ext>
            </a:extLst>
          </p:cNvPr>
          <p:cNvSpPr>
            <a:spLocks noGrp="1"/>
          </p:cNvSpPr>
          <p:nvPr>
            <p:ph type="sldNum" sz="quarter" idx="4"/>
          </p:nvPr>
        </p:nvSpPr>
        <p:spPr/>
        <p:txBody>
          <a:bodyPr/>
          <a:lstStyle/>
          <a:p>
            <a:fld id="{489F9553-C816-6842-8939-EE75ECF7EB2B}" type="slidenum">
              <a:rPr lang="en-US" smtClean="0"/>
              <a:pPr/>
              <a:t>14</a:t>
            </a:fld>
            <a:endParaRPr lang="en-US" dirty="0"/>
          </a:p>
        </p:txBody>
      </p:sp>
    </p:spTree>
    <p:extLst>
      <p:ext uri="{BB962C8B-B14F-4D97-AF65-F5344CB8AC3E}">
        <p14:creationId xmlns:p14="http://schemas.microsoft.com/office/powerpoint/2010/main" val="2213030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F3B93A-CE09-455E-93A2-0CE55DA9C4C3}"/>
              </a:ext>
            </a:extLst>
          </p:cNvPr>
          <p:cNvSpPr>
            <a:spLocks noGrp="1"/>
          </p:cNvSpPr>
          <p:nvPr>
            <p:ph sz="quarter" idx="12"/>
          </p:nvPr>
        </p:nvSpPr>
        <p:spPr>
          <a:xfrm>
            <a:off x="393407" y="767301"/>
            <a:ext cx="8427035" cy="4157595"/>
          </a:xfrm>
        </p:spPr>
        <p:txBody>
          <a:bodyPr>
            <a:normAutofit fontScale="85000" lnSpcReduction="20000"/>
          </a:bodyPr>
          <a:lstStyle/>
          <a:p>
            <a:pPr marL="0" indent="0">
              <a:buNone/>
            </a:pPr>
            <a:r>
              <a:rPr lang="en-US" b="1" dirty="0"/>
              <a:t>Requirements</a:t>
            </a:r>
          </a:p>
          <a:p>
            <a:r>
              <a:rPr lang="en-US" dirty="0"/>
              <a:t>The hospital sends the resident to another hospital in response to the COVID-19 pandemic.  Criteria is met if either the sending hospital or the other hospital are treating COVID-19 patients.  Does not require that the resident be involved in patient care activities for the patients with COVID-19 for the sending hospital to demonstrate that it sent the resident to the other hospital in response to the COVID-19 pandemic</a:t>
            </a:r>
          </a:p>
          <a:p>
            <a:r>
              <a:rPr lang="en-US" dirty="0"/>
              <a:t>Time spent by the resident at the other hospital would be considered to be time spent in approved training if the activities performed by the resident at the other hospital are consistent with any guidance in effect during the COVID-19 PHE for the approved medical residency program at the sending hospital</a:t>
            </a:r>
          </a:p>
          <a:p>
            <a:r>
              <a:rPr lang="en-US" dirty="0"/>
              <a:t>The time the resident spent training immediately prior to and/or subsequent to the timeframe that the PHE associated with COVID-19 was in effect was included in the sending hospital’s FTE resident count</a:t>
            </a:r>
          </a:p>
        </p:txBody>
      </p:sp>
      <p:sp>
        <p:nvSpPr>
          <p:cNvPr id="3" name="Title 2">
            <a:extLst>
              <a:ext uri="{FF2B5EF4-FFF2-40B4-BE49-F238E27FC236}">
                <a16:creationId xmlns:a16="http://schemas.microsoft.com/office/drawing/2014/main" id="{C243A0AD-6F56-4C4C-80A7-75AD47403CE9}"/>
              </a:ext>
            </a:extLst>
          </p:cNvPr>
          <p:cNvSpPr>
            <a:spLocks noGrp="1"/>
          </p:cNvSpPr>
          <p:nvPr>
            <p:ph type="title"/>
          </p:nvPr>
        </p:nvSpPr>
        <p:spPr>
          <a:xfrm>
            <a:off x="198408" y="218603"/>
            <a:ext cx="8031192" cy="498656"/>
          </a:xfrm>
        </p:spPr>
        <p:txBody>
          <a:bodyPr/>
          <a:lstStyle/>
          <a:p>
            <a:r>
              <a:rPr lang="en-US" dirty="0"/>
              <a:t>G. Medical Education IME Payments (pages 60-68) Time Spent by Residents at Another Hospital</a:t>
            </a:r>
          </a:p>
        </p:txBody>
      </p:sp>
      <p:sp>
        <p:nvSpPr>
          <p:cNvPr id="4" name="Footer Placeholder 3">
            <a:extLst>
              <a:ext uri="{FF2B5EF4-FFF2-40B4-BE49-F238E27FC236}">
                <a16:creationId xmlns:a16="http://schemas.microsoft.com/office/drawing/2014/main" id="{2234EF6A-8925-4AE3-9CFA-FC7953F63CCD}"/>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89846BBD-9D23-4EB5-AE4A-10077A1D9425}"/>
              </a:ext>
            </a:extLst>
          </p:cNvPr>
          <p:cNvSpPr>
            <a:spLocks noGrp="1"/>
          </p:cNvSpPr>
          <p:nvPr>
            <p:ph type="sldNum" sz="quarter" idx="4"/>
          </p:nvPr>
        </p:nvSpPr>
        <p:spPr/>
        <p:txBody>
          <a:bodyPr/>
          <a:lstStyle/>
          <a:p>
            <a:fld id="{489F9553-C816-6842-8939-EE75ECF7EB2B}" type="slidenum">
              <a:rPr lang="en-US" smtClean="0"/>
              <a:pPr/>
              <a:t>15</a:t>
            </a:fld>
            <a:endParaRPr lang="en-US" dirty="0"/>
          </a:p>
        </p:txBody>
      </p:sp>
    </p:spTree>
    <p:extLst>
      <p:ext uri="{BB962C8B-B14F-4D97-AF65-F5344CB8AC3E}">
        <p14:creationId xmlns:p14="http://schemas.microsoft.com/office/powerpoint/2010/main" val="1829218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87E38FE-64CB-4C8F-B78A-E1BDC34194B0}"/>
              </a:ext>
            </a:extLst>
          </p:cNvPr>
          <p:cNvSpPr>
            <a:spLocks noGrp="1"/>
          </p:cNvSpPr>
          <p:nvPr>
            <p:ph sz="quarter" idx="12"/>
          </p:nvPr>
        </p:nvSpPr>
        <p:spPr/>
        <p:txBody>
          <a:bodyPr>
            <a:normAutofit fontScale="92500" lnSpcReduction="20000"/>
          </a:bodyPr>
          <a:lstStyle/>
          <a:p>
            <a:r>
              <a:rPr lang="en-US" dirty="0"/>
              <a:t>CMS will be able to grant exceptions for impacted regions rather than each hospital submitting ECE request</a:t>
            </a:r>
          </a:p>
          <a:p>
            <a:pPr lvl="1"/>
            <a:r>
              <a:rPr lang="en-US" dirty="0"/>
              <a:t>This aligns the VBP ECE with other quality reporting programs</a:t>
            </a:r>
          </a:p>
          <a:p>
            <a:r>
              <a:rPr lang="en-US" dirty="0"/>
              <a:t>Not required to report NHSN HAI measures and HCAHPS survey data for calendar quarters: Q4 2019, Q1 2020 and Q2 2020.</a:t>
            </a:r>
          </a:p>
          <a:p>
            <a:pPr lvl="1"/>
            <a:r>
              <a:rPr lang="en-US" dirty="0"/>
              <a:t>Have option to submit all or part of this data</a:t>
            </a:r>
          </a:p>
          <a:p>
            <a:r>
              <a:rPr lang="en-US" dirty="0"/>
              <a:t>Exclude qualifying claims data from mortality, complications and Medicare Spending per Beneficiary measures of calendar quarters: Q1 2020 and Q2 2020</a:t>
            </a:r>
          </a:p>
        </p:txBody>
      </p:sp>
      <p:sp>
        <p:nvSpPr>
          <p:cNvPr id="3" name="Title 2">
            <a:extLst>
              <a:ext uri="{FF2B5EF4-FFF2-40B4-BE49-F238E27FC236}">
                <a16:creationId xmlns:a16="http://schemas.microsoft.com/office/drawing/2014/main" id="{D859732A-4A40-4266-86E6-961716C0C968}"/>
              </a:ext>
            </a:extLst>
          </p:cNvPr>
          <p:cNvSpPr>
            <a:spLocks noGrp="1"/>
          </p:cNvSpPr>
          <p:nvPr>
            <p:ph type="title"/>
          </p:nvPr>
        </p:nvSpPr>
        <p:spPr/>
        <p:txBody>
          <a:bodyPr/>
          <a:lstStyle/>
          <a:p>
            <a:r>
              <a:rPr lang="en-US" dirty="0"/>
              <a:t>U. Hospital VBP Extraordinary Circumstance Exception Policy  (pages 164-168)</a:t>
            </a:r>
          </a:p>
        </p:txBody>
      </p:sp>
      <p:sp>
        <p:nvSpPr>
          <p:cNvPr id="4" name="Footer Placeholder 3">
            <a:extLst>
              <a:ext uri="{FF2B5EF4-FFF2-40B4-BE49-F238E27FC236}">
                <a16:creationId xmlns:a16="http://schemas.microsoft.com/office/drawing/2014/main" id="{C8FD131D-4714-47E1-AAFC-F5A6A7C7ABE8}"/>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AFE22BD9-FD9F-4624-824D-B80E3C268BF7}"/>
              </a:ext>
            </a:extLst>
          </p:cNvPr>
          <p:cNvSpPr>
            <a:spLocks noGrp="1"/>
          </p:cNvSpPr>
          <p:nvPr>
            <p:ph type="sldNum" sz="quarter" idx="4"/>
          </p:nvPr>
        </p:nvSpPr>
        <p:spPr/>
        <p:txBody>
          <a:bodyPr/>
          <a:lstStyle/>
          <a:p>
            <a:fld id="{489F9553-C816-6842-8939-EE75ECF7EB2B}" type="slidenum">
              <a:rPr lang="en-US" smtClean="0"/>
              <a:pPr/>
              <a:t>16</a:t>
            </a:fld>
            <a:endParaRPr lang="en-US" dirty="0"/>
          </a:p>
        </p:txBody>
      </p:sp>
    </p:spTree>
    <p:extLst>
      <p:ext uri="{BB962C8B-B14F-4D97-AF65-F5344CB8AC3E}">
        <p14:creationId xmlns:p14="http://schemas.microsoft.com/office/powerpoint/2010/main" val="360237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A40D6B9-CCA8-4B9A-9C72-93D51EFF9534}"/>
              </a:ext>
            </a:extLst>
          </p:cNvPr>
          <p:cNvSpPr>
            <a:spLocks noGrp="1"/>
          </p:cNvSpPr>
          <p:nvPr>
            <p:ph type="ftr" sz="quarter" idx="3"/>
          </p:nvPr>
        </p:nvSpPr>
        <p:spPr/>
        <p:txBody>
          <a:bodyPr/>
          <a:lstStyle/>
          <a:p>
            <a:r>
              <a:rPr lang="en-US"/>
              <a:t>©2019 Trinity Health</a:t>
            </a:r>
            <a:endParaRPr lang="en-US" dirty="0"/>
          </a:p>
        </p:txBody>
      </p:sp>
      <p:sp>
        <p:nvSpPr>
          <p:cNvPr id="3" name="Slide Number Placeholder 2">
            <a:extLst>
              <a:ext uri="{FF2B5EF4-FFF2-40B4-BE49-F238E27FC236}">
                <a16:creationId xmlns:a16="http://schemas.microsoft.com/office/drawing/2014/main" id="{54C05FD8-FE0B-40FB-8F20-A23E0406D1DB}"/>
              </a:ext>
            </a:extLst>
          </p:cNvPr>
          <p:cNvSpPr>
            <a:spLocks noGrp="1"/>
          </p:cNvSpPr>
          <p:nvPr>
            <p:ph type="sldNum" sz="quarter" idx="4"/>
          </p:nvPr>
        </p:nvSpPr>
        <p:spPr/>
        <p:txBody>
          <a:bodyPr/>
          <a:lstStyle/>
          <a:p>
            <a:fld id="{489F9553-C816-6842-8939-EE75ECF7EB2B}" type="slidenum">
              <a:rPr lang="en-US" smtClean="0"/>
              <a:pPr/>
              <a:t>17</a:t>
            </a:fld>
            <a:endParaRPr lang="en-US" dirty="0"/>
          </a:p>
        </p:txBody>
      </p:sp>
      <p:sp>
        <p:nvSpPr>
          <p:cNvPr id="4" name="Title 3">
            <a:extLst>
              <a:ext uri="{FF2B5EF4-FFF2-40B4-BE49-F238E27FC236}">
                <a16:creationId xmlns:a16="http://schemas.microsoft.com/office/drawing/2014/main" id="{73BDA7D4-668F-4DBD-B59E-F965AB41B1F6}"/>
              </a:ext>
            </a:extLst>
          </p:cNvPr>
          <p:cNvSpPr>
            <a:spLocks noGrp="1"/>
          </p:cNvSpPr>
          <p:nvPr>
            <p:ph type="title"/>
          </p:nvPr>
        </p:nvSpPr>
        <p:spPr/>
        <p:txBody>
          <a:bodyPr/>
          <a:lstStyle/>
          <a:p>
            <a:r>
              <a:rPr lang="en-US" dirty="0"/>
              <a:t>COVID-19 Testing and Specimen Collection</a:t>
            </a:r>
          </a:p>
        </p:txBody>
      </p:sp>
    </p:spTree>
    <p:extLst>
      <p:ext uri="{BB962C8B-B14F-4D97-AF65-F5344CB8AC3E}">
        <p14:creationId xmlns:p14="http://schemas.microsoft.com/office/powerpoint/2010/main" val="1802434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A42F02-55C3-49F9-90C5-F4B745BA4763}"/>
              </a:ext>
            </a:extLst>
          </p:cNvPr>
          <p:cNvSpPr>
            <a:spLocks noGrp="1"/>
          </p:cNvSpPr>
          <p:nvPr>
            <p:ph sz="quarter" idx="12"/>
          </p:nvPr>
        </p:nvSpPr>
        <p:spPr>
          <a:xfrm>
            <a:off x="393408" y="999054"/>
            <a:ext cx="8236688" cy="3796373"/>
          </a:xfrm>
        </p:spPr>
        <p:txBody>
          <a:bodyPr>
            <a:normAutofit fontScale="77500" lnSpcReduction="20000"/>
          </a:bodyPr>
          <a:lstStyle/>
          <a:p>
            <a:r>
              <a:rPr lang="en-US" dirty="0"/>
              <a:t>CMS wants to remove testing barrier of obtaining an order</a:t>
            </a:r>
          </a:p>
          <a:p>
            <a:r>
              <a:rPr lang="en-US" dirty="0"/>
              <a:t>COVID-19 testing can be ordered by any healthcare professional authorized under state law</a:t>
            </a:r>
          </a:p>
          <a:p>
            <a:r>
              <a:rPr lang="en-US" b="1" dirty="0"/>
              <a:t>COVID-19 testing can be performed without an order</a:t>
            </a:r>
          </a:p>
          <a:p>
            <a:pPr lvl="1" algn="just"/>
            <a:r>
              <a:rPr lang="en-US" dirty="0"/>
              <a:t>If no order, Lab/Hospital needs to notify patient of results</a:t>
            </a:r>
          </a:p>
          <a:p>
            <a:r>
              <a:rPr lang="en-US" dirty="0"/>
              <a:t>CMS did not provide any ICD-10 coding guidance for the tests performed without orders, Trinity Health’s guidance would be Z11.59</a:t>
            </a:r>
          </a:p>
          <a:p>
            <a:r>
              <a:rPr lang="en-US" dirty="0"/>
              <a:t>If there is an order, physician’s NPI should be used for billing </a:t>
            </a:r>
          </a:p>
          <a:p>
            <a:r>
              <a:rPr lang="en-US" dirty="0"/>
              <a:t>If there is no provider order, the hospital’s NPI should be used for billing</a:t>
            </a:r>
          </a:p>
          <a:p>
            <a:r>
              <a:rPr lang="en-US" dirty="0"/>
              <a:t>Removing same requirement for Flu and RSV testing if they need to be ruled out</a:t>
            </a:r>
          </a:p>
          <a:p>
            <a:r>
              <a:rPr lang="en-US" dirty="0"/>
              <a:t>CMS provided a list of impacted codes that do not need an order  </a:t>
            </a:r>
          </a:p>
          <a:p>
            <a:endParaRPr lang="en-US" dirty="0"/>
          </a:p>
        </p:txBody>
      </p:sp>
      <p:sp>
        <p:nvSpPr>
          <p:cNvPr id="3" name="Title 2">
            <a:extLst>
              <a:ext uri="{FF2B5EF4-FFF2-40B4-BE49-F238E27FC236}">
                <a16:creationId xmlns:a16="http://schemas.microsoft.com/office/drawing/2014/main" id="{B37AB935-A7ED-486E-A1FC-724B5E1C6DD8}"/>
              </a:ext>
            </a:extLst>
          </p:cNvPr>
          <p:cNvSpPr>
            <a:spLocks noGrp="1"/>
          </p:cNvSpPr>
          <p:nvPr>
            <p:ph type="title"/>
          </p:nvPr>
        </p:nvSpPr>
        <p:spPr/>
        <p:txBody>
          <a:bodyPr/>
          <a:lstStyle/>
          <a:p>
            <a:r>
              <a:rPr lang="en-US" dirty="0"/>
              <a:t>C. Modified Requirements for Ordering COVID-19 Tests  (pages 27-31)</a:t>
            </a:r>
          </a:p>
        </p:txBody>
      </p:sp>
      <p:sp>
        <p:nvSpPr>
          <p:cNvPr id="4" name="Footer Placeholder 3">
            <a:extLst>
              <a:ext uri="{FF2B5EF4-FFF2-40B4-BE49-F238E27FC236}">
                <a16:creationId xmlns:a16="http://schemas.microsoft.com/office/drawing/2014/main" id="{E29F74EB-3183-4D8D-8820-F3AABD19A7FD}"/>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06B8FA69-DDD8-430A-B54A-708F3867F33D}"/>
              </a:ext>
            </a:extLst>
          </p:cNvPr>
          <p:cNvSpPr>
            <a:spLocks noGrp="1"/>
          </p:cNvSpPr>
          <p:nvPr>
            <p:ph type="sldNum" sz="quarter" idx="4"/>
          </p:nvPr>
        </p:nvSpPr>
        <p:spPr/>
        <p:txBody>
          <a:bodyPr/>
          <a:lstStyle/>
          <a:p>
            <a:fld id="{489F9553-C816-6842-8939-EE75ECF7EB2B}" type="slidenum">
              <a:rPr lang="en-US" smtClean="0"/>
              <a:pPr/>
              <a:t>18</a:t>
            </a:fld>
            <a:endParaRPr lang="en-US" dirty="0"/>
          </a:p>
        </p:txBody>
      </p:sp>
      <p:graphicFrame>
        <p:nvGraphicFramePr>
          <p:cNvPr id="6" name="Object 5">
            <a:extLst>
              <a:ext uri="{FF2B5EF4-FFF2-40B4-BE49-F238E27FC236}">
                <a16:creationId xmlns:a16="http://schemas.microsoft.com/office/drawing/2014/main" id="{8EB1AA8D-2125-4AEE-8461-BC3FA65AF45B}"/>
              </a:ext>
            </a:extLst>
          </p:cNvPr>
          <p:cNvGraphicFramePr>
            <a:graphicFrameLocks noChangeAspect="1"/>
          </p:cNvGraphicFramePr>
          <p:nvPr>
            <p:extLst>
              <p:ext uri="{D42A27DB-BD31-4B8C-83A1-F6EECF244321}">
                <p14:modId xmlns:p14="http://schemas.microsoft.com/office/powerpoint/2010/main" val="2046187484"/>
              </p:ext>
            </p:extLst>
          </p:nvPr>
        </p:nvGraphicFramePr>
        <p:xfrm>
          <a:off x="7751768" y="4040165"/>
          <a:ext cx="914400" cy="792163"/>
        </p:xfrm>
        <a:graphic>
          <a:graphicData uri="http://schemas.openxmlformats.org/presentationml/2006/ole">
            <mc:AlternateContent xmlns:mc="http://schemas.openxmlformats.org/markup-compatibility/2006">
              <mc:Choice xmlns:v="urn:schemas-microsoft-com:vml" Requires="v">
                <p:oleObj spid="_x0000_s2116" name="Acrobat Document" showAsIcon="1" r:id="rId3" imgW="914400" imgH="792360" progId="AcroExch.Document.DC">
                  <p:embed/>
                </p:oleObj>
              </mc:Choice>
              <mc:Fallback>
                <p:oleObj name="Acrobat Document" showAsIcon="1" r:id="rId3" imgW="914400" imgH="792360" progId="AcroExch.Document.DC">
                  <p:embed/>
                  <p:pic>
                    <p:nvPicPr>
                      <p:cNvPr id="0" name=""/>
                      <p:cNvPicPr/>
                      <p:nvPr/>
                    </p:nvPicPr>
                    <p:blipFill>
                      <a:blip r:embed="rId4"/>
                      <a:stretch>
                        <a:fillRect/>
                      </a:stretch>
                    </p:blipFill>
                    <p:spPr>
                      <a:xfrm>
                        <a:off x="7751768" y="4040165"/>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36106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4A1C79-C15E-47D1-A462-6B0EFE5C8910}"/>
              </a:ext>
            </a:extLst>
          </p:cNvPr>
          <p:cNvSpPr>
            <a:spLocks noGrp="1"/>
          </p:cNvSpPr>
          <p:nvPr>
            <p:ph sz="quarter" idx="12"/>
          </p:nvPr>
        </p:nvSpPr>
        <p:spPr/>
        <p:txBody>
          <a:bodyPr/>
          <a:lstStyle/>
          <a:p>
            <a:r>
              <a:rPr lang="en-US" dirty="0"/>
              <a:t>On an interim basis, CMS will cover COVID-19 serology testing performed through FDA-authorized tests</a:t>
            </a:r>
          </a:p>
          <a:p>
            <a:r>
              <a:rPr lang="en-US" dirty="0"/>
              <a:t>Bill only once per sample, cannot bill additionally for confirmatory or repeat tests</a:t>
            </a:r>
          </a:p>
          <a:p>
            <a:r>
              <a:rPr lang="en-US" dirty="0"/>
              <a:t>CMS does not indicate any specific coding or payment amounts.</a:t>
            </a:r>
          </a:p>
          <a:p>
            <a:r>
              <a:rPr lang="en-US" dirty="0"/>
              <a:t>AMA has created two COVID-19 serology (antibody) testing codes: 86328 and 86769</a:t>
            </a:r>
          </a:p>
          <a:p>
            <a:endParaRPr lang="en-US" dirty="0"/>
          </a:p>
        </p:txBody>
      </p:sp>
      <p:sp>
        <p:nvSpPr>
          <p:cNvPr id="3" name="Title 2">
            <a:extLst>
              <a:ext uri="{FF2B5EF4-FFF2-40B4-BE49-F238E27FC236}">
                <a16:creationId xmlns:a16="http://schemas.microsoft.com/office/drawing/2014/main" id="{34CAB10A-2ACE-40AB-B0DA-F4E4111BB045}"/>
              </a:ext>
            </a:extLst>
          </p:cNvPr>
          <p:cNvSpPr>
            <a:spLocks noGrp="1"/>
          </p:cNvSpPr>
          <p:nvPr>
            <p:ph type="title"/>
          </p:nvPr>
        </p:nvSpPr>
        <p:spPr/>
        <p:txBody>
          <a:bodyPr/>
          <a:lstStyle/>
          <a:p>
            <a:r>
              <a:rPr lang="en-US" dirty="0"/>
              <a:t>V. COVID-19 Serology Testing  (pages 168-170)</a:t>
            </a:r>
          </a:p>
        </p:txBody>
      </p:sp>
      <p:sp>
        <p:nvSpPr>
          <p:cNvPr id="4" name="Footer Placeholder 3">
            <a:extLst>
              <a:ext uri="{FF2B5EF4-FFF2-40B4-BE49-F238E27FC236}">
                <a16:creationId xmlns:a16="http://schemas.microsoft.com/office/drawing/2014/main" id="{AD5A6B22-C660-48A1-A4CF-4B123A76A136}"/>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220EA60B-01BE-4820-B379-9A7CDDA9BF9C}"/>
              </a:ext>
            </a:extLst>
          </p:cNvPr>
          <p:cNvSpPr>
            <a:spLocks noGrp="1"/>
          </p:cNvSpPr>
          <p:nvPr>
            <p:ph type="sldNum" sz="quarter" idx="4"/>
          </p:nvPr>
        </p:nvSpPr>
        <p:spPr/>
        <p:txBody>
          <a:bodyPr/>
          <a:lstStyle/>
          <a:p>
            <a:fld id="{489F9553-C816-6842-8939-EE75ECF7EB2B}" type="slidenum">
              <a:rPr lang="en-US" smtClean="0"/>
              <a:pPr/>
              <a:t>19</a:t>
            </a:fld>
            <a:endParaRPr lang="en-US" dirty="0"/>
          </a:p>
        </p:txBody>
      </p:sp>
    </p:spTree>
    <p:extLst>
      <p:ext uri="{BB962C8B-B14F-4D97-AF65-F5344CB8AC3E}">
        <p14:creationId xmlns:p14="http://schemas.microsoft.com/office/powerpoint/2010/main" val="20144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5BCC7-ECA6-4B9C-8FF8-4148ABF116E7}"/>
              </a:ext>
            </a:extLst>
          </p:cNvPr>
          <p:cNvSpPr>
            <a:spLocks noGrp="1"/>
          </p:cNvSpPr>
          <p:nvPr>
            <p:ph type="title"/>
          </p:nvPr>
        </p:nvSpPr>
        <p:spPr>
          <a:xfrm>
            <a:off x="464391" y="328932"/>
            <a:ext cx="6878945" cy="1046804"/>
          </a:xfrm>
        </p:spPr>
        <p:txBody>
          <a:bodyPr/>
          <a:lstStyle/>
          <a:p>
            <a:pPr algn="ctr"/>
            <a:r>
              <a:rPr lang="en-US" dirty="0"/>
              <a:t>“We all have the capacity to be a superhero.  In order to become one, you just have to find your unique power or ability and exploit it for the greater good.  The cape and mask are optional accessories, but a kind heart is essential”</a:t>
            </a:r>
            <a:br>
              <a:rPr lang="en-US" dirty="0"/>
            </a:br>
            <a:r>
              <a:rPr lang="en-US" dirty="0"/>
              <a:t>-Robert Clancy</a:t>
            </a:r>
          </a:p>
        </p:txBody>
      </p:sp>
      <p:sp>
        <p:nvSpPr>
          <p:cNvPr id="3" name="Footer Placeholder 2">
            <a:extLst>
              <a:ext uri="{FF2B5EF4-FFF2-40B4-BE49-F238E27FC236}">
                <a16:creationId xmlns:a16="http://schemas.microsoft.com/office/drawing/2014/main" id="{BE7175CE-37C8-45A9-B573-B70CA2840C3C}"/>
              </a:ext>
            </a:extLst>
          </p:cNvPr>
          <p:cNvSpPr>
            <a:spLocks noGrp="1"/>
          </p:cNvSpPr>
          <p:nvPr>
            <p:ph type="ftr" sz="quarter" idx="3"/>
          </p:nvPr>
        </p:nvSpPr>
        <p:spPr/>
        <p:txBody>
          <a:bodyPr/>
          <a:lstStyle/>
          <a:p>
            <a:r>
              <a:rPr lang="en-US" dirty="0"/>
              <a:t>©2019 Trinity Health</a:t>
            </a:r>
          </a:p>
        </p:txBody>
      </p:sp>
      <p:sp>
        <p:nvSpPr>
          <p:cNvPr id="4" name="Slide Number Placeholder 3">
            <a:extLst>
              <a:ext uri="{FF2B5EF4-FFF2-40B4-BE49-F238E27FC236}">
                <a16:creationId xmlns:a16="http://schemas.microsoft.com/office/drawing/2014/main" id="{ED984B92-F671-4131-BE9D-0B5AE4FB6474}"/>
              </a:ext>
            </a:extLst>
          </p:cNvPr>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623659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4494B9-A2BF-44C6-B10B-B0CD8FD13AC5}"/>
              </a:ext>
            </a:extLst>
          </p:cNvPr>
          <p:cNvSpPr>
            <a:spLocks noGrp="1"/>
          </p:cNvSpPr>
          <p:nvPr>
            <p:ph sz="quarter" idx="12"/>
          </p:nvPr>
        </p:nvSpPr>
        <p:spPr/>
        <p:txBody>
          <a:bodyPr>
            <a:normAutofit lnSpcReduction="10000"/>
          </a:bodyPr>
          <a:lstStyle/>
          <a:p>
            <a:r>
              <a:rPr lang="en-US" dirty="0"/>
              <a:t>Medicaid must cover COVID-19 testing for both antigen and antibody (serologic tests)</a:t>
            </a:r>
          </a:p>
          <a:p>
            <a:r>
              <a:rPr lang="en-US" dirty="0"/>
              <a:t>This will include FDA-authorized self-collected tests</a:t>
            </a:r>
          </a:p>
          <a:p>
            <a:r>
              <a:rPr lang="en-US" dirty="0"/>
              <a:t>Applies beyond the PHE to include the active surveillance period</a:t>
            </a:r>
          </a:p>
          <a:p>
            <a:r>
              <a:rPr lang="en-US" dirty="0"/>
              <a:t>No order needed for the COVID-19 testing. Lab must notify patient (and physician if known) of results</a:t>
            </a:r>
          </a:p>
          <a:p>
            <a:r>
              <a:rPr lang="en-US" dirty="0"/>
              <a:t>Allowing these flexibilities for future PHEs related to communicable diseases</a:t>
            </a:r>
          </a:p>
          <a:p>
            <a:endParaRPr lang="en-US" dirty="0"/>
          </a:p>
        </p:txBody>
      </p:sp>
      <p:sp>
        <p:nvSpPr>
          <p:cNvPr id="3" name="Title 2">
            <a:extLst>
              <a:ext uri="{FF2B5EF4-FFF2-40B4-BE49-F238E27FC236}">
                <a16:creationId xmlns:a16="http://schemas.microsoft.com/office/drawing/2014/main" id="{8451E79A-E9B7-4BBF-AE2F-7166D6A13684}"/>
              </a:ext>
            </a:extLst>
          </p:cNvPr>
          <p:cNvSpPr>
            <a:spLocks noGrp="1"/>
          </p:cNvSpPr>
          <p:nvPr>
            <p:ph type="title"/>
          </p:nvPr>
        </p:nvSpPr>
        <p:spPr/>
        <p:txBody>
          <a:bodyPr/>
          <a:lstStyle/>
          <a:p>
            <a:r>
              <a:rPr lang="en-US" dirty="0"/>
              <a:t>O. Flexibility for Medicaid Laboratory Services  (pages 141-145)</a:t>
            </a:r>
          </a:p>
        </p:txBody>
      </p:sp>
      <p:sp>
        <p:nvSpPr>
          <p:cNvPr id="4" name="Footer Placeholder 3">
            <a:extLst>
              <a:ext uri="{FF2B5EF4-FFF2-40B4-BE49-F238E27FC236}">
                <a16:creationId xmlns:a16="http://schemas.microsoft.com/office/drawing/2014/main" id="{EFEFCB6A-DB8D-4171-A393-8D9C08B819DA}"/>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1735E7C8-4E2E-4CB7-98C0-C4F668BB6503}"/>
              </a:ext>
            </a:extLst>
          </p:cNvPr>
          <p:cNvSpPr>
            <a:spLocks noGrp="1"/>
          </p:cNvSpPr>
          <p:nvPr>
            <p:ph type="sldNum" sz="quarter" idx="4"/>
          </p:nvPr>
        </p:nvSpPr>
        <p:spPr/>
        <p:txBody>
          <a:bodyPr/>
          <a:lstStyle/>
          <a:p>
            <a:fld id="{489F9553-C816-6842-8939-EE75ECF7EB2B}" type="slidenum">
              <a:rPr lang="en-US" smtClean="0"/>
              <a:pPr/>
              <a:t>20</a:t>
            </a:fld>
            <a:endParaRPr lang="en-US" dirty="0"/>
          </a:p>
        </p:txBody>
      </p:sp>
    </p:spTree>
    <p:extLst>
      <p:ext uri="{BB962C8B-B14F-4D97-AF65-F5344CB8AC3E}">
        <p14:creationId xmlns:p14="http://schemas.microsoft.com/office/powerpoint/2010/main" val="1835661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C033D7-F19E-402D-B705-98F0CFD6D615}"/>
              </a:ext>
            </a:extLst>
          </p:cNvPr>
          <p:cNvSpPr>
            <a:spLocks noGrp="1"/>
          </p:cNvSpPr>
          <p:nvPr>
            <p:ph sz="quarter" idx="12"/>
          </p:nvPr>
        </p:nvSpPr>
        <p:spPr>
          <a:xfrm>
            <a:off x="393408" y="894338"/>
            <a:ext cx="8236688" cy="3937990"/>
          </a:xfrm>
        </p:spPr>
        <p:txBody>
          <a:bodyPr>
            <a:normAutofit fontScale="85000" lnSpcReduction="20000"/>
          </a:bodyPr>
          <a:lstStyle/>
          <a:p>
            <a:r>
              <a:rPr lang="en-US" dirty="0"/>
              <a:t>Hospital  (e.g., PBC (POS 19 &amp; 22), testing tent, ED) UB-04 Billing</a:t>
            </a:r>
          </a:p>
          <a:p>
            <a:pPr lvl="1"/>
            <a:r>
              <a:rPr lang="en-US" b="1" dirty="0"/>
              <a:t>New code C9803 </a:t>
            </a:r>
            <a:r>
              <a:rPr lang="en-US" dirty="0"/>
              <a:t>(Hosp OP clinic visit specimen collection for severe acute respiratory syndrome COVID-19, </a:t>
            </a:r>
            <a:r>
              <a:rPr lang="en-US" b="1" dirty="0"/>
              <a:t>any specimen source</a:t>
            </a:r>
            <a:r>
              <a:rPr lang="en-US" dirty="0"/>
              <a:t>)</a:t>
            </a:r>
          </a:p>
          <a:p>
            <a:pPr lvl="2"/>
            <a:r>
              <a:rPr lang="en-US" dirty="0"/>
              <a:t>We interpret this to include venipuncture and fingerstick as well as swabs</a:t>
            </a:r>
          </a:p>
          <a:p>
            <a:pPr lvl="1"/>
            <a:r>
              <a:rPr lang="en-US" b="1" dirty="0"/>
              <a:t>Use when hospital clinical staff collects specimen</a:t>
            </a:r>
          </a:p>
          <a:p>
            <a:pPr lvl="1"/>
            <a:r>
              <a:rPr lang="en-US" b="1" dirty="0"/>
              <a:t>Use modifier CS </a:t>
            </a:r>
            <a:r>
              <a:rPr lang="en-US" dirty="0"/>
              <a:t>for appropriate waiver of cost-sharing </a:t>
            </a:r>
          </a:p>
          <a:p>
            <a:pPr lvl="2"/>
            <a:r>
              <a:rPr lang="en-US" dirty="0"/>
              <a:t>C9803 is considered an E&amp;M code</a:t>
            </a:r>
          </a:p>
          <a:p>
            <a:pPr lvl="1"/>
            <a:r>
              <a:rPr lang="en-US" dirty="0"/>
              <a:t>Assigned to APC 5731 with </a:t>
            </a:r>
            <a:r>
              <a:rPr lang="en-US" b="1" dirty="0"/>
              <a:t>national payment rate of $22.98</a:t>
            </a:r>
          </a:p>
          <a:p>
            <a:pPr lvl="1"/>
            <a:r>
              <a:rPr lang="en-US" dirty="0"/>
              <a:t>Status Indicator Q1 so will package if billed with services other than lab</a:t>
            </a:r>
          </a:p>
          <a:p>
            <a:pPr lvl="1"/>
            <a:r>
              <a:rPr lang="en-US" dirty="0"/>
              <a:t>Code will be retired after PHE ends</a:t>
            </a:r>
          </a:p>
          <a:p>
            <a:endParaRPr lang="en-US" dirty="0"/>
          </a:p>
        </p:txBody>
      </p:sp>
      <p:sp>
        <p:nvSpPr>
          <p:cNvPr id="3" name="Title 2">
            <a:extLst>
              <a:ext uri="{FF2B5EF4-FFF2-40B4-BE49-F238E27FC236}">
                <a16:creationId xmlns:a16="http://schemas.microsoft.com/office/drawing/2014/main" id="{DAB10BD0-7D08-4A27-A179-2B3D3B96FDA9}"/>
              </a:ext>
            </a:extLst>
          </p:cNvPr>
          <p:cNvSpPr>
            <a:spLocks noGrp="1"/>
          </p:cNvSpPr>
          <p:nvPr>
            <p:ph type="title"/>
          </p:nvPr>
        </p:nvSpPr>
        <p:spPr/>
        <p:txBody>
          <a:bodyPr/>
          <a:lstStyle/>
          <a:p>
            <a:r>
              <a:rPr lang="en-US" dirty="0"/>
              <a:t>BB. COVID-19 Specimen Collection </a:t>
            </a:r>
            <a:br>
              <a:rPr lang="en-US" dirty="0"/>
            </a:br>
            <a:r>
              <a:rPr lang="en-US" dirty="0"/>
              <a:t>(pages 184-192)</a:t>
            </a:r>
            <a:endParaRPr lang="en-US" b="1" dirty="0"/>
          </a:p>
        </p:txBody>
      </p:sp>
      <p:sp>
        <p:nvSpPr>
          <p:cNvPr id="4" name="Footer Placeholder 3">
            <a:extLst>
              <a:ext uri="{FF2B5EF4-FFF2-40B4-BE49-F238E27FC236}">
                <a16:creationId xmlns:a16="http://schemas.microsoft.com/office/drawing/2014/main" id="{86B158DF-8899-413C-973E-DC7CE457B385}"/>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0EFB8655-EDF1-41C2-B4A1-64E27BB0075C}"/>
              </a:ext>
            </a:extLst>
          </p:cNvPr>
          <p:cNvSpPr>
            <a:spLocks noGrp="1"/>
          </p:cNvSpPr>
          <p:nvPr>
            <p:ph type="sldNum" sz="quarter" idx="4"/>
          </p:nvPr>
        </p:nvSpPr>
        <p:spPr/>
        <p:txBody>
          <a:bodyPr/>
          <a:lstStyle/>
          <a:p>
            <a:fld id="{489F9553-C816-6842-8939-EE75ECF7EB2B}" type="slidenum">
              <a:rPr lang="en-US" smtClean="0"/>
              <a:pPr/>
              <a:t>21</a:t>
            </a:fld>
            <a:endParaRPr lang="en-US" dirty="0"/>
          </a:p>
        </p:txBody>
      </p:sp>
    </p:spTree>
    <p:extLst>
      <p:ext uri="{BB962C8B-B14F-4D97-AF65-F5344CB8AC3E}">
        <p14:creationId xmlns:p14="http://schemas.microsoft.com/office/powerpoint/2010/main" val="41122959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C877359-79C0-484D-9566-90D64C0AF1E5}"/>
              </a:ext>
            </a:extLst>
          </p:cNvPr>
          <p:cNvSpPr>
            <a:spLocks noGrp="1"/>
          </p:cNvSpPr>
          <p:nvPr>
            <p:ph sz="quarter" idx="12"/>
          </p:nvPr>
        </p:nvSpPr>
        <p:spPr/>
        <p:txBody>
          <a:bodyPr>
            <a:normAutofit lnSpcReduction="10000"/>
          </a:bodyPr>
          <a:lstStyle/>
          <a:p>
            <a:r>
              <a:rPr lang="en-US" dirty="0"/>
              <a:t>Physician Office (POS 11 billing CMS-1500)</a:t>
            </a:r>
          </a:p>
          <a:p>
            <a:pPr lvl="1"/>
            <a:r>
              <a:rPr lang="en-US" dirty="0"/>
              <a:t>Use CPT 99211 for both new &amp; established patients to report </a:t>
            </a:r>
            <a:r>
              <a:rPr lang="en-US" u="sng" dirty="0"/>
              <a:t>visits specifically </a:t>
            </a:r>
            <a:r>
              <a:rPr lang="en-US" dirty="0"/>
              <a:t>for COVID-19 symptom assessment and specimen collection</a:t>
            </a:r>
          </a:p>
          <a:p>
            <a:pPr lvl="1"/>
            <a:r>
              <a:rPr lang="en-US" dirty="0"/>
              <a:t>Assessment and collection can be performed by auxiliary clinical staff under “incident to”</a:t>
            </a:r>
          </a:p>
          <a:p>
            <a:pPr lvl="1"/>
            <a:r>
              <a:rPr lang="en-US" dirty="0"/>
              <a:t>Direct supervision can be met through interactive audio and visual technology</a:t>
            </a:r>
          </a:p>
          <a:p>
            <a:pPr lvl="1"/>
            <a:r>
              <a:rPr lang="en-US" dirty="0"/>
              <a:t>Cost-sharing will be waived, </a:t>
            </a:r>
            <a:r>
              <a:rPr lang="en-US" b="1" dirty="0"/>
              <a:t>use modifier CS</a:t>
            </a:r>
          </a:p>
        </p:txBody>
      </p:sp>
      <p:sp>
        <p:nvSpPr>
          <p:cNvPr id="3" name="Title 2">
            <a:extLst>
              <a:ext uri="{FF2B5EF4-FFF2-40B4-BE49-F238E27FC236}">
                <a16:creationId xmlns:a16="http://schemas.microsoft.com/office/drawing/2014/main" id="{F01BE64D-4767-4453-8FDE-84DEDB449BEA}"/>
              </a:ext>
            </a:extLst>
          </p:cNvPr>
          <p:cNvSpPr>
            <a:spLocks noGrp="1"/>
          </p:cNvSpPr>
          <p:nvPr>
            <p:ph type="title"/>
          </p:nvPr>
        </p:nvSpPr>
        <p:spPr/>
        <p:txBody>
          <a:bodyPr/>
          <a:lstStyle/>
          <a:p>
            <a:r>
              <a:rPr lang="en-US" dirty="0"/>
              <a:t>BB. COVID-19 Specimen Collection </a:t>
            </a:r>
            <a:br>
              <a:rPr lang="en-US" dirty="0"/>
            </a:br>
            <a:r>
              <a:rPr lang="en-US" dirty="0"/>
              <a:t>(pages 184-192)</a:t>
            </a:r>
          </a:p>
        </p:txBody>
      </p:sp>
      <p:sp>
        <p:nvSpPr>
          <p:cNvPr id="4" name="Footer Placeholder 3">
            <a:extLst>
              <a:ext uri="{FF2B5EF4-FFF2-40B4-BE49-F238E27FC236}">
                <a16:creationId xmlns:a16="http://schemas.microsoft.com/office/drawing/2014/main" id="{6D4275F0-18FB-434C-BE22-3A0D6B6C1341}"/>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F8DC0CAB-769F-45E0-BA54-A3F161440BCE}"/>
              </a:ext>
            </a:extLst>
          </p:cNvPr>
          <p:cNvSpPr>
            <a:spLocks noGrp="1"/>
          </p:cNvSpPr>
          <p:nvPr>
            <p:ph type="sldNum" sz="quarter" idx="4"/>
          </p:nvPr>
        </p:nvSpPr>
        <p:spPr/>
        <p:txBody>
          <a:bodyPr/>
          <a:lstStyle/>
          <a:p>
            <a:fld id="{489F9553-C816-6842-8939-EE75ECF7EB2B}" type="slidenum">
              <a:rPr lang="en-US" smtClean="0"/>
              <a:pPr/>
              <a:t>22</a:t>
            </a:fld>
            <a:endParaRPr lang="en-US" dirty="0"/>
          </a:p>
        </p:txBody>
      </p:sp>
    </p:spTree>
    <p:extLst>
      <p:ext uri="{BB962C8B-B14F-4D97-AF65-F5344CB8AC3E}">
        <p14:creationId xmlns:p14="http://schemas.microsoft.com/office/powerpoint/2010/main" val="3943457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0329C6-6B7D-4091-8822-38661CC4E7E4}"/>
              </a:ext>
            </a:extLst>
          </p:cNvPr>
          <p:cNvSpPr>
            <a:spLocks noGrp="1"/>
          </p:cNvSpPr>
          <p:nvPr>
            <p:ph sz="quarter" idx="12"/>
          </p:nvPr>
        </p:nvSpPr>
        <p:spPr>
          <a:xfrm>
            <a:off x="393408" y="894338"/>
            <a:ext cx="8236688" cy="3901089"/>
          </a:xfrm>
        </p:spPr>
        <p:txBody>
          <a:bodyPr>
            <a:normAutofit fontScale="70000" lnSpcReduction="20000"/>
          </a:bodyPr>
          <a:lstStyle/>
          <a:p>
            <a:r>
              <a:rPr lang="en-US" dirty="0"/>
              <a:t>Add new HCPCS code C9803 to your CDM</a:t>
            </a:r>
          </a:p>
          <a:p>
            <a:pPr lvl="1"/>
            <a:r>
              <a:rPr lang="en-US" dirty="0"/>
              <a:t>System Office CDM Team working to create in standard CDMs</a:t>
            </a:r>
          </a:p>
          <a:p>
            <a:r>
              <a:rPr lang="en-US" dirty="0"/>
              <a:t>Future specimen collection</a:t>
            </a:r>
          </a:p>
          <a:p>
            <a:pPr lvl="1"/>
            <a:r>
              <a:rPr lang="en-US" dirty="0"/>
              <a:t>For COVID serology testing on blood, determine process to charge C9803 instead of venipuncture or finger stick codes</a:t>
            </a:r>
          </a:p>
          <a:p>
            <a:pPr lvl="1"/>
            <a:r>
              <a:rPr lang="en-US" dirty="0"/>
              <a:t>Determine how this will be charged on accounts going forward for any type of COVID-19 specimen collection</a:t>
            </a:r>
          </a:p>
          <a:p>
            <a:r>
              <a:rPr lang="en-US" dirty="0"/>
              <a:t>Past specimen collection visits</a:t>
            </a:r>
          </a:p>
          <a:p>
            <a:pPr lvl="1"/>
            <a:r>
              <a:rPr lang="en-US" dirty="0"/>
              <a:t>Can go back to March 1, 2020 COVID-19 testing visits and potentially rebill</a:t>
            </a:r>
          </a:p>
          <a:p>
            <a:pPr lvl="1"/>
            <a:r>
              <a:rPr lang="en-US" dirty="0"/>
              <a:t>System Office is working on whether rebilling all hospital COVID-19 </a:t>
            </a:r>
            <a:r>
              <a:rPr lang="en-US" u="sng" dirty="0"/>
              <a:t>testing only visits </a:t>
            </a:r>
            <a:r>
              <a:rPr lang="en-US" dirty="0"/>
              <a:t>to capture the payment of $22.98 for the specimen collection would be worthwhile.  Looking at volumes and potential scripting/automation.</a:t>
            </a:r>
          </a:p>
          <a:p>
            <a:pPr lvl="1"/>
            <a:r>
              <a:rPr lang="en-US" dirty="0"/>
              <a:t>If there have been specimen only COVID-19 collection visits in a POS11 physician office and have not been billed, these could be billed with CPT 99211 and modifier CS</a:t>
            </a:r>
          </a:p>
        </p:txBody>
      </p:sp>
      <p:sp>
        <p:nvSpPr>
          <p:cNvPr id="3" name="Title 2">
            <a:extLst>
              <a:ext uri="{FF2B5EF4-FFF2-40B4-BE49-F238E27FC236}">
                <a16:creationId xmlns:a16="http://schemas.microsoft.com/office/drawing/2014/main" id="{DF87E218-6036-4033-85E1-F17EB4EA05E0}"/>
              </a:ext>
            </a:extLst>
          </p:cNvPr>
          <p:cNvSpPr>
            <a:spLocks noGrp="1"/>
          </p:cNvSpPr>
          <p:nvPr>
            <p:ph type="title"/>
          </p:nvPr>
        </p:nvSpPr>
        <p:spPr/>
        <p:txBody>
          <a:bodyPr/>
          <a:lstStyle/>
          <a:p>
            <a:r>
              <a:rPr lang="en-US" dirty="0"/>
              <a:t>RHM Follow-up and Recommendations</a:t>
            </a:r>
          </a:p>
        </p:txBody>
      </p:sp>
      <p:sp>
        <p:nvSpPr>
          <p:cNvPr id="4" name="Footer Placeholder 3">
            <a:extLst>
              <a:ext uri="{FF2B5EF4-FFF2-40B4-BE49-F238E27FC236}">
                <a16:creationId xmlns:a16="http://schemas.microsoft.com/office/drawing/2014/main" id="{902FB00D-B3BA-4EF0-83B8-65B76461965F}"/>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61995D2D-0A07-4CA2-A465-60AF3C4AD1D7}"/>
              </a:ext>
            </a:extLst>
          </p:cNvPr>
          <p:cNvSpPr>
            <a:spLocks noGrp="1"/>
          </p:cNvSpPr>
          <p:nvPr>
            <p:ph type="sldNum" sz="quarter" idx="4"/>
          </p:nvPr>
        </p:nvSpPr>
        <p:spPr/>
        <p:txBody>
          <a:bodyPr/>
          <a:lstStyle/>
          <a:p>
            <a:fld id="{489F9553-C816-6842-8939-EE75ECF7EB2B}" type="slidenum">
              <a:rPr lang="en-US" smtClean="0"/>
              <a:pPr/>
              <a:t>23</a:t>
            </a:fld>
            <a:endParaRPr lang="en-US" dirty="0"/>
          </a:p>
        </p:txBody>
      </p:sp>
    </p:spTree>
    <p:extLst>
      <p:ext uri="{BB962C8B-B14F-4D97-AF65-F5344CB8AC3E}">
        <p14:creationId xmlns:p14="http://schemas.microsoft.com/office/powerpoint/2010/main" val="4055210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BC75469-B66D-4694-AB05-71A4CAFD009E}"/>
              </a:ext>
            </a:extLst>
          </p:cNvPr>
          <p:cNvSpPr>
            <a:spLocks noGrp="1"/>
          </p:cNvSpPr>
          <p:nvPr>
            <p:ph type="title"/>
          </p:nvPr>
        </p:nvSpPr>
        <p:spPr>
          <a:xfrm>
            <a:off x="731677" y="852334"/>
            <a:ext cx="4487437" cy="1009604"/>
          </a:xfrm>
        </p:spPr>
        <p:txBody>
          <a:bodyPr/>
          <a:lstStyle/>
          <a:p>
            <a:r>
              <a:rPr lang="en-US" sz="3600" dirty="0"/>
              <a:t>Physician</a:t>
            </a:r>
          </a:p>
        </p:txBody>
      </p:sp>
      <p:sp>
        <p:nvSpPr>
          <p:cNvPr id="4" name="Footer Placeholder 3">
            <a:extLst>
              <a:ext uri="{FF2B5EF4-FFF2-40B4-BE49-F238E27FC236}">
                <a16:creationId xmlns:a16="http://schemas.microsoft.com/office/drawing/2014/main" id="{0D59B838-F729-4564-999A-8594B9C731FB}"/>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70023B1A-E6B8-4A90-B250-2B97BE298D60}"/>
              </a:ext>
            </a:extLst>
          </p:cNvPr>
          <p:cNvSpPr>
            <a:spLocks noGrp="1"/>
          </p:cNvSpPr>
          <p:nvPr>
            <p:ph type="sldNum" sz="quarter" idx="4"/>
          </p:nvPr>
        </p:nvSpPr>
        <p:spPr/>
        <p:txBody>
          <a:bodyPr/>
          <a:lstStyle/>
          <a:p>
            <a:fld id="{489F9553-C816-6842-8939-EE75ECF7EB2B}" type="slidenum">
              <a:rPr lang="en-US" smtClean="0"/>
              <a:pPr/>
              <a:t>24</a:t>
            </a:fld>
            <a:endParaRPr lang="en-US" dirty="0"/>
          </a:p>
        </p:txBody>
      </p:sp>
    </p:spTree>
    <p:extLst>
      <p:ext uri="{BB962C8B-B14F-4D97-AF65-F5344CB8AC3E}">
        <p14:creationId xmlns:p14="http://schemas.microsoft.com/office/powerpoint/2010/main" val="2808747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77B275-563D-4782-A9AB-9ACE258392D1}"/>
              </a:ext>
            </a:extLst>
          </p:cNvPr>
          <p:cNvSpPr>
            <a:spLocks noGrp="1"/>
          </p:cNvSpPr>
          <p:nvPr>
            <p:ph sz="quarter" idx="12"/>
          </p:nvPr>
        </p:nvSpPr>
        <p:spPr/>
        <p:txBody>
          <a:bodyPr/>
          <a:lstStyle/>
          <a:p>
            <a:r>
              <a:rPr lang="en-US" dirty="0"/>
              <a:t>CMS had not identified a specific payment amount for 99441-99443 when they began covering these codes.</a:t>
            </a:r>
          </a:p>
          <a:p>
            <a:r>
              <a:rPr lang="en-US" dirty="0"/>
              <a:t>CMS has increased the rates for these services to be equal to 99212-99214</a:t>
            </a:r>
          </a:p>
          <a:p>
            <a:r>
              <a:rPr lang="en-US" dirty="0"/>
              <a:t>Effective  3/1/2020</a:t>
            </a:r>
          </a:p>
          <a:p>
            <a:r>
              <a:rPr lang="en-US" dirty="0"/>
              <a:t>These codes have </a:t>
            </a:r>
          </a:p>
          <a:p>
            <a:pPr marL="0" indent="0">
              <a:buNone/>
            </a:pPr>
            <a:r>
              <a:rPr lang="en-US" dirty="0"/>
              <a:t>    also been added to</a:t>
            </a:r>
          </a:p>
          <a:p>
            <a:pPr marL="0" indent="0">
              <a:buNone/>
            </a:pPr>
            <a:r>
              <a:rPr lang="en-US" dirty="0"/>
              <a:t>    the </a:t>
            </a:r>
            <a:r>
              <a:rPr lang="en-US" u="sng" dirty="0"/>
              <a:t>telehealth</a:t>
            </a:r>
            <a:r>
              <a:rPr lang="en-US" dirty="0"/>
              <a:t> list</a:t>
            </a:r>
          </a:p>
          <a:p>
            <a:endParaRPr lang="en-US" dirty="0"/>
          </a:p>
        </p:txBody>
      </p:sp>
      <p:sp>
        <p:nvSpPr>
          <p:cNvPr id="3" name="Title 2">
            <a:extLst>
              <a:ext uri="{FF2B5EF4-FFF2-40B4-BE49-F238E27FC236}">
                <a16:creationId xmlns:a16="http://schemas.microsoft.com/office/drawing/2014/main" id="{E9DA8FED-6DE4-4E6F-BF50-F15E2A7A4BCA}"/>
              </a:ext>
            </a:extLst>
          </p:cNvPr>
          <p:cNvSpPr>
            <a:spLocks noGrp="1"/>
          </p:cNvSpPr>
          <p:nvPr>
            <p:ph type="title"/>
          </p:nvPr>
        </p:nvSpPr>
        <p:spPr/>
        <p:txBody>
          <a:bodyPr/>
          <a:lstStyle/>
          <a:p>
            <a:r>
              <a:rPr lang="en-US" dirty="0"/>
              <a:t>N. Telephone Calls-Audio Only 99441-99443 (pages 137-141)</a:t>
            </a:r>
          </a:p>
        </p:txBody>
      </p:sp>
      <p:sp>
        <p:nvSpPr>
          <p:cNvPr id="4" name="Footer Placeholder 3">
            <a:extLst>
              <a:ext uri="{FF2B5EF4-FFF2-40B4-BE49-F238E27FC236}">
                <a16:creationId xmlns:a16="http://schemas.microsoft.com/office/drawing/2014/main" id="{197BA47A-DC3F-466B-9D9E-5920052A835B}"/>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D381E856-3253-4E52-94F5-A372F084AD21}"/>
              </a:ext>
            </a:extLst>
          </p:cNvPr>
          <p:cNvSpPr>
            <a:spLocks noGrp="1"/>
          </p:cNvSpPr>
          <p:nvPr>
            <p:ph type="sldNum" sz="quarter" idx="4"/>
          </p:nvPr>
        </p:nvSpPr>
        <p:spPr/>
        <p:txBody>
          <a:bodyPr/>
          <a:lstStyle/>
          <a:p>
            <a:fld id="{489F9553-C816-6842-8939-EE75ECF7EB2B}" type="slidenum">
              <a:rPr lang="en-US" smtClean="0"/>
              <a:pPr/>
              <a:t>25</a:t>
            </a:fld>
            <a:endParaRPr lang="en-US" dirty="0"/>
          </a:p>
        </p:txBody>
      </p:sp>
      <p:graphicFrame>
        <p:nvGraphicFramePr>
          <p:cNvPr id="6" name="Table 5">
            <a:extLst>
              <a:ext uri="{FF2B5EF4-FFF2-40B4-BE49-F238E27FC236}">
                <a16:creationId xmlns:a16="http://schemas.microsoft.com/office/drawing/2014/main" id="{87539028-151F-4ABA-A02D-6EF44EB0EB82}"/>
              </a:ext>
            </a:extLst>
          </p:cNvPr>
          <p:cNvGraphicFramePr>
            <a:graphicFrameLocks noGrp="1"/>
          </p:cNvGraphicFramePr>
          <p:nvPr>
            <p:extLst>
              <p:ext uri="{D42A27DB-BD31-4B8C-83A1-F6EECF244321}">
                <p14:modId xmlns:p14="http://schemas.microsoft.com/office/powerpoint/2010/main" val="2493712278"/>
              </p:ext>
            </p:extLst>
          </p:nvPr>
        </p:nvGraphicFramePr>
        <p:xfrm>
          <a:off x="3780692" y="2314575"/>
          <a:ext cx="4835770" cy="1920240"/>
        </p:xfrm>
        <a:graphic>
          <a:graphicData uri="http://schemas.openxmlformats.org/drawingml/2006/table">
            <a:tbl>
              <a:tblPr firstRow="1" bandRow="1">
                <a:tableStyleId>{5C22544A-7EE6-4342-B048-85BDC9FD1C3A}</a:tableStyleId>
              </a:tblPr>
              <a:tblGrid>
                <a:gridCol w="1081454">
                  <a:extLst>
                    <a:ext uri="{9D8B030D-6E8A-4147-A177-3AD203B41FA5}">
                      <a16:colId xmlns:a16="http://schemas.microsoft.com/office/drawing/2014/main" val="3936936078"/>
                    </a:ext>
                  </a:extLst>
                </a:gridCol>
                <a:gridCol w="1055077">
                  <a:extLst>
                    <a:ext uri="{9D8B030D-6E8A-4147-A177-3AD203B41FA5}">
                      <a16:colId xmlns:a16="http://schemas.microsoft.com/office/drawing/2014/main" val="169609242"/>
                    </a:ext>
                  </a:extLst>
                </a:gridCol>
                <a:gridCol w="1406769">
                  <a:extLst>
                    <a:ext uri="{9D8B030D-6E8A-4147-A177-3AD203B41FA5}">
                      <a16:colId xmlns:a16="http://schemas.microsoft.com/office/drawing/2014/main" val="662290689"/>
                    </a:ext>
                  </a:extLst>
                </a:gridCol>
                <a:gridCol w="1292470">
                  <a:extLst>
                    <a:ext uri="{9D8B030D-6E8A-4147-A177-3AD203B41FA5}">
                      <a16:colId xmlns:a16="http://schemas.microsoft.com/office/drawing/2014/main" val="4271767425"/>
                    </a:ext>
                  </a:extLst>
                </a:gridCol>
              </a:tblGrid>
              <a:tr h="505306">
                <a:tc>
                  <a:txBody>
                    <a:bodyPr/>
                    <a:lstStyle/>
                    <a:p>
                      <a:r>
                        <a:rPr lang="en-US" sz="1600" dirty="0"/>
                        <a:t>CPT CODES</a:t>
                      </a:r>
                    </a:p>
                  </a:txBody>
                  <a:tcPr/>
                </a:tc>
                <a:tc>
                  <a:txBody>
                    <a:bodyPr/>
                    <a:lstStyle/>
                    <a:p>
                      <a:r>
                        <a:rPr lang="en-US" sz="1600" dirty="0"/>
                        <a:t>Current RVUs</a:t>
                      </a:r>
                    </a:p>
                  </a:txBody>
                  <a:tcPr/>
                </a:tc>
                <a:tc>
                  <a:txBody>
                    <a:bodyPr/>
                    <a:lstStyle/>
                    <a:p>
                      <a:r>
                        <a:rPr lang="en-US" sz="1600" dirty="0"/>
                        <a:t>COVID RVUs Assignment</a:t>
                      </a:r>
                    </a:p>
                  </a:txBody>
                  <a:tcPr/>
                </a:tc>
                <a:tc>
                  <a:txBody>
                    <a:bodyPr/>
                    <a:lstStyle/>
                    <a:p>
                      <a:r>
                        <a:rPr lang="en-US" sz="1600" dirty="0"/>
                        <a:t>New National Payment</a:t>
                      </a:r>
                    </a:p>
                  </a:txBody>
                  <a:tcPr/>
                </a:tc>
                <a:extLst>
                  <a:ext uri="{0D108BD9-81ED-4DB2-BD59-A6C34878D82A}">
                    <a16:rowId xmlns:a16="http://schemas.microsoft.com/office/drawing/2014/main" val="4020163466"/>
                  </a:ext>
                </a:extLst>
              </a:tr>
              <a:tr h="288747">
                <a:tc>
                  <a:txBody>
                    <a:bodyPr/>
                    <a:lstStyle/>
                    <a:p>
                      <a:r>
                        <a:rPr lang="en-US" dirty="0"/>
                        <a:t>99441</a:t>
                      </a:r>
                    </a:p>
                  </a:txBody>
                  <a:tcPr/>
                </a:tc>
                <a:tc>
                  <a:txBody>
                    <a:bodyPr/>
                    <a:lstStyle/>
                    <a:p>
                      <a:r>
                        <a:rPr lang="en-US" dirty="0"/>
                        <a:t>.25</a:t>
                      </a:r>
                    </a:p>
                  </a:txBody>
                  <a:tcPr/>
                </a:tc>
                <a:tc>
                  <a:txBody>
                    <a:bodyPr/>
                    <a:lstStyle/>
                    <a:p>
                      <a:r>
                        <a:rPr lang="en-US" dirty="0"/>
                        <a:t>.48</a:t>
                      </a:r>
                    </a:p>
                  </a:txBody>
                  <a:tcPr/>
                </a:tc>
                <a:tc>
                  <a:txBody>
                    <a:bodyPr/>
                    <a:lstStyle/>
                    <a:p>
                      <a:r>
                        <a:rPr lang="en-US" dirty="0"/>
                        <a:t>$46.19</a:t>
                      </a:r>
                    </a:p>
                  </a:txBody>
                  <a:tcPr/>
                </a:tc>
                <a:extLst>
                  <a:ext uri="{0D108BD9-81ED-4DB2-BD59-A6C34878D82A}">
                    <a16:rowId xmlns:a16="http://schemas.microsoft.com/office/drawing/2014/main" val="632955314"/>
                  </a:ext>
                </a:extLst>
              </a:tr>
              <a:tr h="288747">
                <a:tc>
                  <a:txBody>
                    <a:bodyPr/>
                    <a:lstStyle/>
                    <a:p>
                      <a:r>
                        <a:rPr lang="en-US" dirty="0"/>
                        <a:t>99442</a:t>
                      </a:r>
                    </a:p>
                  </a:txBody>
                  <a:tcPr/>
                </a:tc>
                <a:tc>
                  <a:txBody>
                    <a:bodyPr/>
                    <a:lstStyle/>
                    <a:p>
                      <a:r>
                        <a:rPr lang="en-US" dirty="0"/>
                        <a:t>.50</a:t>
                      </a:r>
                    </a:p>
                  </a:txBody>
                  <a:tcPr/>
                </a:tc>
                <a:tc>
                  <a:txBody>
                    <a:bodyPr/>
                    <a:lstStyle/>
                    <a:p>
                      <a:r>
                        <a:rPr lang="en-US" dirty="0"/>
                        <a:t>.97</a:t>
                      </a:r>
                    </a:p>
                  </a:txBody>
                  <a:tcPr/>
                </a:tc>
                <a:tc>
                  <a:txBody>
                    <a:bodyPr/>
                    <a:lstStyle/>
                    <a:p>
                      <a:r>
                        <a:rPr lang="en-US" dirty="0"/>
                        <a:t>$76.15</a:t>
                      </a:r>
                    </a:p>
                  </a:txBody>
                  <a:tcPr/>
                </a:tc>
                <a:extLst>
                  <a:ext uri="{0D108BD9-81ED-4DB2-BD59-A6C34878D82A}">
                    <a16:rowId xmlns:a16="http://schemas.microsoft.com/office/drawing/2014/main" val="1079074980"/>
                  </a:ext>
                </a:extLst>
              </a:tr>
              <a:tr h="288747">
                <a:tc>
                  <a:txBody>
                    <a:bodyPr/>
                    <a:lstStyle/>
                    <a:p>
                      <a:r>
                        <a:rPr lang="en-US" dirty="0"/>
                        <a:t>99443</a:t>
                      </a:r>
                    </a:p>
                  </a:txBody>
                  <a:tcPr/>
                </a:tc>
                <a:tc>
                  <a:txBody>
                    <a:bodyPr/>
                    <a:lstStyle/>
                    <a:p>
                      <a:r>
                        <a:rPr lang="en-US" dirty="0"/>
                        <a:t>.75</a:t>
                      </a:r>
                    </a:p>
                  </a:txBody>
                  <a:tcPr/>
                </a:tc>
                <a:tc>
                  <a:txBody>
                    <a:bodyPr/>
                    <a:lstStyle/>
                    <a:p>
                      <a:r>
                        <a:rPr lang="en-US" dirty="0"/>
                        <a:t>1.50</a:t>
                      </a:r>
                    </a:p>
                  </a:txBody>
                  <a:tcPr/>
                </a:tc>
                <a:tc>
                  <a:txBody>
                    <a:bodyPr/>
                    <a:lstStyle/>
                    <a:p>
                      <a:r>
                        <a:rPr lang="en-US" dirty="0"/>
                        <a:t>$110.43</a:t>
                      </a:r>
                    </a:p>
                  </a:txBody>
                  <a:tcPr/>
                </a:tc>
                <a:extLst>
                  <a:ext uri="{0D108BD9-81ED-4DB2-BD59-A6C34878D82A}">
                    <a16:rowId xmlns:a16="http://schemas.microsoft.com/office/drawing/2014/main" val="4076332613"/>
                  </a:ext>
                </a:extLst>
              </a:tr>
            </a:tbl>
          </a:graphicData>
        </a:graphic>
      </p:graphicFrame>
    </p:spTree>
    <p:extLst>
      <p:ext uri="{BB962C8B-B14F-4D97-AF65-F5344CB8AC3E}">
        <p14:creationId xmlns:p14="http://schemas.microsoft.com/office/powerpoint/2010/main" val="1978619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AC9AE79-2534-441B-992E-A18AD9C16274}"/>
              </a:ext>
            </a:extLst>
          </p:cNvPr>
          <p:cNvSpPr>
            <a:spLocks noGrp="1"/>
          </p:cNvSpPr>
          <p:nvPr>
            <p:ph sz="quarter" idx="12"/>
          </p:nvPr>
        </p:nvSpPr>
        <p:spPr/>
        <p:txBody>
          <a:bodyPr>
            <a:normAutofit fontScale="92500" lnSpcReduction="20000"/>
          </a:bodyPr>
          <a:lstStyle/>
          <a:p>
            <a:r>
              <a:rPr lang="en-US" dirty="0"/>
              <a:t>RPM can be provided to new or established patients</a:t>
            </a:r>
          </a:p>
          <a:p>
            <a:r>
              <a:rPr lang="en-US" dirty="0"/>
              <a:t>Codes: 99091, 99453, 99454, 99457, 99458, 99473, 99474</a:t>
            </a:r>
          </a:p>
          <a:p>
            <a:r>
              <a:rPr lang="en-US" dirty="0"/>
              <a:t>Consent can be obtained at the time of service</a:t>
            </a:r>
          </a:p>
          <a:p>
            <a:r>
              <a:rPr lang="en-US" dirty="0"/>
              <a:t>This monitoring is helpful for COVID-19 related cases but may not be needed for the duration described by CPT codes</a:t>
            </a:r>
          </a:p>
          <a:p>
            <a:r>
              <a:rPr lang="en-US" dirty="0"/>
              <a:t>RPM has to be provided </a:t>
            </a:r>
            <a:r>
              <a:rPr lang="en-US" b="1" dirty="0"/>
              <a:t>for at least 2 days </a:t>
            </a:r>
            <a:r>
              <a:rPr lang="en-US" dirty="0"/>
              <a:t>but can be less than the 16 out of 30 days described in the CPT code</a:t>
            </a:r>
          </a:p>
          <a:p>
            <a:pPr lvl="1"/>
            <a:r>
              <a:rPr lang="en-US" dirty="0"/>
              <a:t>All other code requirements must be met</a:t>
            </a:r>
          </a:p>
          <a:p>
            <a:r>
              <a:rPr lang="en-US" dirty="0"/>
              <a:t>Payment for this shorter monitoring period is </a:t>
            </a:r>
            <a:r>
              <a:rPr lang="en-US" b="1" dirty="0"/>
              <a:t>restricted to patients with suspected or confirmed COVID-19</a:t>
            </a:r>
          </a:p>
        </p:txBody>
      </p:sp>
      <p:sp>
        <p:nvSpPr>
          <p:cNvPr id="3" name="Title 2">
            <a:extLst>
              <a:ext uri="{FF2B5EF4-FFF2-40B4-BE49-F238E27FC236}">
                <a16:creationId xmlns:a16="http://schemas.microsoft.com/office/drawing/2014/main" id="{E4932D55-5C02-4E09-98F7-605F1517ED5B}"/>
              </a:ext>
            </a:extLst>
          </p:cNvPr>
          <p:cNvSpPr>
            <a:spLocks noGrp="1"/>
          </p:cNvSpPr>
          <p:nvPr>
            <p:ph type="title"/>
          </p:nvPr>
        </p:nvSpPr>
        <p:spPr/>
        <p:txBody>
          <a:bodyPr/>
          <a:lstStyle/>
          <a:p>
            <a:r>
              <a:rPr lang="en-US" dirty="0"/>
              <a:t>CC. Remote Physiologic Monitoring </a:t>
            </a:r>
            <a:br>
              <a:rPr lang="en-US" dirty="0"/>
            </a:br>
            <a:r>
              <a:rPr lang="en-US" dirty="0"/>
              <a:t>(pages 192-194)</a:t>
            </a:r>
          </a:p>
        </p:txBody>
      </p:sp>
      <p:sp>
        <p:nvSpPr>
          <p:cNvPr id="4" name="Footer Placeholder 3">
            <a:extLst>
              <a:ext uri="{FF2B5EF4-FFF2-40B4-BE49-F238E27FC236}">
                <a16:creationId xmlns:a16="http://schemas.microsoft.com/office/drawing/2014/main" id="{0816892A-6424-4C29-A786-EA3C4EA03CC6}"/>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E1768884-EC99-489C-991D-A30B92FA1EF7}"/>
              </a:ext>
            </a:extLst>
          </p:cNvPr>
          <p:cNvSpPr>
            <a:spLocks noGrp="1"/>
          </p:cNvSpPr>
          <p:nvPr>
            <p:ph type="sldNum" sz="quarter" idx="4"/>
          </p:nvPr>
        </p:nvSpPr>
        <p:spPr/>
        <p:txBody>
          <a:bodyPr/>
          <a:lstStyle/>
          <a:p>
            <a:fld id="{489F9553-C816-6842-8939-EE75ECF7EB2B}" type="slidenum">
              <a:rPr lang="en-US" smtClean="0"/>
              <a:pPr/>
              <a:t>26</a:t>
            </a:fld>
            <a:endParaRPr lang="en-US" dirty="0"/>
          </a:p>
        </p:txBody>
      </p:sp>
    </p:spTree>
    <p:extLst>
      <p:ext uri="{BB962C8B-B14F-4D97-AF65-F5344CB8AC3E}">
        <p14:creationId xmlns:p14="http://schemas.microsoft.com/office/powerpoint/2010/main" val="559112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FE1FA3-5F99-4CE3-84D9-C4DBC99C700B}"/>
              </a:ext>
            </a:extLst>
          </p:cNvPr>
          <p:cNvSpPr>
            <a:spLocks noGrp="1"/>
          </p:cNvSpPr>
          <p:nvPr>
            <p:ph sz="quarter" idx="12"/>
          </p:nvPr>
        </p:nvSpPr>
        <p:spPr/>
        <p:txBody>
          <a:bodyPr>
            <a:normAutofit lnSpcReduction="10000"/>
          </a:bodyPr>
          <a:lstStyle/>
          <a:p>
            <a:r>
              <a:rPr lang="en-US" dirty="0"/>
              <a:t>General Policy that allows for all members of the medical team to add documentation in the medical record</a:t>
            </a:r>
          </a:p>
          <a:p>
            <a:pPr lvl="1"/>
            <a:r>
              <a:rPr lang="en-US" dirty="0"/>
              <a:t>Must be reviewed and verified (signed) by the appropriate clinician</a:t>
            </a:r>
          </a:p>
          <a:p>
            <a:pPr lvl="1"/>
            <a:r>
              <a:rPr lang="en-US" dirty="0"/>
              <a:t>“Appropriate clinician” is defined as an individual who has the “delegated” benefit under Medicare law and is authorized to furnish and bill for professional services, regardless of acting in a teaching role, may review &amp; verify (date and sign), rather than re-document.</a:t>
            </a:r>
            <a:br>
              <a:rPr lang="en-US" dirty="0"/>
            </a:br>
            <a:endParaRPr lang="en-US" dirty="0"/>
          </a:p>
        </p:txBody>
      </p:sp>
      <p:sp>
        <p:nvSpPr>
          <p:cNvPr id="3" name="Title 2">
            <a:extLst>
              <a:ext uri="{FF2B5EF4-FFF2-40B4-BE49-F238E27FC236}">
                <a16:creationId xmlns:a16="http://schemas.microsoft.com/office/drawing/2014/main" id="{5578798B-54AD-4622-B6DA-D49DEFCCFF33}"/>
              </a:ext>
            </a:extLst>
          </p:cNvPr>
          <p:cNvSpPr>
            <a:spLocks noGrp="1"/>
          </p:cNvSpPr>
          <p:nvPr>
            <p:ph type="title"/>
          </p:nvPr>
        </p:nvSpPr>
        <p:spPr>
          <a:xfrm>
            <a:off x="343792" y="293597"/>
            <a:ext cx="8229600" cy="498656"/>
          </a:xfrm>
        </p:spPr>
        <p:txBody>
          <a:bodyPr/>
          <a:lstStyle/>
          <a:p>
            <a:r>
              <a:rPr lang="en-US" dirty="0"/>
              <a:t>B. Scope of Practice (pages 19-27)</a:t>
            </a:r>
            <a:br>
              <a:rPr lang="en-US" dirty="0"/>
            </a:br>
            <a:r>
              <a:rPr lang="en-US" dirty="0"/>
              <a:t>Documentation</a:t>
            </a:r>
          </a:p>
        </p:txBody>
      </p:sp>
      <p:sp>
        <p:nvSpPr>
          <p:cNvPr id="4" name="Footer Placeholder 3">
            <a:extLst>
              <a:ext uri="{FF2B5EF4-FFF2-40B4-BE49-F238E27FC236}">
                <a16:creationId xmlns:a16="http://schemas.microsoft.com/office/drawing/2014/main" id="{6D49F465-6A0F-490D-A348-5A518E92C146}"/>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16567F1D-44CE-4D2A-B8DE-EC0F825575EB}"/>
              </a:ext>
            </a:extLst>
          </p:cNvPr>
          <p:cNvSpPr>
            <a:spLocks noGrp="1"/>
          </p:cNvSpPr>
          <p:nvPr>
            <p:ph type="sldNum" sz="quarter" idx="4"/>
          </p:nvPr>
        </p:nvSpPr>
        <p:spPr/>
        <p:txBody>
          <a:bodyPr/>
          <a:lstStyle/>
          <a:p>
            <a:fld id="{489F9553-C816-6842-8939-EE75ECF7EB2B}" type="slidenum">
              <a:rPr lang="en-US" smtClean="0"/>
              <a:pPr/>
              <a:t>27</a:t>
            </a:fld>
            <a:endParaRPr lang="en-US" dirty="0"/>
          </a:p>
        </p:txBody>
      </p:sp>
    </p:spTree>
    <p:extLst>
      <p:ext uri="{BB962C8B-B14F-4D97-AF65-F5344CB8AC3E}">
        <p14:creationId xmlns:p14="http://schemas.microsoft.com/office/powerpoint/2010/main" val="449862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634F89-1049-4BAC-A7B7-38715937645E}"/>
              </a:ext>
            </a:extLst>
          </p:cNvPr>
          <p:cNvSpPr>
            <a:spLocks noGrp="1"/>
          </p:cNvSpPr>
          <p:nvPr>
            <p:ph sz="quarter" idx="12"/>
          </p:nvPr>
        </p:nvSpPr>
        <p:spPr/>
        <p:txBody>
          <a:bodyPr/>
          <a:lstStyle/>
          <a:p>
            <a:r>
              <a:rPr lang="en-US" dirty="0"/>
              <a:t>In the March rule, CMS published different typical times for E/M services done via telehealth based on time </a:t>
            </a:r>
          </a:p>
          <a:p>
            <a:r>
              <a:rPr lang="en-US" dirty="0"/>
              <a:t>CMS now says that stakeholders told them that was too confusing </a:t>
            </a:r>
          </a:p>
          <a:p>
            <a:r>
              <a:rPr lang="en-US" dirty="0"/>
              <a:t>Use CPT times as defined in the CPT Manual 2020</a:t>
            </a:r>
          </a:p>
        </p:txBody>
      </p:sp>
      <p:sp>
        <p:nvSpPr>
          <p:cNvPr id="3" name="Title 2">
            <a:extLst>
              <a:ext uri="{FF2B5EF4-FFF2-40B4-BE49-F238E27FC236}">
                <a16:creationId xmlns:a16="http://schemas.microsoft.com/office/drawing/2014/main" id="{449EE0A0-F2F4-47E1-89DC-40CCB37FDB92}"/>
              </a:ext>
            </a:extLst>
          </p:cNvPr>
          <p:cNvSpPr>
            <a:spLocks noGrp="1"/>
          </p:cNvSpPr>
          <p:nvPr>
            <p:ph type="title"/>
          </p:nvPr>
        </p:nvSpPr>
        <p:spPr>
          <a:xfrm>
            <a:off x="250166" y="345640"/>
            <a:ext cx="8591909" cy="498656"/>
          </a:xfrm>
        </p:spPr>
        <p:txBody>
          <a:bodyPr/>
          <a:lstStyle/>
          <a:p>
            <a:r>
              <a:rPr lang="fr-FR" dirty="0"/>
              <a:t>Z. </a:t>
            </a:r>
            <a:r>
              <a:rPr lang="fr-FR" dirty="0" err="1"/>
              <a:t>Medical</a:t>
            </a:r>
            <a:r>
              <a:rPr lang="fr-FR" dirty="0"/>
              <a:t> </a:t>
            </a:r>
            <a:r>
              <a:rPr lang="fr-FR" dirty="0" err="1"/>
              <a:t>Decision</a:t>
            </a:r>
            <a:r>
              <a:rPr lang="fr-FR" dirty="0"/>
              <a:t> </a:t>
            </a:r>
            <a:r>
              <a:rPr lang="fr-FR" dirty="0" err="1"/>
              <a:t>Making</a:t>
            </a:r>
            <a:r>
              <a:rPr lang="fr-FR" dirty="0"/>
              <a:t> (MDM), </a:t>
            </a:r>
            <a:r>
              <a:rPr lang="fr-FR" dirty="0" err="1"/>
              <a:t>Defined</a:t>
            </a:r>
            <a:r>
              <a:rPr lang="fr-FR" dirty="0"/>
              <a:t> Time for E/M Services, 99201—99215 (page 182)</a:t>
            </a:r>
            <a:endParaRPr lang="en-US" dirty="0"/>
          </a:p>
        </p:txBody>
      </p:sp>
      <p:sp>
        <p:nvSpPr>
          <p:cNvPr id="4" name="Footer Placeholder 3">
            <a:extLst>
              <a:ext uri="{FF2B5EF4-FFF2-40B4-BE49-F238E27FC236}">
                <a16:creationId xmlns:a16="http://schemas.microsoft.com/office/drawing/2014/main" id="{F03C88D2-B314-46B6-BF7B-51234D7B39F2}"/>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BC5F63C4-8EB6-4D17-B76D-7AEBF5DF8E28}"/>
              </a:ext>
            </a:extLst>
          </p:cNvPr>
          <p:cNvSpPr>
            <a:spLocks noGrp="1"/>
          </p:cNvSpPr>
          <p:nvPr>
            <p:ph type="sldNum" sz="quarter" idx="4"/>
          </p:nvPr>
        </p:nvSpPr>
        <p:spPr/>
        <p:txBody>
          <a:bodyPr/>
          <a:lstStyle/>
          <a:p>
            <a:fld id="{489F9553-C816-6842-8939-EE75ECF7EB2B}" type="slidenum">
              <a:rPr lang="en-US" smtClean="0"/>
              <a:pPr/>
              <a:t>28</a:t>
            </a:fld>
            <a:endParaRPr lang="en-US" dirty="0"/>
          </a:p>
        </p:txBody>
      </p:sp>
    </p:spTree>
    <p:extLst>
      <p:ext uri="{BB962C8B-B14F-4D97-AF65-F5344CB8AC3E}">
        <p14:creationId xmlns:p14="http://schemas.microsoft.com/office/powerpoint/2010/main" val="18976346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75BA23-D5EA-4B87-B27A-C6438F6CE6E0}"/>
              </a:ext>
            </a:extLst>
          </p:cNvPr>
          <p:cNvSpPr>
            <a:spLocks noGrp="1"/>
          </p:cNvSpPr>
          <p:nvPr>
            <p:ph sz="quarter" idx="12"/>
          </p:nvPr>
        </p:nvSpPr>
        <p:spPr/>
        <p:txBody>
          <a:bodyPr>
            <a:normAutofit lnSpcReduction="10000"/>
          </a:bodyPr>
          <a:lstStyle/>
          <a:p>
            <a:r>
              <a:rPr lang="en-US" dirty="0"/>
              <a:t>CMS will continue to update the telehealth list through sub-regulatory communication by posting updates at the following: </a:t>
            </a:r>
            <a:r>
              <a:rPr lang="en-US" u="sng" dirty="0">
                <a:hlinkClick r:id="rId3"/>
              </a:rPr>
              <a:t>https://www.cms.gov/Medicare/Medicare-General-Information/Telehealth/Telehealth-Codes</a:t>
            </a:r>
            <a:endParaRPr lang="en-US" dirty="0"/>
          </a:p>
          <a:p>
            <a:r>
              <a:rPr lang="en-US" dirty="0"/>
              <a:t>The list was updated on April 30</a:t>
            </a:r>
            <a:r>
              <a:rPr lang="en-US" baseline="30000" dirty="0"/>
              <a:t>th </a:t>
            </a:r>
          </a:p>
          <a:p>
            <a:endParaRPr lang="en-US" dirty="0"/>
          </a:p>
          <a:p>
            <a:r>
              <a:rPr lang="en-US" dirty="0"/>
              <a:t>The list includes expands the services that can be provided by audio only (if visual is not available) (identified in column D)</a:t>
            </a:r>
          </a:p>
        </p:txBody>
      </p:sp>
      <p:sp>
        <p:nvSpPr>
          <p:cNvPr id="3" name="Title 2">
            <a:extLst>
              <a:ext uri="{FF2B5EF4-FFF2-40B4-BE49-F238E27FC236}">
                <a16:creationId xmlns:a16="http://schemas.microsoft.com/office/drawing/2014/main" id="{2510D333-C7E6-4A9E-86D9-A954CB8DD6A1}"/>
              </a:ext>
            </a:extLst>
          </p:cNvPr>
          <p:cNvSpPr>
            <a:spLocks noGrp="1"/>
          </p:cNvSpPr>
          <p:nvPr>
            <p:ph type="title"/>
          </p:nvPr>
        </p:nvSpPr>
        <p:spPr/>
        <p:txBody>
          <a:bodyPr/>
          <a:lstStyle/>
          <a:p>
            <a:r>
              <a:rPr lang="en-US" dirty="0"/>
              <a:t>AA. Updating the Telehealth List (pages 182-183)</a:t>
            </a:r>
          </a:p>
        </p:txBody>
      </p:sp>
      <p:sp>
        <p:nvSpPr>
          <p:cNvPr id="4" name="Footer Placeholder 3">
            <a:extLst>
              <a:ext uri="{FF2B5EF4-FFF2-40B4-BE49-F238E27FC236}">
                <a16:creationId xmlns:a16="http://schemas.microsoft.com/office/drawing/2014/main" id="{01B49FF7-8D95-436E-A42B-77F3A1DDE76D}"/>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9FFE02B5-DCFC-4240-8FB1-22DB7D27EC5A}"/>
              </a:ext>
            </a:extLst>
          </p:cNvPr>
          <p:cNvSpPr>
            <a:spLocks noGrp="1"/>
          </p:cNvSpPr>
          <p:nvPr>
            <p:ph type="sldNum" sz="quarter" idx="4"/>
          </p:nvPr>
        </p:nvSpPr>
        <p:spPr/>
        <p:txBody>
          <a:bodyPr/>
          <a:lstStyle/>
          <a:p>
            <a:fld id="{489F9553-C816-6842-8939-EE75ECF7EB2B}" type="slidenum">
              <a:rPr lang="en-US" smtClean="0"/>
              <a:pPr/>
              <a:t>29</a:t>
            </a:fld>
            <a:endParaRPr lang="en-US" dirty="0"/>
          </a:p>
        </p:txBody>
      </p:sp>
      <p:graphicFrame>
        <p:nvGraphicFramePr>
          <p:cNvPr id="6" name="Object 5">
            <a:extLst>
              <a:ext uri="{FF2B5EF4-FFF2-40B4-BE49-F238E27FC236}">
                <a16:creationId xmlns:a16="http://schemas.microsoft.com/office/drawing/2014/main" id="{D0D457AA-38E2-4A87-AA06-A517A04A4820}"/>
              </a:ext>
            </a:extLst>
          </p:cNvPr>
          <p:cNvGraphicFramePr>
            <a:graphicFrameLocks noChangeAspect="1"/>
          </p:cNvGraphicFramePr>
          <p:nvPr>
            <p:extLst>
              <p:ext uri="{D42A27DB-BD31-4B8C-83A1-F6EECF244321}">
                <p14:modId xmlns:p14="http://schemas.microsoft.com/office/powerpoint/2010/main" val="565141498"/>
              </p:ext>
            </p:extLst>
          </p:nvPr>
        </p:nvGraphicFramePr>
        <p:xfrm>
          <a:off x="5231424" y="2677258"/>
          <a:ext cx="914400" cy="792163"/>
        </p:xfrm>
        <a:graphic>
          <a:graphicData uri="http://schemas.openxmlformats.org/presentationml/2006/ole">
            <mc:AlternateContent xmlns:mc="http://schemas.openxmlformats.org/markup-compatibility/2006">
              <mc:Choice xmlns:v="urn:schemas-microsoft-com:vml" Requires="v">
                <p:oleObj spid="_x0000_s3114" name="Worksheet" showAsIcon="1" r:id="rId4" imgW="914400" imgH="792360" progId="Excel.Sheet.12">
                  <p:embed/>
                </p:oleObj>
              </mc:Choice>
              <mc:Fallback>
                <p:oleObj name="Worksheet" showAsIcon="1" r:id="rId4" imgW="914400" imgH="792360" progId="Excel.Sheet.12">
                  <p:embed/>
                  <p:pic>
                    <p:nvPicPr>
                      <p:cNvPr id="0" name=""/>
                      <p:cNvPicPr/>
                      <p:nvPr/>
                    </p:nvPicPr>
                    <p:blipFill>
                      <a:blip r:embed="rId5"/>
                      <a:stretch>
                        <a:fillRect/>
                      </a:stretch>
                    </p:blipFill>
                    <p:spPr>
                      <a:xfrm>
                        <a:off x="5231424" y="2677258"/>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912904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0B1E27F3-A133-4FC8-8B2F-0184501FDE49}"/>
              </a:ext>
            </a:extLst>
          </p:cNvPr>
          <p:cNvSpPr>
            <a:spLocks noGrp="1"/>
          </p:cNvSpPr>
          <p:nvPr>
            <p:ph sz="quarter" idx="12"/>
          </p:nvPr>
        </p:nvSpPr>
        <p:spPr/>
        <p:txBody>
          <a:bodyPr>
            <a:normAutofit fontScale="85000" lnSpcReduction="20000"/>
          </a:bodyPr>
          <a:lstStyle/>
          <a:p>
            <a:r>
              <a:rPr lang="en-US" dirty="0"/>
              <a:t>The interim final rule can be viewed here:</a:t>
            </a:r>
          </a:p>
          <a:p>
            <a:pPr lvl="1"/>
            <a:r>
              <a:rPr lang="en-US" u="sng" dirty="0">
                <a:hlinkClick r:id="rId2" tooltip="COVID Medicare and Medicaid IFC2"/>
              </a:rPr>
              <a:t>Medicare and Medicaid IFC: Additional Policy and Regulatory Revisions in Response to the COVID-19 Public Health Emergency (CMS-5531 IFC)</a:t>
            </a:r>
            <a:r>
              <a:rPr lang="en-US" dirty="0">
                <a:hlinkClick r:id="rId2" tooltip="COVID Medicare and Medicaid IFC2"/>
              </a:rPr>
              <a:t> (PDF)</a:t>
            </a:r>
            <a:endParaRPr lang="en-US" dirty="0"/>
          </a:p>
          <a:p>
            <a:pPr lvl="1"/>
            <a:r>
              <a:rPr lang="en-US" dirty="0">
                <a:hlinkClick r:id="rId3" tooltip="COVID IFC 2 List of Hospital Outpatient Services "/>
              </a:rPr>
              <a:t>List of Hospital Outpatient Services and List of Partial Hospitalization Program Services Accompanying the 4/30/2020 IFC (ZIP)</a:t>
            </a:r>
            <a:r>
              <a:rPr lang="en-US" dirty="0"/>
              <a:t> </a:t>
            </a:r>
          </a:p>
          <a:p>
            <a:pPr lvl="1"/>
            <a:r>
              <a:rPr lang="en-US" dirty="0">
                <a:hlinkClick r:id="rId4" tooltip="COVID IFC 2 Flu RSV Codes"/>
              </a:rPr>
              <a:t>List of lab test codes for COVID-19, Influenza, RSV (PDF)</a:t>
            </a:r>
            <a:r>
              <a:rPr lang="en-US" dirty="0"/>
              <a:t> </a:t>
            </a:r>
          </a:p>
          <a:p>
            <a:endParaRPr lang="en-US" dirty="0"/>
          </a:p>
          <a:p>
            <a:r>
              <a:rPr lang="en-US" dirty="0"/>
              <a:t>Information in the interim final rule and this summary are applicable for the duration of the PHE unless otherwise noted.</a:t>
            </a:r>
          </a:p>
          <a:p>
            <a:r>
              <a:rPr lang="en-US" dirty="0"/>
              <a:t>Information retroactive to March 1, 2020 unless otherwise noted</a:t>
            </a:r>
          </a:p>
        </p:txBody>
      </p:sp>
      <p:sp>
        <p:nvSpPr>
          <p:cNvPr id="5" name="Title 4">
            <a:extLst>
              <a:ext uri="{FF2B5EF4-FFF2-40B4-BE49-F238E27FC236}">
                <a16:creationId xmlns:a16="http://schemas.microsoft.com/office/drawing/2014/main" id="{9657C7DB-A691-4726-9FAF-97684B81C7AE}"/>
              </a:ext>
            </a:extLst>
          </p:cNvPr>
          <p:cNvSpPr>
            <a:spLocks noGrp="1"/>
          </p:cNvSpPr>
          <p:nvPr>
            <p:ph type="title"/>
          </p:nvPr>
        </p:nvSpPr>
        <p:spPr>
          <a:xfrm>
            <a:off x="281353" y="345640"/>
            <a:ext cx="8546123" cy="498656"/>
          </a:xfrm>
        </p:spPr>
        <p:txBody>
          <a:bodyPr/>
          <a:lstStyle/>
          <a:p>
            <a:r>
              <a:rPr lang="en-US" dirty="0"/>
              <a:t>CMS Interim Final Rule CMS-5531, published 4/30/20</a:t>
            </a:r>
          </a:p>
        </p:txBody>
      </p:sp>
      <p:sp>
        <p:nvSpPr>
          <p:cNvPr id="3" name="Footer Placeholder 2">
            <a:extLst>
              <a:ext uri="{FF2B5EF4-FFF2-40B4-BE49-F238E27FC236}">
                <a16:creationId xmlns:a16="http://schemas.microsoft.com/office/drawing/2014/main" id="{1D94F5FF-509F-4E5A-83CA-067A0B6C66C3}"/>
              </a:ext>
            </a:extLst>
          </p:cNvPr>
          <p:cNvSpPr>
            <a:spLocks noGrp="1"/>
          </p:cNvSpPr>
          <p:nvPr>
            <p:ph type="ftr" sz="quarter" idx="3"/>
          </p:nvPr>
        </p:nvSpPr>
        <p:spPr/>
        <p:txBody>
          <a:bodyPr/>
          <a:lstStyle/>
          <a:p>
            <a:r>
              <a:rPr lang="en-US"/>
              <a:t>©2019 Trinity Health</a:t>
            </a:r>
            <a:endParaRPr lang="en-US" dirty="0"/>
          </a:p>
        </p:txBody>
      </p:sp>
      <p:sp>
        <p:nvSpPr>
          <p:cNvPr id="4" name="Slide Number Placeholder 3">
            <a:extLst>
              <a:ext uri="{FF2B5EF4-FFF2-40B4-BE49-F238E27FC236}">
                <a16:creationId xmlns:a16="http://schemas.microsoft.com/office/drawing/2014/main" id="{CA6ADF37-046F-4393-BCCD-A7F56D1122C6}"/>
              </a:ext>
            </a:extLst>
          </p:cNvPr>
          <p:cNvSpPr>
            <a:spLocks noGrp="1"/>
          </p:cNvSpPr>
          <p:nvPr>
            <p:ph type="sldNum" sz="quarter" idx="4"/>
          </p:nvPr>
        </p:nvSpPr>
        <p:spPr/>
        <p:txBody>
          <a:bodyPr/>
          <a:lstStyle/>
          <a:p>
            <a:fld id="{489F9553-C816-6842-8939-EE75ECF7EB2B}" type="slidenum">
              <a:rPr lang="en-US" smtClean="0"/>
              <a:pPr/>
              <a:t>3</a:t>
            </a:fld>
            <a:endParaRPr lang="en-US" dirty="0"/>
          </a:p>
        </p:txBody>
      </p:sp>
    </p:spTree>
    <p:extLst>
      <p:ext uri="{BB962C8B-B14F-4D97-AF65-F5344CB8AC3E}">
        <p14:creationId xmlns:p14="http://schemas.microsoft.com/office/powerpoint/2010/main" val="8679504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F34C49F-C0CB-4D35-B6C4-F912C64ED3A7}"/>
              </a:ext>
            </a:extLst>
          </p:cNvPr>
          <p:cNvSpPr>
            <a:spLocks noGrp="1"/>
          </p:cNvSpPr>
          <p:nvPr>
            <p:ph sz="quarter" idx="12"/>
          </p:nvPr>
        </p:nvSpPr>
        <p:spPr/>
        <p:txBody>
          <a:bodyPr/>
          <a:lstStyle/>
          <a:p>
            <a:r>
              <a:rPr lang="en-US" dirty="0"/>
              <a:t>Prior to the PHE, only physicians are permitted to supervise diagnostic tests</a:t>
            </a:r>
          </a:p>
          <a:p>
            <a:r>
              <a:rPr lang="en-US" dirty="0"/>
              <a:t>During the PHE, NPs, CNSs, PAs and CNMs may order, furnish directly and supervise the performance of diagnostic tests, as defined by state law</a:t>
            </a:r>
          </a:p>
          <a:p>
            <a:r>
              <a:rPr lang="en-US" dirty="0"/>
              <a:t>Allowing diagnostic tests to be performed by a PA without physician supervision, when authorized to perform the tests under state law</a:t>
            </a:r>
          </a:p>
        </p:txBody>
      </p:sp>
      <p:sp>
        <p:nvSpPr>
          <p:cNvPr id="3" name="Title 2">
            <a:extLst>
              <a:ext uri="{FF2B5EF4-FFF2-40B4-BE49-F238E27FC236}">
                <a16:creationId xmlns:a16="http://schemas.microsoft.com/office/drawing/2014/main" id="{C7FD7E5F-D0FC-46F7-9C60-6C66330A9E28}"/>
              </a:ext>
            </a:extLst>
          </p:cNvPr>
          <p:cNvSpPr>
            <a:spLocks noGrp="1"/>
          </p:cNvSpPr>
          <p:nvPr>
            <p:ph type="title"/>
          </p:nvPr>
        </p:nvSpPr>
        <p:spPr/>
        <p:txBody>
          <a:bodyPr/>
          <a:lstStyle/>
          <a:p>
            <a:r>
              <a:rPr lang="en-US" dirty="0"/>
              <a:t>B. Scope of Practice (pages 19-27)</a:t>
            </a:r>
          </a:p>
        </p:txBody>
      </p:sp>
      <p:sp>
        <p:nvSpPr>
          <p:cNvPr id="4" name="Footer Placeholder 3">
            <a:extLst>
              <a:ext uri="{FF2B5EF4-FFF2-40B4-BE49-F238E27FC236}">
                <a16:creationId xmlns:a16="http://schemas.microsoft.com/office/drawing/2014/main" id="{131D7580-6086-4763-81A2-FD1D491B5E13}"/>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7A11EC23-7CDA-4450-AF69-EA530B23C6A3}"/>
              </a:ext>
            </a:extLst>
          </p:cNvPr>
          <p:cNvSpPr>
            <a:spLocks noGrp="1"/>
          </p:cNvSpPr>
          <p:nvPr>
            <p:ph type="sldNum" sz="quarter" idx="4"/>
          </p:nvPr>
        </p:nvSpPr>
        <p:spPr/>
        <p:txBody>
          <a:bodyPr/>
          <a:lstStyle/>
          <a:p>
            <a:fld id="{489F9553-C816-6842-8939-EE75ECF7EB2B}" type="slidenum">
              <a:rPr lang="en-US" smtClean="0"/>
              <a:pPr/>
              <a:t>30</a:t>
            </a:fld>
            <a:endParaRPr lang="en-US" dirty="0"/>
          </a:p>
        </p:txBody>
      </p:sp>
    </p:spTree>
    <p:extLst>
      <p:ext uri="{BB962C8B-B14F-4D97-AF65-F5344CB8AC3E}">
        <p14:creationId xmlns:p14="http://schemas.microsoft.com/office/powerpoint/2010/main" val="10652876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C0AF37-EF4C-4270-AFE7-6F4677E7AFFA}"/>
              </a:ext>
            </a:extLst>
          </p:cNvPr>
          <p:cNvSpPr>
            <a:spLocks noGrp="1"/>
          </p:cNvSpPr>
          <p:nvPr>
            <p:ph sz="quarter" idx="12"/>
          </p:nvPr>
        </p:nvSpPr>
        <p:spPr/>
        <p:txBody>
          <a:bodyPr/>
          <a:lstStyle/>
          <a:p>
            <a:r>
              <a:rPr lang="en-US" dirty="0"/>
              <a:t>Outpatient Physical Therapists &amp; Occupational Therapists </a:t>
            </a:r>
          </a:p>
          <a:p>
            <a:pPr lvl="1"/>
            <a:r>
              <a:rPr lang="en-US" b="1" dirty="0"/>
              <a:t>Applies only to those currently enrolled with Medicare and billing on a CMS 1500 claim form</a:t>
            </a:r>
          </a:p>
          <a:p>
            <a:pPr lvl="1"/>
            <a:r>
              <a:rPr lang="en-US" dirty="0"/>
              <a:t>Allow PTs and OTs to delegate maintenance therapy services to PTAs and OTAs when they oversee the patients course of treatment, when clinically appropriate</a:t>
            </a:r>
          </a:p>
          <a:p>
            <a:pPr lvl="1"/>
            <a:r>
              <a:rPr lang="en-US" dirty="0"/>
              <a:t>Utilize appropriate CO and CQ modifiers for therapy services provided by OTAs and PTAs</a:t>
            </a:r>
          </a:p>
        </p:txBody>
      </p:sp>
      <p:sp>
        <p:nvSpPr>
          <p:cNvPr id="3" name="Title 2">
            <a:extLst>
              <a:ext uri="{FF2B5EF4-FFF2-40B4-BE49-F238E27FC236}">
                <a16:creationId xmlns:a16="http://schemas.microsoft.com/office/drawing/2014/main" id="{2D443BF4-AE63-45FB-A6EF-215EC7459DED}"/>
              </a:ext>
            </a:extLst>
          </p:cNvPr>
          <p:cNvSpPr>
            <a:spLocks noGrp="1"/>
          </p:cNvSpPr>
          <p:nvPr>
            <p:ph type="title"/>
          </p:nvPr>
        </p:nvSpPr>
        <p:spPr>
          <a:xfrm>
            <a:off x="457200" y="293597"/>
            <a:ext cx="8229600" cy="498656"/>
          </a:xfrm>
        </p:spPr>
        <p:txBody>
          <a:bodyPr/>
          <a:lstStyle/>
          <a:p>
            <a:br>
              <a:rPr lang="en-US" dirty="0">
                <a:solidFill>
                  <a:schemeClr val="tx1"/>
                </a:solidFill>
              </a:rPr>
            </a:br>
            <a:r>
              <a:rPr lang="en-US" dirty="0"/>
              <a:t>B. Scope of Practice (pages 19-27) </a:t>
            </a:r>
            <a:br>
              <a:rPr lang="en-US" dirty="0"/>
            </a:br>
            <a:endParaRPr lang="en-US" dirty="0"/>
          </a:p>
        </p:txBody>
      </p:sp>
      <p:sp>
        <p:nvSpPr>
          <p:cNvPr id="4" name="Footer Placeholder 3">
            <a:extLst>
              <a:ext uri="{FF2B5EF4-FFF2-40B4-BE49-F238E27FC236}">
                <a16:creationId xmlns:a16="http://schemas.microsoft.com/office/drawing/2014/main" id="{95305C1D-D76D-4807-AD39-48F50EBB31BF}"/>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E21EEECD-0024-4872-910D-54752B245463}"/>
              </a:ext>
            </a:extLst>
          </p:cNvPr>
          <p:cNvSpPr>
            <a:spLocks noGrp="1"/>
          </p:cNvSpPr>
          <p:nvPr>
            <p:ph type="sldNum" sz="quarter" idx="4"/>
          </p:nvPr>
        </p:nvSpPr>
        <p:spPr/>
        <p:txBody>
          <a:bodyPr/>
          <a:lstStyle/>
          <a:p>
            <a:fld id="{489F9553-C816-6842-8939-EE75ECF7EB2B}" type="slidenum">
              <a:rPr lang="en-US" smtClean="0"/>
              <a:pPr/>
              <a:t>31</a:t>
            </a:fld>
            <a:endParaRPr lang="en-US" dirty="0"/>
          </a:p>
        </p:txBody>
      </p:sp>
    </p:spTree>
    <p:extLst>
      <p:ext uri="{BB962C8B-B14F-4D97-AF65-F5344CB8AC3E}">
        <p14:creationId xmlns:p14="http://schemas.microsoft.com/office/powerpoint/2010/main" val="39235143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C9A659F-3DCE-4CA0-968F-4CE12EAF49AD}"/>
              </a:ext>
            </a:extLst>
          </p:cNvPr>
          <p:cNvSpPr>
            <a:spLocks noGrp="1"/>
          </p:cNvSpPr>
          <p:nvPr>
            <p:ph sz="quarter" idx="12"/>
          </p:nvPr>
        </p:nvSpPr>
        <p:spPr>
          <a:xfrm>
            <a:off x="393408" y="1345223"/>
            <a:ext cx="8236688" cy="3255352"/>
          </a:xfrm>
        </p:spPr>
        <p:txBody>
          <a:bodyPr>
            <a:normAutofit lnSpcReduction="10000"/>
          </a:bodyPr>
          <a:lstStyle/>
          <a:p>
            <a:r>
              <a:rPr lang="en-US" dirty="0"/>
              <a:t>Clarification directed to pharmacist’s employed in a physician office and/or medical group.  </a:t>
            </a:r>
          </a:p>
          <a:p>
            <a:pPr lvl="1"/>
            <a:r>
              <a:rPr lang="en-US" dirty="0"/>
              <a:t>May provide services “incident to” to a physician, with appropriate level of supervision</a:t>
            </a:r>
          </a:p>
          <a:p>
            <a:pPr lvl="1"/>
            <a:r>
              <a:rPr lang="en-US" dirty="0"/>
              <a:t>Services must not be paid under Medicare Part D benefit</a:t>
            </a:r>
          </a:p>
          <a:p>
            <a:pPr lvl="1"/>
            <a:r>
              <a:rPr lang="en-US" dirty="0"/>
              <a:t>Within pharmacist’s state scope of practice and applicable state law</a:t>
            </a:r>
          </a:p>
          <a:p>
            <a:pPr marL="627063" lvl="2" indent="0">
              <a:buNone/>
            </a:pPr>
            <a:endParaRPr lang="en-US" dirty="0">
              <a:solidFill>
                <a:srgbClr val="FF0000"/>
              </a:solidFill>
            </a:endParaRPr>
          </a:p>
        </p:txBody>
      </p:sp>
      <p:sp>
        <p:nvSpPr>
          <p:cNvPr id="3" name="Title 2">
            <a:extLst>
              <a:ext uri="{FF2B5EF4-FFF2-40B4-BE49-F238E27FC236}">
                <a16:creationId xmlns:a16="http://schemas.microsoft.com/office/drawing/2014/main" id="{DC9FEF30-AF1A-44FC-BB0A-23CF7DE77D7D}"/>
              </a:ext>
            </a:extLst>
          </p:cNvPr>
          <p:cNvSpPr>
            <a:spLocks noGrp="1"/>
          </p:cNvSpPr>
          <p:nvPr>
            <p:ph type="title"/>
          </p:nvPr>
        </p:nvSpPr>
        <p:spPr/>
        <p:txBody>
          <a:bodyPr/>
          <a:lstStyle/>
          <a:p>
            <a:br>
              <a:rPr lang="en-US" dirty="0"/>
            </a:br>
            <a:r>
              <a:rPr lang="en-US" dirty="0"/>
              <a:t>B. Scope of Practice - Pharmacists Providing Services Incident to a Physician’s Services (pages 19-27)</a:t>
            </a:r>
          </a:p>
        </p:txBody>
      </p:sp>
      <p:sp>
        <p:nvSpPr>
          <p:cNvPr id="4" name="Footer Placeholder 3">
            <a:extLst>
              <a:ext uri="{FF2B5EF4-FFF2-40B4-BE49-F238E27FC236}">
                <a16:creationId xmlns:a16="http://schemas.microsoft.com/office/drawing/2014/main" id="{F9F48AC0-C94F-4C37-87E4-F4C1686A51A8}"/>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05821087-00B6-4AAD-9EBD-E1E93FA31433}"/>
              </a:ext>
            </a:extLst>
          </p:cNvPr>
          <p:cNvSpPr>
            <a:spLocks noGrp="1"/>
          </p:cNvSpPr>
          <p:nvPr>
            <p:ph type="sldNum" sz="quarter" idx="4"/>
          </p:nvPr>
        </p:nvSpPr>
        <p:spPr/>
        <p:txBody>
          <a:bodyPr/>
          <a:lstStyle/>
          <a:p>
            <a:fld id="{489F9553-C816-6842-8939-EE75ECF7EB2B}" type="slidenum">
              <a:rPr lang="en-US" smtClean="0"/>
              <a:pPr/>
              <a:t>32</a:t>
            </a:fld>
            <a:endParaRPr lang="en-US" dirty="0"/>
          </a:p>
        </p:txBody>
      </p:sp>
    </p:spTree>
    <p:extLst>
      <p:ext uri="{BB962C8B-B14F-4D97-AF65-F5344CB8AC3E}">
        <p14:creationId xmlns:p14="http://schemas.microsoft.com/office/powerpoint/2010/main" val="690780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0D0FC5-1C7B-42CD-89B8-843D8035775F}"/>
              </a:ext>
            </a:extLst>
          </p:cNvPr>
          <p:cNvSpPr>
            <a:spLocks noGrp="1"/>
          </p:cNvSpPr>
          <p:nvPr>
            <p:ph sz="quarter" idx="12"/>
          </p:nvPr>
        </p:nvSpPr>
        <p:spPr>
          <a:xfrm>
            <a:off x="393408" y="1371600"/>
            <a:ext cx="8236688" cy="3228975"/>
          </a:xfrm>
        </p:spPr>
        <p:txBody>
          <a:bodyPr>
            <a:normAutofit fontScale="85000" lnSpcReduction="10000"/>
          </a:bodyPr>
          <a:lstStyle/>
          <a:p>
            <a:r>
              <a:rPr lang="en-US" dirty="0"/>
              <a:t>Pharmacists can work with a physician or other practitioner to provide assessment and specimen collection services, and the physician or other practitioner can bill Medicare for the services. </a:t>
            </a:r>
          </a:p>
          <a:p>
            <a:r>
              <a:rPr lang="en-US" dirty="0"/>
              <a:t>Applicable to non-hospital retail pharmacies (e.g., CVS, Walgreens)</a:t>
            </a:r>
          </a:p>
          <a:p>
            <a:pPr lvl="1"/>
            <a:r>
              <a:rPr lang="en-US" dirty="0"/>
              <a:t>Pharmacists also can perform certain COVID-19 tests if they are enrolled in Medicare as a laboratory, in accordance with a pharmacist’s scope of practice and state law. </a:t>
            </a:r>
          </a:p>
          <a:p>
            <a:pPr lvl="1"/>
            <a:r>
              <a:rPr lang="en-US" dirty="0"/>
              <a:t>With these changes, beneficiaries may be tested at “parking lot” test sites operated by pharmacies and other entities consistent with state requirements.</a:t>
            </a:r>
          </a:p>
        </p:txBody>
      </p:sp>
      <p:sp>
        <p:nvSpPr>
          <p:cNvPr id="3" name="Title 2">
            <a:extLst>
              <a:ext uri="{FF2B5EF4-FFF2-40B4-BE49-F238E27FC236}">
                <a16:creationId xmlns:a16="http://schemas.microsoft.com/office/drawing/2014/main" id="{A2CB7FEA-BD56-4EA2-BC11-1BA8D83A5AD3}"/>
              </a:ext>
            </a:extLst>
          </p:cNvPr>
          <p:cNvSpPr>
            <a:spLocks noGrp="1"/>
          </p:cNvSpPr>
          <p:nvPr>
            <p:ph type="title"/>
          </p:nvPr>
        </p:nvSpPr>
        <p:spPr/>
        <p:txBody>
          <a:bodyPr/>
          <a:lstStyle/>
          <a:p>
            <a:br>
              <a:rPr lang="en-US" dirty="0"/>
            </a:br>
            <a:r>
              <a:rPr lang="en-US" dirty="0"/>
              <a:t>B. Scope of Practice - Pharmacists Providing Services Incident to a Physician’s Services (pages 19-27)</a:t>
            </a:r>
          </a:p>
        </p:txBody>
      </p:sp>
      <p:sp>
        <p:nvSpPr>
          <p:cNvPr id="4" name="Footer Placeholder 3">
            <a:extLst>
              <a:ext uri="{FF2B5EF4-FFF2-40B4-BE49-F238E27FC236}">
                <a16:creationId xmlns:a16="http://schemas.microsoft.com/office/drawing/2014/main" id="{09225B75-D359-4EA6-BFA9-5E0108A72824}"/>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CEBDC338-2B1A-4BEE-88B7-9695EB5A9652}"/>
              </a:ext>
            </a:extLst>
          </p:cNvPr>
          <p:cNvSpPr>
            <a:spLocks noGrp="1"/>
          </p:cNvSpPr>
          <p:nvPr>
            <p:ph type="sldNum" sz="quarter" idx="4"/>
          </p:nvPr>
        </p:nvSpPr>
        <p:spPr/>
        <p:txBody>
          <a:bodyPr/>
          <a:lstStyle/>
          <a:p>
            <a:fld id="{489F9553-C816-6842-8939-EE75ECF7EB2B}" type="slidenum">
              <a:rPr lang="en-US" smtClean="0"/>
              <a:pPr/>
              <a:t>33</a:t>
            </a:fld>
            <a:endParaRPr lang="en-US" dirty="0"/>
          </a:p>
        </p:txBody>
      </p:sp>
    </p:spTree>
    <p:extLst>
      <p:ext uri="{BB962C8B-B14F-4D97-AF65-F5344CB8AC3E}">
        <p14:creationId xmlns:p14="http://schemas.microsoft.com/office/powerpoint/2010/main" val="22892866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9014CE1-779A-4121-8F2D-EB45643EE698}"/>
              </a:ext>
            </a:extLst>
          </p:cNvPr>
          <p:cNvSpPr>
            <a:spLocks noGrp="1"/>
          </p:cNvSpPr>
          <p:nvPr>
            <p:ph type="ftr" sz="quarter" idx="3"/>
          </p:nvPr>
        </p:nvSpPr>
        <p:spPr/>
        <p:txBody>
          <a:bodyPr/>
          <a:lstStyle/>
          <a:p>
            <a:r>
              <a:rPr lang="en-US"/>
              <a:t>©2019 Trinity Health</a:t>
            </a:r>
            <a:endParaRPr lang="en-US" dirty="0"/>
          </a:p>
        </p:txBody>
      </p:sp>
      <p:sp>
        <p:nvSpPr>
          <p:cNvPr id="3" name="Slide Number Placeholder 2">
            <a:extLst>
              <a:ext uri="{FF2B5EF4-FFF2-40B4-BE49-F238E27FC236}">
                <a16:creationId xmlns:a16="http://schemas.microsoft.com/office/drawing/2014/main" id="{F712B125-F044-4768-84E7-CD4E4FAB5766}"/>
              </a:ext>
            </a:extLst>
          </p:cNvPr>
          <p:cNvSpPr>
            <a:spLocks noGrp="1"/>
          </p:cNvSpPr>
          <p:nvPr>
            <p:ph type="sldNum" sz="quarter" idx="4"/>
          </p:nvPr>
        </p:nvSpPr>
        <p:spPr/>
        <p:txBody>
          <a:bodyPr/>
          <a:lstStyle/>
          <a:p>
            <a:fld id="{489F9553-C816-6842-8939-EE75ECF7EB2B}" type="slidenum">
              <a:rPr lang="en-US" smtClean="0"/>
              <a:pPr/>
              <a:t>34</a:t>
            </a:fld>
            <a:endParaRPr lang="en-US" dirty="0"/>
          </a:p>
        </p:txBody>
      </p:sp>
      <p:sp>
        <p:nvSpPr>
          <p:cNvPr id="4" name="Title 3">
            <a:extLst>
              <a:ext uri="{FF2B5EF4-FFF2-40B4-BE49-F238E27FC236}">
                <a16:creationId xmlns:a16="http://schemas.microsoft.com/office/drawing/2014/main" id="{656BF5C2-E444-4761-A84F-960C90B0B9FC}"/>
              </a:ext>
            </a:extLst>
          </p:cNvPr>
          <p:cNvSpPr>
            <a:spLocks noGrp="1"/>
          </p:cNvSpPr>
          <p:nvPr>
            <p:ph type="title"/>
          </p:nvPr>
        </p:nvSpPr>
        <p:spPr/>
        <p:txBody>
          <a:bodyPr/>
          <a:lstStyle/>
          <a:p>
            <a:r>
              <a:rPr lang="en-US" dirty="0"/>
              <a:t>Post-Acute Care</a:t>
            </a:r>
          </a:p>
        </p:txBody>
      </p:sp>
    </p:spTree>
    <p:extLst>
      <p:ext uri="{BB962C8B-B14F-4D97-AF65-F5344CB8AC3E}">
        <p14:creationId xmlns:p14="http://schemas.microsoft.com/office/powerpoint/2010/main" val="2778001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BE4A8-D00C-4849-AAD6-BFD8CD6C116D}"/>
              </a:ext>
            </a:extLst>
          </p:cNvPr>
          <p:cNvSpPr>
            <a:spLocks noGrp="1"/>
          </p:cNvSpPr>
          <p:nvPr>
            <p:ph type="title"/>
          </p:nvPr>
        </p:nvSpPr>
        <p:spPr/>
        <p:txBody>
          <a:bodyPr/>
          <a:lstStyle/>
          <a:p>
            <a:r>
              <a:rPr lang="en-US" dirty="0"/>
              <a:t>K. IRF Coverage and Classification Changes for Free-standing IRFs  (pages 79-83)</a:t>
            </a:r>
          </a:p>
        </p:txBody>
      </p:sp>
      <p:sp>
        <p:nvSpPr>
          <p:cNvPr id="3" name="Content Placeholder 2">
            <a:extLst>
              <a:ext uri="{FF2B5EF4-FFF2-40B4-BE49-F238E27FC236}">
                <a16:creationId xmlns:a16="http://schemas.microsoft.com/office/drawing/2014/main" id="{C9C2B6EC-7C82-46CF-8261-AD001DFEE471}"/>
              </a:ext>
            </a:extLst>
          </p:cNvPr>
          <p:cNvSpPr>
            <a:spLocks noGrp="1"/>
          </p:cNvSpPr>
          <p:nvPr>
            <p:ph idx="1"/>
          </p:nvPr>
        </p:nvSpPr>
        <p:spPr>
          <a:xfrm>
            <a:off x="393408" y="1019908"/>
            <a:ext cx="8229600" cy="3862462"/>
          </a:xfrm>
        </p:spPr>
        <p:txBody>
          <a:bodyPr>
            <a:normAutofit/>
          </a:bodyPr>
          <a:lstStyle/>
          <a:p>
            <a:r>
              <a:rPr lang="en-US" dirty="0"/>
              <a:t>The CARES Act waives the three hour rule requirement during the COVID-19 PHE.  Meaning the minimum requirements of 3 hours therapy per day or 15 hours per week does not have to be met, however attempted. </a:t>
            </a:r>
            <a:r>
              <a:rPr lang="en-US" dirty="0">
                <a:solidFill>
                  <a:srgbClr val="FF0000"/>
                </a:solidFill>
              </a:rPr>
              <a:t> </a:t>
            </a:r>
          </a:p>
          <a:p>
            <a:r>
              <a:rPr lang="en-US" dirty="0"/>
              <a:t>Medical records should be annotated to the effect that therapy was limited due to COVID-19. </a:t>
            </a:r>
          </a:p>
          <a:p>
            <a:r>
              <a:rPr lang="en-US" dirty="0"/>
              <a:t>Free-standing IRFs can operate as surge locations to house acute care patients, refer to pages 79-83</a:t>
            </a:r>
          </a:p>
          <a:p>
            <a:endParaRPr lang="en-US" dirty="0"/>
          </a:p>
          <a:p>
            <a:pPr marL="0" indent="0">
              <a:buNone/>
            </a:pPr>
            <a:endParaRPr lang="en-US" dirty="0"/>
          </a:p>
          <a:p>
            <a:pPr marL="0" indent="0">
              <a:buNone/>
            </a:pPr>
            <a:endParaRPr lang="en-US" dirty="0"/>
          </a:p>
        </p:txBody>
      </p:sp>
      <p:sp>
        <p:nvSpPr>
          <p:cNvPr id="4" name="Footer Placeholder 3">
            <a:extLst>
              <a:ext uri="{FF2B5EF4-FFF2-40B4-BE49-F238E27FC236}">
                <a16:creationId xmlns:a16="http://schemas.microsoft.com/office/drawing/2014/main" id="{8174E83F-3C40-4926-BF63-55F9538308D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535BF50-28E2-47FB-812B-5F3AD252D710}"/>
              </a:ext>
            </a:extLst>
          </p:cNvPr>
          <p:cNvSpPr>
            <a:spLocks noGrp="1"/>
          </p:cNvSpPr>
          <p:nvPr>
            <p:ph type="sldNum" sz="quarter" idx="12"/>
          </p:nvPr>
        </p:nvSpPr>
        <p:spPr/>
        <p:txBody>
          <a:bodyPr/>
          <a:lstStyle/>
          <a:p>
            <a:fld id="{BA90A641-04EF-4B14-B511-0534678535BB}" type="slidenum">
              <a:rPr lang="en-US" smtClean="0"/>
              <a:t>35</a:t>
            </a:fld>
            <a:endParaRPr lang="en-US"/>
          </a:p>
        </p:txBody>
      </p:sp>
    </p:spTree>
    <p:extLst>
      <p:ext uri="{BB962C8B-B14F-4D97-AF65-F5344CB8AC3E}">
        <p14:creationId xmlns:p14="http://schemas.microsoft.com/office/powerpoint/2010/main" val="10677344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1E4C58-F028-474B-AA51-2AEC6FB9E292}"/>
              </a:ext>
            </a:extLst>
          </p:cNvPr>
          <p:cNvSpPr>
            <a:spLocks noGrp="1"/>
          </p:cNvSpPr>
          <p:nvPr>
            <p:ph sz="quarter" idx="12"/>
          </p:nvPr>
        </p:nvSpPr>
        <p:spPr/>
        <p:txBody>
          <a:bodyPr>
            <a:normAutofit lnSpcReduction="10000"/>
          </a:bodyPr>
          <a:lstStyle/>
          <a:p>
            <a:r>
              <a:rPr lang="en-US" dirty="0"/>
              <a:t>Aligning HHA VBP with HHA QRP during the PHE</a:t>
            </a:r>
          </a:p>
          <a:p>
            <a:r>
              <a:rPr lang="en-US" dirty="0"/>
              <a:t>HHA VBP Model states include: Iowa, Maryland, Florida and Massachusetts</a:t>
            </a:r>
          </a:p>
          <a:p>
            <a:r>
              <a:rPr lang="en-US" dirty="0"/>
              <a:t>HHA VBP data to be reported at same time/manner as HHA QRP data</a:t>
            </a:r>
          </a:p>
          <a:p>
            <a:r>
              <a:rPr lang="en-US" dirty="0"/>
              <a:t>Exceptions or extensions granted to HHA QRP will also apply to HHA VBP</a:t>
            </a:r>
          </a:p>
          <a:p>
            <a:r>
              <a:rPr lang="en-US" dirty="0"/>
              <a:t>HHA VBP calculated using OASIS are still required to be reported during the PHE but with additional time to report</a:t>
            </a:r>
          </a:p>
        </p:txBody>
      </p:sp>
      <p:sp>
        <p:nvSpPr>
          <p:cNvPr id="3" name="Title 2">
            <a:extLst>
              <a:ext uri="{FF2B5EF4-FFF2-40B4-BE49-F238E27FC236}">
                <a16:creationId xmlns:a16="http://schemas.microsoft.com/office/drawing/2014/main" id="{9F824DC0-1817-4752-878A-C755B836A345}"/>
              </a:ext>
            </a:extLst>
          </p:cNvPr>
          <p:cNvSpPr>
            <a:spLocks noGrp="1"/>
          </p:cNvSpPr>
          <p:nvPr>
            <p:ph type="title"/>
          </p:nvPr>
        </p:nvSpPr>
        <p:spPr/>
        <p:txBody>
          <a:bodyPr/>
          <a:lstStyle/>
          <a:p>
            <a:r>
              <a:rPr lang="en-US" dirty="0"/>
              <a:t>A. HHA Value Based Purchasing Program Reporting  (pages 15-19)</a:t>
            </a:r>
          </a:p>
        </p:txBody>
      </p:sp>
      <p:sp>
        <p:nvSpPr>
          <p:cNvPr id="4" name="Footer Placeholder 3">
            <a:extLst>
              <a:ext uri="{FF2B5EF4-FFF2-40B4-BE49-F238E27FC236}">
                <a16:creationId xmlns:a16="http://schemas.microsoft.com/office/drawing/2014/main" id="{1F498515-6086-415C-AEA2-5AAD9F76886F}"/>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276057A7-1B6F-4167-8137-C0854E17D415}"/>
              </a:ext>
            </a:extLst>
          </p:cNvPr>
          <p:cNvSpPr>
            <a:spLocks noGrp="1"/>
          </p:cNvSpPr>
          <p:nvPr>
            <p:ph type="sldNum" sz="quarter" idx="4"/>
          </p:nvPr>
        </p:nvSpPr>
        <p:spPr/>
        <p:txBody>
          <a:bodyPr/>
          <a:lstStyle/>
          <a:p>
            <a:fld id="{489F9553-C816-6842-8939-EE75ECF7EB2B}" type="slidenum">
              <a:rPr lang="en-US" smtClean="0"/>
              <a:pPr/>
              <a:t>36</a:t>
            </a:fld>
            <a:endParaRPr lang="en-US" dirty="0"/>
          </a:p>
        </p:txBody>
      </p:sp>
    </p:spTree>
    <p:extLst>
      <p:ext uri="{BB962C8B-B14F-4D97-AF65-F5344CB8AC3E}">
        <p14:creationId xmlns:p14="http://schemas.microsoft.com/office/powerpoint/2010/main" val="20897979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F917A-80CF-4521-A87F-EBDF03435615}"/>
              </a:ext>
            </a:extLst>
          </p:cNvPr>
          <p:cNvSpPr>
            <a:spLocks noGrp="1"/>
          </p:cNvSpPr>
          <p:nvPr>
            <p:ph type="title"/>
          </p:nvPr>
        </p:nvSpPr>
        <p:spPr/>
        <p:txBody>
          <a:bodyPr/>
          <a:lstStyle/>
          <a:p>
            <a:r>
              <a:rPr lang="en-US" dirty="0"/>
              <a:t>J. &amp; P. Home Health Policy Updates  (page 76 and 145)</a:t>
            </a:r>
          </a:p>
        </p:txBody>
      </p:sp>
      <p:sp>
        <p:nvSpPr>
          <p:cNvPr id="3" name="Content Placeholder 2">
            <a:extLst>
              <a:ext uri="{FF2B5EF4-FFF2-40B4-BE49-F238E27FC236}">
                <a16:creationId xmlns:a16="http://schemas.microsoft.com/office/drawing/2014/main" id="{ABE88161-FEAA-4051-8322-6869C3E22D59}"/>
              </a:ext>
            </a:extLst>
          </p:cNvPr>
          <p:cNvSpPr>
            <a:spLocks noGrp="1"/>
          </p:cNvSpPr>
          <p:nvPr>
            <p:ph idx="1"/>
          </p:nvPr>
        </p:nvSpPr>
        <p:spPr>
          <a:xfrm>
            <a:off x="393408" y="844297"/>
            <a:ext cx="8229600" cy="3951130"/>
          </a:xfrm>
        </p:spPr>
        <p:txBody>
          <a:bodyPr>
            <a:normAutofit fontScale="77500" lnSpcReduction="20000"/>
          </a:bodyPr>
          <a:lstStyle/>
          <a:p>
            <a:r>
              <a:rPr lang="en-US" dirty="0"/>
              <a:t>Applicable for Medicare and Medicaid</a:t>
            </a:r>
          </a:p>
          <a:p>
            <a:pPr lvl="1"/>
            <a:r>
              <a:rPr lang="en-US" dirty="0"/>
              <a:t>Order, certify, re-certify, care plan development and oversight extended to other providers</a:t>
            </a:r>
          </a:p>
          <a:p>
            <a:pPr lvl="2"/>
            <a:r>
              <a:rPr lang="en-US" dirty="0"/>
              <a:t>CNMs, NPs, CNSs, or PAs</a:t>
            </a:r>
          </a:p>
          <a:p>
            <a:pPr lvl="2"/>
            <a:r>
              <a:rPr lang="en-US" dirty="0"/>
              <a:t>Must follow state regulations</a:t>
            </a:r>
          </a:p>
          <a:p>
            <a:pPr lvl="1"/>
            <a:r>
              <a:rPr lang="en-US" dirty="0"/>
              <a:t>Revised definition of “homebound” status to include suspected COVID-19 or has a medically contraindicated condition placing patient at an increased risk of harm due to COVID-19 exposure, or increased risk of susceptibility.</a:t>
            </a:r>
          </a:p>
          <a:p>
            <a:pPr lvl="1"/>
            <a:r>
              <a:rPr lang="en-US" dirty="0"/>
              <a:t>Amending the regulations at parts 409, 424, and 484 to define a NP, a CNS, and a PA, to perform these services </a:t>
            </a:r>
            <a:r>
              <a:rPr lang="en-US" b="1" u="sng" dirty="0"/>
              <a:t>permanently</a:t>
            </a:r>
            <a:r>
              <a:rPr lang="en-US" dirty="0"/>
              <a:t>. </a:t>
            </a:r>
          </a:p>
          <a:p>
            <a:r>
              <a:rPr lang="en-US" dirty="0"/>
              <a:t>Applicable to Medicaid only</a:t>
            </a:r>
          </a:p>
          <a:p>
            <a:pPr lvl="1"/>
            <a:r>
              <a:rPr lang="en-US" dirty="0"/>
              <a:t>Updates to DMEPOS services as well, notable difference from Medicare – mimics policy and eliminates differentiation</a:t>
            </a:r>
          </a:p>
          <a:p>
            <a:endParaRPr lang="en-US" dirty="0"/>
          </a:p>
          <a:p>
            <a:endParaRPr lang="en-US" dirty="0"/>
          </a:p>
        </p:txBody>
      </p:sp>
      <p:sp>
        <p:nvSpPr>
          <p:cNvPr id="4" name="Footer Placeholder 3">
            <a:extLst>
              <a:ext uri="{FF2B5EF4-FFF2-40B4-BE49-F238E27FC236}">
                <a16:creationId xmlns:a16="http://schemas.microsoft.com/office/drawing/2014/main" id="{10659B62-434C-44A0-AC2C-9184B81DB8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60DF2DA-7639-4A5D-BFDC-57C6B9E3491A}"/>
              </a:ext>
            </a:extLst>
          </p:cNvPr>
          <p:cNvSpPr>
            <a:spLocks noGrp="1"/>
          </p:cNvSpPr>
          <p:nvPr>
            <p:ph type="sldNum" sz="quarter" idx="12"/>
          </p:nvPr>
        </p:nvSpPr>
        <p:spPr/>
        <p:txBody>
          <a:bodyPr/>
          <a:lstStyle/>
          <a:p>
            <a:fld id="{BA90A641-04EF-4B14-B511-0534678535BB}" type="slidenum">
              <a:rPr lang="en-US" smtClean="0"/>
              <a:t>37</a:t>
            </a:fld>
            <a:endParaRPr lang="en-US"/>
          </a:p>
        </p:txBody>
      </p:sp>
    </p:spTree>
    <p:extLst>
      <p:ext uri="{BB962C8B-B14F-4D97-AF65-F5344CB8AC3E}">
        <p14:creationId xmlns:p14="http://schemas.microsoft.com/office/powerpoint/2010/main" val="2497660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B8AE-979D-49BC-A44D-20CDD1F59B67}"/>
              </a:ext>
            </a:extLst>
          </p:cNvPr>
          <p:cNvSpPr>
            <a:spLocks noGrp="1"/>
          </p:cNvSpPr>
          <p:nvPr>
            <p:ph type="title"/>
          </p:nvPr>
        </p:nvSpPr>
        <p:spPr/>
        <p:txBody>
          <a:bodyPr/>
          <a:lstStyle/>
          <a:p>
            <a:br>
              <a:rPr lang="en-US" dirty="0"/>
            </a:br>
            <a:r>
              <a:rPr lang="en-US" dirty="0"/>
              <a:t>T. Delay in the Compliance Date of Certain Reporting Requirements Adopted for IRFs, LTCHs, HHAs and SNFs (page 159-164)</a:t>
            </a:r>
          </a:p>
        </p:txBody>
      </p:sp>
      <p:sp>
        <p:nvSpPr>
          <p:cNvPr id="3" name="Content Placeholder 2">
            <a:extLst>
              <a:ext uri="{FF2B5EF4-FFF2-40B4-BE49-F238E27FC236}">
                <a16:creationId xmlns:a16="http://schemas.microsoft.com/office/drawing/2014/main" id="{43D5E51D-2B4F-4492-8D77-86DFC70312B4}"/>
              </a:ext>
            </a:extLst>
          </p:cNvPr>
          <p:cNvSpPr>
            <a:spLocks noGrp="1"/>
          </p:cNvSpPr>
          <p:nvPr>
            <p:ph idx="1"/>
          </p:nvPr>
        </p:nvSpPr>
        <p:spPr>
          <a:xfrm>
            <a:off x="393408" y="1415562"/>
            <a:ext cx="8229600" cy="3213590"/>
          </a:xfrm>
        </p:spPr>
        <p:txBody>
          <a:bodyPr>
            <a:normAutofit fontScale="92500" lnSpcReduction="20000"/>
          </a:bodyPr>
          <a:lstStyle/>
          <a:p>
            <a:r>
              <a:rPr lang="en-US" dirty="0"/>
              <a:t>Delaying the compliance dates for the collection and reporting of TOH Information Measures and SPADEs </a:t>
            </a:r>
          </a:p>
          <a:p>
            <a:r>
              <a:rPr lang="en-US" dirty="0"/>
              <a:t>Current versions of IRF-PAI, LTCH and Oasis will remain in effect until at least one full fiscal or calendar year-end after the COVID-19 PHE ends</a:t>
            </a:r>
          </a:p>
          <a:p>
            <a:r>
              <a:rPr lang="en-US" dirty="0"/>
              <a:t>SNFs will not be required to begin reporting on the new MDS for TOH and SPADEs measures for at least two full fiscal years after the PHE end; although the newer MDS may be released sooner; CMS will work with stakeholders to determine an appropriate timeline for release at the conclusion of the PHE</a:t>
            </a:r>
          </a:p>
        </p:txBody>
      </p:sp>
      <p:sp>
        <p:nvSpPr>
          <p:cNvPr id="4" name="Footer Placeholder 3">
            <a:extLst>
              <a:ext uri="{FF2B5EF4-FFF2-40B4-BE49-F238E27FC236}">
                <a16:creationId xmlns:a16="http://schemas.microsoft.com/office/drawing/2014/main" id="{13A3D2DC-91CA-497C-9EEF-1648B25D99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3A35CB-2901-4FF6-A5C6-59DA08DE8462}"/>
              </a:ext>
            </a:extLst>
          </p:cNvPr>
          <p:cNvSpPr>
            <a:spLocks noGrp="1"/>
          </p:cNvSpPr>
          <p:nvPr>
            <p:ph type="sldNum" sz="quarter" idx="12"/>
          </p:nvPr>
        </p:nvSpPr>
        <p:spPr/>
        <p:txBody>
          <a:bodyPr/>
          <a:lstStyle/>
          <a:p>
            <a:fld id="{BA90A641-04EF-4B14-B511-0534678535BB}" type="slidenum">
              <a:rPr lang="en-US" smtClean="0"/>
              <a:t>38</a:t>
            </a:fld>
            <a:endParaRPr lang="en-US"/>
          </a:p>
        </p:txBody>
      </p:sp>
    </p:spTree>
    <p:extLst>
      <p:ext uri="{BB962C8B-B14F-4D97-AF65-F5344CB8AC3E}">
        <p14:creationId xmlns:p14="http://schemas.microsoft.com/office/powerpoint/2010/main" val="40274700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69AB2-6358-4F07-8D22-FA48C4961A90}"/>
              </a:ext>
            </a:extLst>
          </p:cNvPr>
          <p:cNvSpPr>
            <a:spLocks noGrp="1"/>
          </p:cNvSpPr>
          <p:nvPr>
            <p:ph type="title"/>
          </p:nvPr>
        </p:nvSpPr>
        <p:spPr>
          <a:xfrm>
            <a:off x="393408" y="514350"/>
            <a:ext cx="8229600" cy="329947"/>
          </a:xfrm>
        </p:spPr>
        <p:txBody>
          <a:bodyPr/>
          <a:lstStyle/>
          <a:p>
            <a:br>
              <a:rPr lang="en-US" dirty="0"/>
            </a:br>
            <a:r>
              <a:rPr lang="en-US" dirty="0"/>
              <a:t>Y. Reporting Requirements Nursing Home Residents and Staff Infections, Potential Infections, and Deaths Related to COVID-19 (page 178-182)</a:t>
            </a:r>
          </a:p>
        </p:txBody>
      </p:sp>
      <p:sp>
        <p:nvSpPr>
          <p:cNvPr id="3" name="Content Placeholder 2">
            <a:extLst>
              <a:ext uri="{FF2B5EF4-FFF2-40B4-BE49-F238E27FC236}">
                <a16:creationId xmlns:a16="http://schemas.microsoft.com/office/drawing/2014/main" id="{98C99C44-91C6-4AAD-B06D-D616C671BE61}"/>
              </a:ext>
            </a:extLst>
          </p:cNvPr>
          <p:cNvSpPr>
            <a:spLocks noGrp="1"/>
          </p:cNvSpPr>
          <p:nvPr>
            <p:ph idx="1"/>
          </p:nvPr>
        </p:nvSpPr>
        <p:spPr>
          <a:xfrm>
            <a:off x="393408" y="1441938"/>
            <a:ext cx="8229600" cy="3440432"/>
          </a:xfrm>
        </p:spPr>
        <p:txBody>
          <a:bodyPr>
            <a:normAutofit fontScale="77500" lnSpcReduction="20000"/>
          </a:bodyPr>
          <a:lstStyle/>
          <a:p>
            <a:pPr>
              <a:lnSpc>
                <a:spcPct val="120000"/>
              </a:lnSpc>
              <a:spcAft>
                <a:spcPts val="0"/>
              </a:spcAft>
            </a:pPr>
            <a:r>
              <a:rPr lang="en-US" dirty="0"/>
              <a:t>Explicit at least weekly reporting requirements to the CDC/NHSN for confirmed or suspected cases</a:t>
            </a:r>
          </a:p>
          <a:p>
            <a:pPr lvl="1">
              <a:lnSpc>
                <a:spcPct val="120000"/>
              </a:lnSpc>
              <a:spcAft>
                <a:spcPts val="0"/>
              </a:spcAft>
            </a:pPr>
            <a:r>
              <a:rPr lang="en-US" dirty="0"/>
              <a:t>suspected and confirmed COVID-19 infections among residents and staff, including residents previously treated for COVID-19; </a:t>
            </a:r>
          </a:p>
          <a:p>
            <a:pPr lvl="1">
              <a:lnSpc>
                <a:spcPct val="120000"/>
              </a:lnSpc>
              <a:spcAft>
                <a:spcPts val="0"/>
              </a:spcAft>
            </a:pPr>
            <a:r>
              <a:rPr lang="en-US" dirty="0"/>
              <a:t>total deaths and COVID-19 deaths among residents and staff; </a:t>
            </a:r>
          </a:p>
          <a:p>
            <a:pPr lvl="1">
              <a:lnSpc>
                <a:spcPct val="120000"/>
              </a:lnSpc>
              <a:spcAft>
                <a:spcPts val="0"/>
              </a:spcAft>
            </a:pPr>
            <a:r>
              <a:rPr lang="en-US" dirty="0"/>
              <a:t>personal protective equipment and hand hygiene supplies in the facility; </a:t>
            </a:r>
          </a:p>
          <a:p>
            <a:pPr lvl="1">
              <a:lnSpc>
                <a:spcPct val="120000"/>
              </a:lnSpc>
              <a:spcAft>
                <a:spcPts val="0"/>
              </a:spcAft>
            </a:pPr>
            <a:r>
              <a:rPr lang="en-US" dirty="0"/>
              <a:t>ventilator capacity and supplies available in the facility; </a:t>
            </a:r>
          </a:p>
          <a:p>
            <a:pPr lvl="1">
              <a:lnSpc>
                <a:spcPct val="120000"/>
              </a:lnSpc>
              <a:spcAft>
                <a:spcPts val="0"/>
              </a:spcAft>
            </a:pPr>
            <a:r>
              <a:rPr lang="en-US" dirty="0"/>
              <a:t>resident beds and census; </a:t>
            </a:r>
          </a:p>
          <a:p>
            <a:pPr lvl="1">
              <a:lnSpc>
                <a:spcPct val="120000"/>
              </a:lnSpc>
              <a:spcAft>
                <a:spcPts val="0"/>
              </a:spcAft>
            </a:pPr>
            <a:r>
              <a:rPr lang="en-US" dirty="0"/>
              <a:t>access to COVID-19 testing while the resident is in the facility;</a:t>
            </a:r>
          </a:p>
          <a:p>
            <a:pPr lvl="1">
              <a:lnSpc>
                <a:spcPct val="120000"/>
              </a:lnSpc>
              <a:spcAft>
                <a:spcPts val="0"/>
              </a:spcAft>
            </a:pPr>
            <a:r>
              <a:rPr lang="en-US" dirty="0"/>
              <a:t>staffing shortages; </a:t>
            </a:r>
          </a:p>
        </p:txBody>
      </p:sp>
      <p:sp>
        <p:nvSpPr>
          <p:cNvPr id="4" name="Footer Placeholder 3">
            <a:extLst>
              <a:ext uri="{FF2B5EF4-FFF2-40B4-BE49-F238E27FC236}">
                <a16:creationId xmlns:a16="http://schemas.microsoft.com/office/drawing/2014/main" id="{0BF9901E-7028-4D1E-B9DA-06F5596342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0069EC7-DF7E-431F-9ACA-86DC423DFE8B}"/>
              </a:ext>
            </a:extLst>
          </p:cNvPr>
          <p:cNvSpPr>
            <a:spLocks noGrp="1"/>
          </p:cNvSpPr>
          <p:nvPr>
            <p:ph type="sldNum" sz="quarter" idx="12"/>
          </p:nvPr>
        </p:nvSpPr>
        <p:spPr/>
        <p:txBody>
          <a:bodyPr/>
          <a:lstStyle/>
          <a:p>
            <a:fld id="{BA90A641-04EF-4B14-B511-0534678535BB}" type="slidenum">
              <a:rPr lang="en-US" smtClean="0"/>
              <a:t>39</a:t>
            </a:fld>
            <a:endParaRPr lang="en-US"/>
          </a:p>
        </p:txBody>
      </p:sp>
    </p:spTree>
    <p:extLst>
      <p:ext uri="{BB962C8B-B14F-4D97-AF65-F5344CB8AC3E}">
        <p14:creationId xmlns:p14="http://schemas.microsoft.com/office/powerpoint/2010/main" val="3122661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3E9588E-3925-4449-B953-82F1E008A8EC}"/>
              </a:ext>
            </a:extLst>
          </p:cNvPr>
          <p:cNvSpPr>
            <a:spLocks noGrp="1"/>
          </p:cNvSpPr>
          <p:nvPr>
            <p:ph sz="half" idx="1"/>
          </p:nvPr>
        </p:nvSpPr>
        <p:spPr/>
        <p:txBody>
          <a:bodyPr>
            <a:normAutofit fontScale="62500" lnSpcReduction="20000"/>
          </a:bodyPr>
          <a:lstStyle/>
          <a:p>
            <a:r>
              <a:rPr lang="en-US" dirty="0"/>
              <a:t>Hospital (slides 5-15)</a:t>
            </a:r>
          </a:p>
          <a:p>
            <a:pPr lvl="1"/>
            <a:r>
              <a:rPr lang="en-US" dirty="0"/>
              <a:t>Relocating Provider-Based Departments During the COVID-10 PHE</a:t>
            </a:r>
          </a:p>
          <a:p>
            <a:pPr lvl="1"/>
            <a:r>
              <a:rPr lang="en-US" dirty="0"/>
              <a:t>HOPD Services in Temporary Expansion Locations</a:t>
            </a:r>
          </a:p>
          <a:p>
            <a:r>
              <a:rPr lang="en-US" dirty="0"/>
              <a:t> Testing &amp; Specimen Collection (slides 16-22)</a:t>
            </a:r>
          </a:p>
          <a:p>
            <a:pPr lvl="1"/>
            <a:r>
              <a:rPr lang="en-US" dirty="0"/>
              <a:t>COVID-19 Diagnostic Lab Testing</a:t>
            </a:r>
          </a:p>
          <a:p>
            <a:pPr lvl="1"/>
            <a:r>
              <a:rPr lang="en-US" dirty="0"/>
              <a:t>Medicaid Laboratory Services</a:t>
            </a:r>
          </a:p>
          <a:p>
            <a:pPr lvl="1"/>
            <a:r>
              <a:rPr lang="en-US" dirty="0"/>
              <a:t>COVID-19 Serology Testing</a:t>
            </a:r>
          </a:p>
          <a:p>
            <a:pPr lvl="1"/>
            <a:r>
              <a:rPr lang="en-US" dirty="0"/>
              <a:t>Specimen Collection Charging &amp; Reimbursement</a:t>
            </a:r>
          </a:p>
          <a:p>
            <a:endParaRPr lang="en-US" dirty="0"/>
          </a:p>
          <a:p>
            <a:endParaRPr lang="en-US" dirty="0"/>
          </a:p>
        </p:txBody>
      </p:sp>
      <p:sp>
        <p:nvSpPr>
          <p:cNvPr id="3" name="Content Placeholder 2">
            <a:extLst>
              <a:ext uri="{FF2B5EF4-FFF2-40B4-BE49-F238E27FC236}">
                <a16:creationId xmlns:a16="http://schemas.microsoft.com/office/drawing/2014/main" id="{AC308F22-A03B-46C2-A2F3-9DFBC06E36A6}"/>
              </a:ext>
            </a:extLst>
          </p:cNvPr>
          <p:cNvSpPr>
            <a:spLocks noGrp="1"/>
          </p:cNvSpPr>
          <p:nvPr>
            <p:ph sz="half" idx="2"/>
          </p:nvPr>
        </p:nvSpPr>
        <p:spPr>
          <a:xfrm>
            <a:off x="4591496" y="345639"/>
            <a:ext cx="4038600" cy="4536731"/>
          </a:xfrm>
        </p:spPr>
        <p:txBody>
          <a:bodyPr>
            <a:normAutofit fontScale="62500" lnSpcReduction="20000"/>
          </a:bodyPr>
          <a:lstStyle/>
          <a:p>
            <a:r>
              <a:rPr lang="en-US" dirty="0"/>
              <a:t>Physician (slides 23-32)</a:t>
            </a:r>
          </a:p>
          <a:p>
            <a:pPr lvl="1"/>
            <a:r>
              <a:rPr lang="en-US" dirty="0"/>
              <a:t>Payment for Telephone E/M</a:t>
            </a:r>
          </a:p>
          <a:p>
            <a:pPr lvl="1"/>
            <a:r>
              <a:rPr lang="en-US" dirty="0"/>
              <a:t>Remote Physiologic Monitoring</a:t>
            </a:r>
          </a:p>
          <a:p>
            <a:pPr lvl="1"/>
            <a:r>
              <a:rPr lang="en-US" dirty="0"/>
              <a:t>Scope of Practice</a:t>
            </a:r>
          </a:p>
          <a:p>
            <a:pPr lvl="1"/>
            <a:r>
              <a:rPr lang="en-US" dirty="0"/>
              <a:t>Time Used for 99201-99215</a:t>
            </a:r>
          </a:p>
          <a:p>
            <a:pPr lvl="1"/>
            <a:r>
              <a:rPr lang="en-US" dirty="0"/>
              <a:t>Updated Medicare Telehealth List</a:t>
            </a:r>
          </a:p>
          <a:p>
            <a:r>
              <a:rPr lang="en-US" dirty="0"/>
              <a:t>Post-Acute (slides 33-39)</a:t>
            </a:r>
          </a:p>
          <a:p>
            <a:pPr lvl="1"/>
            <a:r>
              <a:rPr lang="en-US" dirty="0"/>
              <a:t>IRF Coverage</a:t>
            </a:r>
          </a:p>
          <a:p>
            <a:pPr lvl="1"/>
            <a:r>
              <a:rPr lang="en-US" dirty="0"/>
              <a:t>Home Health Certification</a:t>
            </a:r>
          </a:p>
          <a:p>
            <a:pPr lvl="1"/>
            <a:r>
              <a:rPr lang="en-US" dirty="0"/>
              <a:t>Care Planning, Medicaid Home Health</a:t>
            </a:r>
          </a:p>
          <a:p>
            <a:r>
              <a:rPr lang="en-US" dirty="0"/>
              <a:t>Other  (slides 40-47)</a:t>
            </a:r>
          </a:p>
          <a:p>
            <a:pPr lvl="1"/>
            <a:r>
              <a:rPr lang="en-US" dirty="0"/>
              <a:t>RHC Revision of Bed Counts</a:t>
            </a:r>
          </a:p>
          <a:p>
            <a:pPr lvl="1"/>
            <a:r>
              <a:rPr lang="en-US" dirty="0"/>
              <a:t>DME Fee Schedule Adjustments</a:t>
            </a:r>
          </a:p>
          <a:p>
            <a:pPr lvl="1"/>
            <a:r>
              <a:rPr lang="en-US" dirty="0"/>
              <a:t>LCDs &amp; NCDs during COVID-19</a:t>
            </a:r>
          </a:p>
          <a:p>
            <a:pPr lvl="1"/>
            <a:r>
              <a:rPr lang="en-US" dirty="0"/>
              <a:t>Opioid Treatment Programs</a:t>
            </a:r>
          </a:p>
          <a:p>
            <a:pPr lvl="1"/>
            <a:r>
              <a:rPr lang="en-US" dirty="0"/>
              <a:t>MSSP</a:t>
            </a:r>
          </a:p>
          <a:p>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p:txBody>
      </p:sp>
      <p:sp>
        <p:nvSpPr>
          <p:cNvPr id="4" name="Footer Placeholder 3">
            <a:extLst>
              <a:ext uri="{FF2B5EF4-FFF2-40B4-BE49-F238E27FC236}">
                <a16:creationId xmlns:a16="http://schemas.microsoft.com/office/drawing/2014/main" id="{C4EEAB22-6E2E-481E-A53E-E1328E0705C8}"/>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4CC14B40-FE10-45A9-9DD5-81E92947C546}"/>
              </a:ext>
            </a:extLst>
          </p:cNvPr>
          <p:cNvSpPr>
            <a:spLocks noGrp="1"/>
          </p:cNvSpPr>
          <p:nvPr>
            <p:ph type="sldNum" sz="quarter" idx="4"/>
          </p:nvPr>
        </p:nvSpPr>
        <p:spPr/>
        <p:txBody>
          <a:bodyPr/>
          <a:lstStyle/>
          <a:p>
            <a:fld id="{489F9553-C816-6842-8939-EE75ECF7EB2B}" type="slidenum">
              <a:rPr lang="en-US" smtClean="0"/>
              <a:pPr/>
              <a:t>4</a:t>
            </a:fld>
            <a:endParaRPr lang="en-US" dirty="0"/>
          </a:p>
        </p:txBody>
      </p:sp>
      <p:sp>
        <p:nvSpPr>
          <p:cNvPr id="6" name="Title 5">
            <a:extLst>
              <a:ext uri="{FF2B5EF4-FFF2-40B4-BE49-F238E27FC236}">
                <a16:creationId xmlns:a16="http://schemas.microsoft.com/office/drawing/2014/main" id="{1B6C2B65-06C7-408F-BE91-AA824076A58F}"/>
              </a:ext>
            </a:extLst>
          </p:cNvPr>
          <p:cNvSpPr>
            <a:spLocks noGrp="1"/>
          </p:cNvSpPr>
          <p:nvPr>
            <p:ph type="title"/>
          </p:nvPr>
        </p:nvSpPr>
        <p:spPr>
          <a:xfrm>
            <a:off x="393408" y="345640"/>
            <a:ext cx="3844484" cy="498656"/>
          </a:xfrm>
        </p:spPr>
        <p:txBody>
          <a:bodyPr/>
          <a:lstStyle/>
          <a:p>
            <a:r>
              <a:rPr lang="en-US" dirty="0"/>
              <a:t>Table of Contents</a:t>
            </a:r>
          </a:p>
        </p:txBody>
      </p:sp>
    </p:spTree>
    <p:extLst>
      <p:ext uri="{BB962C8B-B14F-4D97-AF65-F5344CB8AC3E}">
        <p14:creationId xmlns:p14="http://schemas.microsoft.com/office/powerpoint/2010/main" val="12947225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D8932-86DB-4796-8E48-CAE243FB27E0}"/>
              </a:ext>
            </a:extLst>
          </p:cNvPr>
          <p:cNvSpPr>
            <a:spLocks noGrp="1"/>
          </p:cNvSpPr>
          <p:nvPr>
            <p:ph type="title"/>
          </p:nvPr>
        </p:nvSpPr>
        <p:spPr/>
        <p:txBody>
          <a:bodyPr/>
          <a:lstStyle/>
          <a:p>
            <a:br>
              <a:rPr lang="en-US" dirty="0"/>
            </a:br>
            <a:r>
              <a:rPr lang="en-US" dirty="0"/>
              <a:t>Y. Reporting Requirements Nursing Home Residents and Staff Infections, Potential Infections, and Deaths Related to COVID-19 (page 178-182)</a:t>
            </a:r>
          </a:p>
        </p:txBody>
      </p:sp>
      <p:sp>
        <p:nvSpPr>
          <p:cNvPr id="3" name="Content Placeholder 2">
            <a:extLst>
              <a:ext uri="{FF2B5EF4-FFF2-40B4-BE49-F238E27FC236}">
                <a16:creationId xmlns:a16="http://schemas.microsoft.com/office/drawing/2014/main" id="{955F3F3B-3B3A-41B4-B973-9A3DE78A5DF1}"/>
              </a:ext>
            </a:extLst>
          </p:cNvPr>
          <p:cNvSpPr>
            <a:spLocks noGrp="1"/>
          </p:cNvSpPr>
          <p:nvPr>
            <p:ph idx="1"/>
          </p:nvPr>
        </p:nvSpPr>
        <p:spPr>
          <a:xfrm>
            <a:off x="393408" y="1415562"/>
            <a:ext cx="8229600" cy="3379865"/>
          </a:xfrm>
        </p:spPr>
        <p:txBody>
          <a:bodyPr>
            <a:normAutofit fontScale="70000" lnSpcReduction="20000"/>
          </a:bodyPr>
          <a:lstStyle/>
          <a:p>
            <a:r>
              <a:rPr lang="en-US" dirty="0"/>
              <a:t>New provision to require facilities to inform residents, their representatives, and families of those residing in facilities of confirmed or suspected COVID-19 cases in the facility among residents and staff. </a:t>
            </a:r>
          </a:p>
          <a:p>
            <a:pPr lvl="1"/>
            <a:r>
              <a:rPr lang="en-US" dirty="0"/>
              <a:t>By 5 pm the next calendar day following the occurrence of either: </a:t>
            </a:r>
          </a:p>
          <a:p>
            <a:pPr lvl="2"/>
            <a:r>
              <a:rPr lang="en-US" dirty="0"/>
              <a:t>a single confirmed infection of COVID-19; </a:t>
            </a:r>
          </a:p>
          <a:p>
            <a:pPr lvl="2"/>
            <a:r>
              <a:rPr lang="en-US" dirty="0"/>
              <a:t>or three or more residents or staff with new-onset of respiratory symptoms that occur within 72 hours of each other. </a:t>
            </a:r>
          </a:p>
          <a:p>
            <a:pPr lvl="1"/>
            <a:r>
              <a:rPr lang="en-US" dirty="0"/>
              <a:t>At least weekly updates, by 5 pm, with cumulative data.  </a:t>
            </a:r>
          </a:p>
          <a:p>
            <a:r>
              <a:rPr lang="en-US" dirty="0"/>
              <a:t>Must include mitigation plans to prevent further infection.</a:t>
            </a:r>
          </a:p>
          <a:p>
            <a:r>
              <a:rPr lang="en-US" dirty="0"/>
              <a:t>Can be provided in formats such as paper notification, listservs, website postings, and/or recorded telephone messages </a:t>
            </a:r>
          </a:p>
          <a:p>
            <a:r>
              <a:rPr lang="en-US" dirty="0"/>
              <a:t>When notifying other patients/families be mindful to not share PHI, just share statistics</a:t>
            </a:r>
          </a:p>
          <a:p>
            <a:endParaRPr lang="en-US" dirty="0"/>
          </a:p>
        </p:txBody>
      </p:sp>
      <p:sp>
        <p:nvSpPr>
          <p:cNvPr id="4" name="Footer Placeholder 3">
            <a:extLst>
              <a:ext uri="{FF2B5EF4-FFF2-40B4-BE49-F238E27FC236}">
                <a16:creationId xmlns:a16="http://schemas.microsoft.com/office/drawing/2014/main" id="{C0B3FAF4-F5DA-470B-AA5C-1ACC352C32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4F2AFE-0152-465D-801C-A0BAE606FF6A}"/>
              </a:ext>
            </a:extLst>
          </p:cNvPr>
          <p:cNvSpPr>
            <a:spLocks noGrp="1"/>
          </p:cNvSpPr>
          <p:nvPr>
            <p:ph type="sldNum" sz="quarter" idx="12"/>
          </p:nvPr>
        </p:nvSpPr>
        <p:spPr/>
        <p:txBody>
          <a:bodyPr/>
          <a:lstStyle/>
          <a:p>
            <a:fld id="{BA90A641-04EF-4B14-B511-0534678535BB}" type="slidenum">
              <a:rPr lang="en-US" smtClean="0"/>
              <a:t>40</a:t>
            </a:fld>
            <a:endParaRPr lang="en-US"/>
          </a:p>
        </p:txBody>
      </p:sp>
    </p:spTree>
    <p:extLst>
      <p:ext uri="{BB962C8B-B14F-4D97-AF65-F5344CB8AC3E}">
        <p14:creationId xmlns:p14="http://schemas.microsoft.com/office/powerpoint/2010/main" val="35782860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A17AA-1CD2-40AE-B6B0-B8C2F800B454}"/>
              </a:ext>
            </a:extLst>
          </p:cNvPr>
          <p:cNvSpPr>
            <a:spLocks noGrp="1"/>
          </p:cNvSpPr>
          <p:nvPr>
            <p:ph type="title"/>
          </p:nvPr>
        </p:nvSpPr>
        <p:spPr/>
        <p:txBody>
          <a:bodyPr/>
          <a:lstStyle/>
          <a:p>
            <a:r>
              <a:rPr lang="en-US" dirty="0"/>
              <a:t>Other</a:t>
            </a:r>
          </a:p>
        </p:txBody>
      </p:sp>
      <p:sp>
        <p:nvSpPr>
          <p:cNvPr id="3" name="Footer Placeholder 2">
            <a:extLst>
              <a:ext uri="{FF2B5EF4-FFF2-40B4-BE49-F238E27FC236}">
                <a16:creationId xmlns:a16="http://schemas.microsoft.com/office/drawing/2014/main" id="{18B7A788-816D-4082-97E9-AEA48879187A}"/>
              </a:ext>
            </a:extLst>
          </p:cNvPr>
          <p:cNvSpPr>
            <a:spLocks noGrp="1"/>
          </p:cNvSpPr>
          <p:nvPr>
            <p:ph type="ftr" sz="quarter" idx="3"/>
          </p:nvPr>
        </p:nvSpPr>
        <p:spPr/>
        <p:txBody>
          <a:bodyPr/>
          <a:lstStyle/>
          <a:p>
            <a:r>
              <a:rPr lang="en-US"/>
              <a:t>©2019 Trinity Health</a:t>
            </a:r>
            <a:endParaRPr lang="en-US" dirty="0"/>
          </a:p>
        </p:txBody>
      </p:sp>
      <p:sp>
        <p:nvSpPr>
          <p:cNvPr id="4" name="Slide Number Placeholder 3">
            <a:extLst>
              <a:ext uri="{FF2B5EF4-FFF2-40B4-BE49-F238E27FC236}">
                <a16:creationId xmlns:a16="http://schemas.microsoft.com/office/drawing/2014/main" id="{0AA196B2-3F75-4298-9099-74867504AC33}"/>
              </a:ext>
            </a:extLst>
          </p:cNvPr>
          <p:cNvSpPr>
            <a:spLocks noGrp="1"/>
          </p:cNvSpPr>
          <p:nvPr>
            <p:ph type="sldNum" sz="quarter" idx="4"/>
          </p:nvPr>
        </p:nvSpPr>
        <p:spPr/>
        <p:txBody>
          <a:bodyPr/>
          <a:lstStyle/>
          <a:p>
            <a:fld id="{489F9553-C816-6842-8939-EE75ECF7EB2B}" type="slidenum">
              <a:rPr lang="en-US" smtClean="0"/>
              <a:pPr/>
              <a:t>41</a:t>
            </a:fld>
            <a:endParaRPr lang="en-US" dirty="0"/>
          </a:p>
        </p:txBody>
      </p:sp>
    </p:spTree>
    <p:extLst>
      <p:ext uri="{BB962C8B-B14F-4D97-AF65-F5344CB8AC3E}">
        <p14:creationId xmlns:p14="http://schemas.microsoft.com/office/powerpoint/2010/main" val="23345858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14B5A5C-7952-4031-91B1-9A64E71D2319}"/>
              </a:ext>
            </a:extLst>
          </p:cNvPr>
          <p:cNvSpPr>
            <a:spLocks noGrp="1"/>
          </p:cNvSpPr>
          <p:nvPr>
            <p:ph sz="quarter" idx="12"/>
          </p:nvPr>
        </p:nvSpPr>
        <p:spPr/>
        <p:txBody>
          <a:bodyPr/>
          <a:lstStyle/>
          <a:p>
            <a:r>
              <a:rPr lang="en-US" dirty="0"/>
              <a:t>For the PHE CMS is changing how the bed count methodology for provider-based RHCs for the exemption to the RHC payment limit</a:t>
            </a:r>
          </a:p>
          <a:p>
            <a:r>
              <a:rPr lang="en-US" dirty="0"/>
              <a:t>Because hospitals that the RHC are provider-based may be adding beds, CMS does not want the RHCs to be impacted.</a:t>
            </a:r>
          </a:p>
          <a:p>
            <a:r>
              <a:rPr lang="en-US" dirty="0"/>
              <a:t>During the PHE, CMS will use the number of beds from the cost reporting period prior to the start of the PHE for the official bed count</a:t>
            </a:r>
          </a:p>
        </p:txBody>
      </p:sp>
      <p:sp>
        <p:nvSpPr>
          <p:cNvPr id="3" name="Title 2">
            <a:extLst>
              <a:ext uri="{FF2B5EF4-FFF2-40B4-BE49-F238E27FC236}">
                <a16:creationId xmlns:a16="http://schemas.microsoft.com/office/drawing/2014/main" id="{9AF667D3-658D-4B2A-9263-A6796C83B57E}"/>
              </a:ext>
            </a:extLst>
          </p:cNvPr>
          <p:cNvSpPr>
            <a:spLocks noGrp="1"/>
          </p:cNvSpPr>
          <p:nvPr>
            <p:ph type="title"/>
          </p:nvPr>
        </p:nvSpPr>
        <p:spPr/>
        <p:txBody>
          <a:bodyPr/>
          <a:lstStyle/>
          <a:p>
            <a:r>
              <a:rPr lang="en-US" dirty="0"/>
              <a:t>H. Rural Health Clinics Revision of Bed Counts (pages 68-69)</a:t>
            </a:r>
          </a:p>
        </p:txBody>
      </p:sp>
      <p:sp>
        <p:nvSpPr>
          <p:cNvPr id="4" name="Footer Placeholder 3">
            <a:extLst>
              <a:ext uri="{FF2B5EF4-FFF2-40B4-BE49-F238E27FC236}">
                <a16:creationId xmlns:a16="http://schemas.microsoft.com/office/drawing/2014/main" id="{A9E2193C-FA4D-466D-A574-045838548DDF}"/>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13383B7F-012A-4EE1-8ABB-BE34724E6F8A}"/>
              </a:ext>
            </a:extLst>
          </p:cNvPr>
          <p:cNvSpPr>
            <a:spLocks noGrp="1"/>
          </p:cNvSpPr>
          <p:nvPr>
            <p:ph type="sldNum" sz="quarter" idx="4"/>
          </p:nvPr>
        </p:nvSpPr>
        <p:spPr/>
        <p:txBody>
          <a:bodyPr/>
          <a:lstStyle/>
          <a:p>
            <a:fld id="{489F9553-C816-6842-8939-EE75ECF7EB2B}" type="slidenum">
              <a:rPr lang="en-US" smtClean="0"/>
              <a:pPr/>
              <a:t>42</a:t>
            </a:fld>
            <a:endParaRPr lang="en-US" dirty="0"/>
          </a:p>
        </p:txBody>
      </p:sp>
    </p:spTree>
    <p:extLst>
      <p:ext uri="{BB962C8B-B14F-4D97-AF65-F5344CB8AC3E}">
        <p14:creationId xmlns:p14="http://schemas.microsoft.com/office/powerpoint/2010/main" val="1401514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4BE8A-611F-42C1-A7F7-C961B0A8EF17}"/>
              </a:ext>
            </a:extLst>
          </p:cNvPr>
          <p:cNvSpPr>
            <a:spLocks noGrp="1"/>
          </p:cNvSpPr>
          <p:nvPr>
            <p:ph type="title"/>
          </p:nvPr>
        </p:nvSpPr>
        <p:spPr/>
        <p:txBody>
          <a:bodyPr/>
          <a:lstStyle/>
          <a:p>
            <a:r>
              <a:rPr lang="en-US" dirty="0"/>
              <a:t>I. DMEPOS Fee Schedule Adjustments (page 73)</a:t>
            </a:r>
          </a:p>
        </p:txBody>
      </p:sp>
      <p:sp>
        <p:nvSpPr>
          <p:cNvPr id="3" name="Content Placeholder 2">
            <a:extLst>
              <a:ext uri="{FF2B5EF4-FFF2-40B4-BE49-F238E27FC236}">
                <a16:creationId xmlns:a16="http://schemas.microsoft.com/office/drawing/2014/main" id="{1C360A8A-A577-4A50-BAEB-4750FE01927D}"/>
              </a:ext>
            </a:extLst>
          </p:cNvPr>
          <p:cNvSpPr>
            <a:spLocks noGrp="1"/>
          </p:cNvSpPr>
          <p:nvPr>
            <p:ph idx="1"/>
          </p:nvPr>
        </p:nvSpPr>
        <p:spPr/>
        <p:txBody>
          <a:bodyPr>
            <a:normAutofit fontScale="85000" lnSpcReduction="10000"/>
          </a:bodyPr>
          <a:lstStyle/>
          <a:p>
            <a:r>
              <a:rPr lang="en-US" dirty="0"/>
              <a:t>Effective March 6, 2020 through PHE end</a:t>
            </a:r>
          </a:p>
          <a:p>
            <a:r>
              <a:rPr lang="en-US" dirty="0"/>
              <a:t>Rural and non-contiguous areas Non-CBA (Non-Compete) locations</a:t>
            </a:r>
          </a:p>
          <a:p>
            <a:pPr lvl="1"/>
            <a:r>
              <a:rPr lang="en-US" dirty="0"/>
              <a:t>DMEPOS items and services furnished in rural and non-contiguous non-CBAs based on a 50/50 blend of adjusted and unadjusted fee schedule amounts through December 31, 2020, or through the duration of the emergency period, whichever is longer </a:t>
            </a:r>
          </a:p>
          <a:p>
            <a:pPr lvl="1"/>
            <a:r>
              <a:rPr lang="en-US" dirty="0"/>
              <a:t>Reimbursement 66% higher than current amounts.</a:t>
            </a:r>
          </a:p>
          <a:p>
            <a:r>
              <a:rPr lang="en-US" dirty="0"/>
              <a:t>Other non-compete locations are a blend of 75/25 blend</a:t>
            </a:r>
          </a:p>
          <a:p>
            <a:pPr lvl="1"/>
            <a:r>
              <a:rPr lang="en-US" dirty="0"/>
              <a:t>Reimbursement 33% higher than current amounts.</a:t>
            </a:r>
          </a:p>
          <a:p>
            <a:r>
              <a:rPr lang="en-US" dirty="0"/>
              <a:t>No changes for CBA locations.</a:t>
            </a:r>
          </a:p>
          <a:p>
            <a:pPr marL="0" indent="0">
              <a:buNone/>
            </a:pPr>
            <a:endParaRPr lang="en-US" dirty="0"/>
          </a:p>
        </p:txBody>
      </p:sp>
    </p:spTree>
    <p:extLst>
      <p:ext uri="{BB962C8B-B14F-4D97-AF65-F5344CB8AC3E}">
        <p14:creationId xmlns:p14="http://schemas.microsoft.com/office/powerpoint/2010/main" val="17314234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9679D3-EF2F-4AD5-AAC7-C2CD1D536922}"/>
              </a:ext>
            </a:extLst>
          </p:cNvPr>
          <p:cNvSpPr>
            <a:spLocks noGrp="1"/>
          </p:cNvSpPr>
          <p:nvPr>
            <p:ph sz="quarter" idx="12"/>
          </p:nvPr>
        </p:nvSpPr>
        <p:spPr/>
        <p:txBody>
          <a:bodyPr>
            <a:normAutofit fontScale="92500"/>
          </a:bodyPr>
          <a:lstStyle/>
          <a:p>
            <a:r>
              <a:rPr lang="en-US" dirty="0"/>
              <a:t>The March 31</a:t>
            </a:r>
            <a:r>
              <a:rPr lang="en-US" baseline="30000" dirty="0"/>
              <a:t>st</a:t>
            </a:r>
            <a:r>
              <a:rPr lang="en-US" dirty="0"/>
              <a:t> IFC established that during the PHE, requirements on face-to-face or in-person would not apply</a:t>
            </a:r>
          </a:p>
          <a:p>
            <a:r>
              <a:rPr lang="en-US" dirty="0"/>
              <a:t>Relaxes coverage for respiratory care services, home anticoagulation and infusion pump services</a:t>
            </a:r>
          </a:p>
          <a:p>
            <a:r>
              <a:rPr lang="en-US" dirty="0"/>
              <a:t>Services still need to be reasonable and necessary, medical necessity should be documented, and medical record must support the services billed</a:t>
            </a:r>
          </a:p>
          <a:p>
            <a:r>
              <a:rPr lang="en-US" dirty="0"/>
              <a:t>Broad coverage of continuous blood glucose monitors for patients diagnosed with COVID-19; not diabetic type specific</a:t>
            </a:r>
          </a:p>
          <a:p>
            <a:endParaRPr lang="en-US" dirty="0"/>
          </a:p>
        </p:txBody>
      </p:sp>
      <p:sp>
        <p:nvSpPr>
          <p:cNvPr id="3" name="Title 2">
            <a:extLst>
              <a:ext uri="{FF2B5EF4-FFF2-40B4-BE49-F238E27FC236}">
                <a16:creationId xmlns:a16="http://schemas.microsoft.com/office/drawing/2014/main" id="{6AF2A8A7-B772-4244-813A-1D417FB49FEF}"/>
              </a:ext>
            </a:extLst>
          </p:cNvPr>
          <p:cNvSpPr>
            <a:spLocks noGrp="1"/>
          </p:cNvSpPr>
          <p:nvPr>
            <p:ph type="title"/>
          </p:nvPr>
        </p:nvSpPr>
        <p:spPr/>
        <p:txBody>
          <a:bodyPr/>
          <a:lstStyle/>
          <a:p>
            <a:r>
              <a:rPr lang="en-US" dirty="0"/>
              <a:t>S. Application of NCDs and LCDs (pages 156-159)</a:t>
            </a:r>
          </a:p>
        </p:txBody>
      </p:sp>
      <p:sp>
        <p:nvSpPr>
          <p:cNvPr id="4" name="Footer Placeholder 3">
            <a:extLst>
              <a:ext uri="{FF2B5EF4-FFF2-40B4-BE49-F238E27FC236}">
                <a16:creationId xmlns:a16="http://schemas.microsoft.com/office/drawing/2014/main" id="{42F0984C-4815-418E-AF6E-7813BEB6B6C5}"/>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E574473E-E667-4C2C-9F05-E8A2AD60A2B5}"/>
              </a:ext>
            </a:extLst>
          </p:cNvPr>
          <p:cNvSpPr>
            <a:spLocks noGrp="1"/>
          </p:cNvSpPr>
          <p:nvPr>
            <p:ph type="sldNum" sz="quarter" idx="4"/>
          </p:nvPr>
        </p:nvSpPr>
        <p:spPr/>
        <p:txBody>
          <a:bodyPr/>
          <a:lstStyle/>
          <a:p>
            <a:fld id="{489F9553-C816-6842-8939-EE75ECF7EB2B}" type="slidenum">
              <a:rPr lang="en-US" smtClean="0"/>
              <a:pPr/>
              <a:t>44</a:t>
            </a:fld>
            <a:endParaRPr lang="en-US" dirty="0"/>
          </a:p>
        </p:txBody>
      </p:sp>
    </p:spTree>
    <p:extLst>
      <p:ext uri="{BB962C8B-B14F-4D97-AF65-F5344CB8AC3E}">
        <p14:creationId xmlns:p14="http://schemas.microsoft.com/office/powerpoint/2010/main" val="29394711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AD883C6-A097-4ABE-9A5F-BB5BA5396E0C}"/>
              </a:ext>
            </a:extLst>
          </p:cNvPr>
          <p:cNvSpPr>
            <a:spLocks noGrp="1"/>
          </p:cNvSpPr>
          <p:nvPr>
            <p:ph sz="quarter" idx="12"/>
          </p:nvPr>
        </p:nvSpPr>
        <p:spPr/>
        <p:txBody>
          <a:bodyPr/>
          <a:lstStyle/>
          <a:p>
            <a:r>
              <a:rPr lang="en-US" dirty="0"/>
              <a:t>Now allowed to be provided using audio-only telephone calls (previously limited to two-way interactive audio and video communication)</a:t>
            </a:r>
          </a:p>
          <a:p>
            <a:pPr lvl="1"/>
            <a:r>
              <a:rPr lang="en-US" dirty="0"/>
              <a:t>Therapy</a:t>
            </a:r>
          </a:p>
          <a:p>
            <a:pPr lvl="1"/>
            <a:r>
              <a:rPr lang="en-US" dirty="0"/>
              <a:t>Counseling</a:t>
            </a:r>
          </a:p>
          <a:p>
            <a:pPr lvl="1"/>
            <a:r>
              <a:rPr lang="en-US" dirty="0"/>
              <a:t>Additional Counseling</a:t>
            </a:r>
          </a:p>
          <a:p>
            <a:pPr lvl="1"/>
            <a:r>
              <a:rPr lang="en-US" dirty="0"/>
              <a:t>Periodic Assessments</a:t>
            </a:r>
          </a:p>
        </p:txBody>
      </p:sp>
      <p:sp>
        <p:nvSpPr>
          <p:cNvPr id="3" name="Title 2">
            <a:extLst>
              <a:ext uri="{FF2B5EF4-FFF2-40B4-BE49-F238E27FC236}">
                <a16:creationId xmlns:a16="http://schemas.microsoft.com/office/drawing/2014/main" id="{E7D27A16-5648-4BBF-AB84-562A94B154DC}"/>
              </a:ext>
            </a:extLst>
          </p:cNvPr>
          <p:cNvSpPr>
            <a:spLocks noGrp="1"/>
          </p:cNvSpPr>
          <p:nvPr>
            <p:ph type="title"/>
          </p:nvPr>
        </p:nvSpPr>
        <p:spPr/>
        <p:txBody>
          <a:bodyPr/>
          <a:lstStyle/>
          <a:p>
            <a:r>
              <a:rPr lang="en-US" dirty="0"/>
              <a:t>M. Opioid Treatment Programs  (pages 31-33)</a:t>
            </a:r>
          </a:p>
        </p:txBody>
      </p:sp>
      <p:sp>
        <p:nvSpPr>
          <p:cNvPr id="4" name="Footer Placeholder 3">
            <a:extLst>
              <a:ext uri="{FF2B5EF4-FFF2-40B4-BE49-F238E27FC236}">
                <a16:creationId xmlns:a16="http://schemas.microsoft.com/office/drawing/2014/main" id="{63FA1089-4E07-44A7-9042-7D881B0DA39C}"/>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A2918C79-367E-4EFE-8A47-F107EC8E75F4}"/>
              </a:ext>
            </a:extLst>
          </p:cNvPr>
          <p:cNvSpPr>
            <a:spLocks noGrp="1"/>
          </p:cNvSpPr>
          <p:nvPr>
            <p:ph type="sldNum" sz="quarter" idx="4"/>
          </p:nvPr>
        </p:nvSpPr>
        <p:spPr/>
        <p:txBody>
          <a:bodyPr/>
          <a:lstStyle/>
          <a:p>
            <a:fld id="{489F9553-C816-6842-8939-EE75ECF7EB2B}" type="slidenum">
              <a:rPr lang="en-US" smtClean="0"/>
              <a:pPr/>
              <a:t>45</a:t>
            </a:fld>
            <a:endParaRPr lang="en-US" dirty="0"/>
          </a:p>
        </p:txBody>
      </p:sp>
    </p:spTree>
    <p:extLst>
      <p:ext uri="{BB962C8B-B14F-4D97-AF65-F5344CB8AC3E}">
        <p14:creationId xmlns:p14="http://schemas.microsoft.com/office/powerpoint/2010/main" val="15673488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8B59CE-8D5D-4E3B-B0D8-2CD705654091}"/>
              </a:ext>
            </a:extLst>
          </p:cNvPr>
          <p:cNvSpPr>
            <a:spLocks noGrp="1"/>
          </p:cNvSpPr>
          <p:nvPr>
            <p:ph sz="quarter" idx="12"/>
          </p:nvPr>
        </p:nvSpPr>
        <p:spPr/>
        <p:txBody>
          <a:bodyPr/>
          <a:lstStyle/>
          <a:p>
            <a:r>
              <a:rPr lang="en-US" dirty="0"/>
              <a:t>Interim Final Rule 4/30/2020</a:t>
            </a:r>
          </a:p>
          <a:p>
            <a:r>
              <a:rPr lang="en-US" dirty="0"/>
              <a:t>American Medical Association, Current Procedural Terminology (CPT), 2020 </a:t>
            </a:r>
          </a:p>
          <a:p>
            <a:endParaRPr lang="en-US" dirty="0"/>
          </a:p>
        </p:txBody>
      </p:sp>
      <p:sp>
        <p:nvSpPr>
          <p:cNvPr id="3" name="Title 2">
            <a:extLst>
              <a:ext uri="{FF2B5EF4-FFF2-40B4-BE49-F238E27FC236}">
                <a16:creationId xmlns:a16="http://schemas.microsoft.com/office/drawing/2014/main" id="{73B60740-516E-4BF2-9A57-F46C8E710FE1}"/>
              </a:ext>
            </a:extLst>
          </p:cNvPr>
          <p:cNvSpPr>
            <a:spLocks noGrp="1"/>
          </p:cNvSpPr>
          <p:nvPr>
            <p:ph type="title"/>
          </p:nvPr>
        </p:nvSpPr>
        <p:spPr/>
        <p:txBody>
          <a:bodyPr/>
          <a:lstStyle/>
          <a:p>
            <a:r>
              <a:rPr lang="en-US" dirty="0"/>
              <a:t>Resources</a:t>
            </a:r>
          </a:p>
        </p:txBody>
      </p:sp>
      <p:sp>
        <p:nvSpPr>
          <p:cNvPr id="4" name="Footer Placeholder 3">
            <a:extLst>
              <a:ext uri="{FF2B5EF4-FFF2-40B4-BE49-F238E27FC236}">
                <a16:creationId xmlns:a16="http://schemas.microsoft.com/office/drawing/2014/main" id="{ABE1BF14-3549-4260-BB60-7E17CE88EA5B}"/>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11F0EBB0-EB77-473F-B529-35CEB08E446D}"/>
              </a:ext>
            </a:extLst>
          </p:cNvPr>
          <p:cNvSpPr>
            <a:spLocks noGrp="1"/>
          </p:cNvSpPr>
          <p:nvPr>
            <p:ph type="sldNum" sz="quarter" idx="4"/>
          </p:nvPr>
        </p:nvSpPr>
        <p:spPr/>
        <p:txBody>
          <a:bodyPr/>
          <a:lstStyle/>
          <a:p>
            <a:fld id="{489F9553-C816-6842-8939-EE75ECF7EB2B}" type="slidenum">
              <a:rPr lang="en-US" smtClean="0"/>
              <a:pPr/>
              <a:t>46</a:t>
            </a:fld>
            <a:endParaRPr lang="en-US" dirty="0"/>
          </a:p>
        </p:txBody>
      </p:sp>
    </p:spTree>
    <p:extLst>
      <p:ext uri="{BB962C8B-B14F-4D97-AF65-F5344CB8AC3E}">
        <p14:creationId xmlns:p14="http://schemas.microsoft.com/office/powerpoint/2010/main" val="861656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9D48B5E-72FD-4FC8-A15D-DCC3F8FBCA09}"/>
              </a:ext>
            </a:extLst>
          </p:cNvPr>
          <p:cNvSpPr>
            <a:spLocks noGrp="1"/>
          </p:cNvSpPr>
          <p:nvPr>
            <p:ph type="title"/>
          </p:nvPr>
        </p:nvSpPr>
        <p:spPr>
          <a:xfrm>
            <a:off x="731677" y="852334"/>
            <a:ext cx="4530436" cy="1009604"/>
          </a:xfrm>
        </p:spPr>
        <p:txBody>
          <a:bodyPr/>
          <a:lstStyle/>
          <a:p>
            <a:r>
              <a:rPr lang="en-US" dirty="0"/>
              <a:t>Hospital</a:t>
            </a:r>
          </a:p>
        </p:txBody>
      </p:sp>
      <p:sp>
        <p:nvSpPr>
          <p:cNvPr id="4" name="Footer Placeholder 3">
            <a:extLst>
              <a:ext uri="{FF2B5EF4-FFF2-40B4-BE49-F238E27FC236}">
                <a16:creationId xmlns:a16="http://schemas.microsoft.com/office/drawing/2014/main" id="{1B35AD3D-99DA-4AD0-B425-5B675B970BCE}"/>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D1497A91-ADE4-4428-8C77-DF89A644798D}"/>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4174695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07408F-1995-4B45-8316-962C5ADA5EDF}"/>
              </a:ext>
            </a:extLst>
          </p:cNvPr>
          <p:cNvSpPr>
            <a:spLocks noGrp="1"/>
          </p:cNvSpPr>
          <p:nvPr>
            <p:ph sz="quarter" idx="12"/>
          </p:nvPr>
        </p:nvSpPr>
        <p:spPr>
          <a:xfrm>
            <a:off x="393408" y="1002322"/>
            <a:ext cx="8236688" cy="3880047"/>
          </a:xfrm>
        </p:spPr>
        <p:txBody>
          <a:bodyPr>
            <a:normAutofit fontScale="70000" lnSpcReduction="20000"/>
          </a:bodyPr>
          <a:lstStyle/>
          <a:p>
            <a:r>
              <a:rPr lang="en-US" dirty="0"/>
              <a:t>Applies to on-campus or excepted off-campus provider-based departments that relocate due to the PHE. </a:t>
            </a:r>
          </a:p>
          <a:p>
            <a:pPr lvl="1"/>
            <a:r>
              <a:rPr lang="en-US" dirty="0"/>
              <a:t>CMS expanded the extraordinary circumstances relocation policy so these locations can retain OPPS payment rates</a:t>
            </a:r>
          </a:p>
          <a:p>
            <a:r>
              <a:rPr lang="en-US" dirty="0"/>
              <a:t>Non-excepted locations (using PN modifier) can relocate and they remain non-excepted so do not need to request relocation approval from RO</a:t>
            </a:r>
          </a:p>
          <a:p>
            <a:r>
              <a:rPr lang="en-US" dirty="0"/>
              <a:t>Can relocate a PBD into multiple locations, or, only relocate a portion of a PBD</a:t>
            </a:r>
          </a:p>
          <a:p>
            <a:r>
              <a:rPr lang="en-US" dirty="0"/>
              <a:t>Hospitals without Walls initiative allows for patient’s home to be considered a PBD for hospital outpatients</a:t>
            </a:r>
          </a:p>
          <a:p>
            <a:r>
              <a:rPr lang="en-US" dirty="0"/>
              <a:t>If relocated PBDs will be billed as the main hospital, no provider enrollment actions required</a:t>
            </a:r>
          </a:p>
          <a:p>
            <a:r>
              <a:rPr lang="en-US" dirty="0"/>
              <a:t>Need to submit exception request to the CMS Regional Office (RO) for on-campus and excepted off-campus expanded to temporary locations</a:t>
            </a:r>
          </a:p>
          <a:p>
            <a:pPr lvl="1"/>
            <a:r>
              <a:rPr lang="en-US" dirty="0"/>
              <a:t>Can begin providing services at the new temporary locations before submitting request </a:t>
            </a:r>
          </a:p>
        </p:txBody>
      </p:sp>
      <p:sp>
        <p:nvSpPr>
          <p:cNvPr id="3" name="Title 2">
            <a:extLst>
              <a:ext uri="{FF2B5EF4-FFF2-40B4-BE49-F238E27FC236}">
                <a16:creationId xmlns:a16="http://schemas.microsoft.com/office/drawing/2014/main" id="{D62E8C5E-6CF1-4197-83F4-30D1C1057527}"/>
              </a:ext>
            </a:extLst>
          </p:cNvPr>
          <p:cNvSpPr>
            <a:spLocks noGrp="1"/>
          </p:cNvSpPr>
          <p:nvPr>
            <p:ph type="title"/>
          </p:nvPr>
        </p:nvSpPr>
        <p:spPr/>
        <p:txBody>
          <a:bodyPr/>
          <a:lstStyle/>
          <a:p>
            <a:r>
              <a:rPr lang="en-US" dirty="0"/>
              <a:t>E. Treatment of Certain Relocating PBDs Under the PHE (pages 33-43)</a:t>
            </a:r>
          </a:p>
        </p:txBody>
      </p:sp>
      <p:sp>
        <p:nvSpPr>
          <p:cNvPr id="4" name="Footer Placeholder 3">
            <a:extLst>
              <a:ext uri="{FF2B5EF4-FFF2-40B4-BE49-F238E27FC236}">
                <a16:creationId xmlns:a16="http://schemas.microsoft.com/office/drawing/2014/main" id="{B5952D31-0A48-4234-9680-8F72B7D3D299}"/>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3E783FFB-35E7-46EC-9DB2-416E47CDBA59}"/>
              </a:ext>
            </a:extLst>
          </p:cNvPr>
          <p:cNvSpPr>
            <a:spLocks noGrp="1"/>
          </p:cNvSpPr>
          <p:nvPr>
            <p:ph type="sldNum" sz="quarter" idx="4"/>
          </p:nvPr>
        </p:nvSpPr>
        <p:spPr/>
        <p:txBody>
          <a:bodyPr/>
          <a:lstStyle/>
          <a:p>
            <a:fld id="{489F9553-C816-6842-8939-EE75ECF7EB2B}" type="slidenum">
              <a:rPr lang="en-US" smtClean="0"/>
              <a:pPr/>
              <a:t>6</a:t>
            </a:fld>
            <a:endParaRPr lang="en-US" dirty="0"/>
          </a:p>
        </p:txBody>
      </p:sp>
    </p:spTree>
    <p:extLst>
      <p:ext uri="{BB962C8B-B14F-4D97-AF65-F5344CB8AC3E}">
        <p14:creationId xmlns:p14="http://schemas.microsoft.com/office/powerpoint/2010/main" val="2260228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C818D0-069A-4953-8B4C-FAE7BD624215}"/>
              </a:ext>
            </a:extLst>
          </p:cNvPr>
          <p:cNvSpPr>
            <a:spLocks noGrp="1"/>
          </p:cNvSpPr>
          <p:nvPr>
            <p:ph sz="quarter" idx="12"/>
          </p:nvPr>
        </p:nvSpPr>
        <p:spPr>
          <a:xfrm>
            <a:off x="393408" y="1107831"/>
            <a:ext cx="8316610" cy="3737638"/>
          </a:xfrm>
        </p:spPr>
        <p:txBody>
          <a:bodyPr>
            <a:normAutofit fontScale="55000" lnSpcReduction="20000"/>
          </a:bodyPr>
          <a:lstStyle/>
          <a:p>
            <a:r>
              <a:rPr lang="en-US" b="1" dirty="0"/>
              <a:t>On-campus or excepted off-campus provider-based departments that relocate due to the PHE must submit exception request to RO by e-mail with 120 days of starting services.  </a:t>
            </a:r>
            <a:r>
              <a:rPr lang="en-US" dirty="0"/>
              <a:t>Request must include:</a:t>
            </a:r>
          </a:p>
          <a:p>
            <a:pPr lvl="1"/>
            <a:r>
              <a:rPr lang="en-US" dirty="0"/>
              <a:t>Hospital CCN</a:t>
            </a:r>
          </a:p>
          <a:p>
            <a:pPr lvl="1"/>
            <a:r>
              <a:rPr lang="en-US" dirty="0"/>
              <a:t>Address of current PBD location</a:t>
            </a:r>
          </a:p>
          <a:p>
            <a:pPr lvl="1"/>
            <a:r>
              <a:rPr lang="en-US" dirty="0"/>
              <a:t>Address(es) of relocated PBD(s)</a:t>
            </a:r>
          </a:p>
          <a:p>
            <a:pPr lvl="1"/>
            <a:r>
              <a:rPr lang="en-US" dirty="0"/>
              <a:t>Date began providing services at relocated PBD</a:t>
            </a:r>
          </a:p>
          <a:p>
            <a:pPr lvl="1"/>
            <a:r>
              <a:rPr lang="en-US" dirty="0"/>
              <a:t>Brief justification for relocation and its impact on hospital’s response to COVID-19 including why new location is appropriate for furnishing covered services</a:t>
            </a:r>
          </a:p>
          <a:p>
            <a:pPr lvl="1"/>
            <a:r>
              <a:rPr lang="en-US" dirty="0"/>
              <a:t>Attestation that relocation is not inconsistent with States emergency preparedness or pandemic plan</a:t>
            </a:r>
          </a:p>
          <a:p>
            <a:r>
              <a:rPr lang="en-US" dirty="0"/>
              <a:t>Patient’s home can be considered a relocated off-campus PBD. Only need to submit one request, not one for each patient’s home</a:t>
            </a:r>
          </a:p>
          <a:p>
            <a:r>
              <a:rPr lang="en-US" dirty="0"/>
              <a:t>Use PO modifier for the relocated PBD if the expanded exception request process is completed and approved </a:t>
            </a:r>
          </a:p>
          <a:p>
            <a:r>
              <a:rPr lang="en-US" dirty="0"/>
              <a:t>If request is not submitted or is denied the visits need to be billing with modifier PN, any previously paid must be  rebilled</a:t>
            </a:r>
          </a:p>
        </p:txBody>
      </p:sp>
      <p:sp>
        <p:nvSpPr>
          <p:cNvPr id="3" name="Title 2">
            <a:extLst>
              <a:ext uri="{FF2B5EF4-FFF2-40B4-BE49-F238E27FC236}">
                <a16:creationId xmlns:a16="http://schemas.microsoft.com/office/drawing/2014/main" id="{DA8C931B-44E1-4083-807F-7B0B22EC8A32}"/>
              </a:ext>
            </a:extLst>
          </p:cNvPr>
          <p:cNvSpPr>
            <a:spLocks noGrp="1"/>
          </p:cNvSpPr>
          <p:nvPr>
            <p:ph type="title"/>
          </p:nvPr>
        </p:nvSpPr>
        <p:spPr/>
        <p:txBody>
          <a:bodyPr/>
          <a:lstStyle/>
          <a:p>
            <a:r>
              <a:rPr lang="en-US" dirty="0"/>
              <a:t>E. Treatment of Certain Relocating PBDs Under the PHE  (pages 33-43)</a:t>
            </a:r>
          </a:p>
        </p:txBody>
      </p:sp>
      <p:sp>
        <p:nvSpPr>
          <p:cNvPr id="4" name="Footer Placeholder 3">
            <a:extLst>
              <a:ext uri="{FF2B5EF4-FFF2-40B4-BE49-F238E27FC236}">
                <a16:creationId xmlns:a16="http://schemas.microsoft.com/office/drawing/2014/main" id="{6575622F-DA03-4BDC-B1EB-665FD32158BB}"/>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12AAC3A4-E95F-483F-BCEE-B3B41EB1CA31}"/>
              </a:ext>
            </a:extLst>
          </p:cNvPr>
          <p:cNvSpPr>
            <a:spLocks noGrp="1"/>
          </p:cNvSpPr>
          <p:nvPr>
            <p:ph type="sldNum" sz="quarter" idx="4"/>
          </p:nvPr>
        </p:nvSpPr>
        <p:spPr/>
        <p:txBody>
          <a:bodyPr/>
          <a:lstStyle/>
          <a:p>
            <a:fld id="{489F9553-C816-6842-8939-EE75ECF7EB2B}" type="slidenum">
              <a:rPr lang="en-US" smtClean="0"/>
              <a:pPr/>
              <a:t>7</a:t>
            </a:fld>
            <a:endParaRPr lang="en-US" dirty="0"/>
          </a:p>
        </p:txBody>
      </p:sp>
    </p:spTree>
    <p:extLst>
      <p:ext uri="{BB962C8B-B14F-4D97-AF65-F5344CB8AC3E}">
        <p14:creationId xmlns:p14="http://schemas.microsoft.com/office/powerpoint/2010/main" val="301820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44A961A-4A79-4E0F-8282-61F5A3A3FA05}"/>
              </a:ext>
            </a:extLst>
          </p:cNvPr>
          <p:cNvSpPr>
            <a:spLocks noGrp="1"/>
          </p:cNvSpPr>
          <p:nvPr>
            <p:ph sz="quarter" idx="12"/>
          </p:nvPr>
        </p:nvSpPr>
        <p:spPr>
          <a:xfrm>
            <a:off x="393408" y="999054"/>
            <a:ext cx="8236688" cy="3704831"/>
          </a:xfrm>
        </p:spPr>
        <p:txBody>
          <a:bodyPr>
            <a:normAutofit fontScale="85000" lnSpcReduction="20000"/>
          </a:bodyPr>
          <a:lstStyle/>
          <a:p>
            <a:r>
              <a:rPr lang="en-US" dirty="0"/>
              <a:t>Services can be provided in expanded locations including the patient’s home as long as conditions of participation (that have not been waived) are met</a:t>
            </a:r>
          </a:p>
          <a:p>
            <a:r>
              <a:rPr lang="en-US" dirty="0"/>
              <a:t>CMS has grouped into three categories:</a:t>
            </a:r>
          </a:p>
          <a:p>
            <a:pPr lvl="1"/>
            <a:r>
              <a:rPr lang="en-US" dirty="0"/>
              <a:t>Hospital outpatient therapy, education and training services that do not need to be in-person</a:t>
            </a:r>
          </a:p>
          <a:p>
            <a:pPr lvl="1"/>
            <a:r>
              <a:rPr lang="en-US" dirty="0"/>
              <a:t>Hosp services associated with a professional telehealth service </a:t>
            </a:r>
          </a:p>
          <a:p>
            <a:pPr lvl="1"/>
            <a:r>
              <a:rPr lang="en-US" dirty="0"/>
              <a:t>In-person services provided by hospital clinical staff</a:t>
            </a:r>
          </a:p>
          <a:p>
            <a:r>
              <a:rPr lang="en-US" dirty="0"/>
              <a:t>Need to be registered as hospital outpatient</a:t>
            </a:r>
          </a:p>
          <a:p>
            <a:r>
              <a:rPr lang="en-US" dirty="0"/>
              <a:t>Medical record documentation is required for reason and necessity of the visit/service</a:t>
            </a:r>
          </a:p>
          <a:p>
            <a:r>
              <a:rPr lang="en-US" dirty="0"/>
              <a:t>Orders for services still required</a:t>
            </a:r>
          </a:p>
          <a:p>
            <a:endParaRPr lang="en-US" dirty="0"/>
          </a:p>
          <a:p>
            <a:endParaRPr lang="en-US" dirty="0"/>
          </a:p>
        </p:txBody>
      </p:sp>
      <p:sp>
        <p:nvSpPr>
          <p:cNvPr id="3" name="Title 2">
            <a:extLst>
              <a:ext uri="{FF2B5EF4-FFF2-40B4-BE49-F238E27FC236}">
                <a16:creationId xmlns:a16="http://schemas.microsoft.com/office/drawing/2014/main" id="{EFE6A011-B94E-480A-97A2-AFD0D79811FF}"/>
              </a:ext>
            </a:extLst>
          </p:cNvPr>
          <p:cNvSpPr>
            <a:spLocks noGrp="1"/>
          </p:cNvSpPr>
          <p:nvPr>
            <p:ph type="title"/>
          </p:nvPr>
        </p:nvSpPr>
        <p:spPr/>
        <p:txBody>
          <a:bodyPr/>
          <a:lstStyle/>
          <a:p>
            <a:r>
              <a:rPr lang="en-US" dirty="0"/>
              <a:t>F. Furnishing OP Services in Temporary Expansion Locations of Hospital  (pages 43-60) </a:t>
            </a:r>
          </a:p>
        </p:txBody>
      </p:sp>
      <p:sp>
        <p:nvSpPr>
          <p:cNvPr id="4" name="Footer Placeholder 3">
            <a:extLst>
              <a:ext uri="{FF2B5EF4-FFF2-40B4-BE49-F238E27FC236}">
                <a16:creationId xmlns:a16="http://schemas.microsoft.com/office/drawing/2014/main" id="{2FBA23C7-E266-44F1-A210-2AFDAA5F31D1}"/>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91768D82-F08D-4C0E-96AB-301089130425}"/>
              </a:ext>
            </a:extLst>
          </p:cNvPr>
          <p:cNvSpPr>
            <a:spLocks noGrp="1"/>
          </p:cNvSpPr>
          <p:nvPr>
            <p:ph type="sldNum" sz="quarter" idx="4"/>
          </p:nvPr>
        </p:nvSpPr>
        <p:spPr/>
        <p:txBody>
          <a:bodyPr/>
          <a:lstStyle/>
          <a:p>
            <a:fld id="{489F9553-C816-6842-8939-EE75ECF7EB2B}" type="slidenum">
              <a:rPr lang="en-US" smtClean="0"/>
              <a:pPr/>
              <a:t>8</a:t>
            </a:fld>
            <a:endParaRPr lang="en-US" dirty="0"/>
          </a:p>
        </p:txBody>
      </p:sp>
    </p:spTree>
    <p:extLst>
      <p:ext uri="{BB962C8B-B14F-4D97-AF65-F5344CB8AC3E}">
        <p14:creationId xmlns:p14="http://schemas.microsoft.com/office/powerpoint/2010/main" val="1105016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6ABAF4-223B-4833-B7E7-FB482970422F}"/>
              </a:ext>
            </a:extLst>
          </p:cNvPr>
          <p:cNvSpPr>
            <a:spLocks noGrp="1"/>
          </p:cNvSpPr>
          <p:nvPr>
            <p:ph sz="quarter" idx="12"/>
          </p:nvPr>
        </p:nvSpPr>
        <p:spPr/>
        <p:txBody>
          <a:bodyPr>
            <a:normAutofit fontScale="85000" lnSpcReduction="10000"/>
          </a:bodyPr>
          <a:lstStyle/>
          <a:p>
            <a:pPr marL="0" indent="0">
              <a:buNone/>
            </a:pPr>
            <a:r>
              <a:rPr lang="en-US" dirty="0">
                <a:solidFill>
                  <a:srgbClr val="4C9D2F"/>
                </a:solidFill>
              </a:rPr>
              <a:t>Hospital OP Therapy, Education and Training Services</a:t>
            </a:r>
          </a:p>
          <a:p>
            <a:r>
              <a:rPr lang="en-US" dirty="0"/>
              <a:t>Examples include therapy, DSMT, MNT, psychotherapy</a:t>
            </a:r>
          </a:p>
          <a:p>
            <a:r>
              <a:rPr lang="en-US" dirty="0"/>
              <a:t>Services can be furnished through telecommunication</a:t>
            </a:r>
          </a:p>
          <a:p>
            <a:pPr lvl="1"/>
            <a:r>
              <a:rPr lang="en-US" dirty="0"/>
              <a:t>Both audio and visual recommended but can be audio only if patient does not have visual capability</a:t>
            </a:r>
          </a:p>
          <a:p>
            <a:r>
              <a:rPr lang="en-US" dirty="0"/>
              <a:t>CMS has provided a list of examples, not all inclusive</a:t>
            </a:r>
          </a:p>
          <a:p>
            <a:r>
              <a:rPr lang="en-US" dirty="0"/>
              <a:t>Bill as if furnished in the hospital using existing CDMs </a:t>
            </a:r>
          </a:p>
          <a:p>
            <a:r>
              <a:rPr lang="en-US" b="1" dirty="0"/>
              <a:t>If these services were normally provided on-campus, bill these  remote services with PO modifier and include condition code DR</a:t>
            </a:r>
          </a:p>
          <a:p>
            <a:r>
              <a:rPr lang="en-US" dirty="0"/>
              <a:t>PHP is covered on pages 48-53</a:t>
            </a:r>
          </a:p>
          <a:p>
            <a:endParaRPr lang="en-US" b="1" dirty="0"/>
          </a:p>
        </p:txBody>
      </p:sp>
      <p:sp>
        <p:nvSpPr>
          <p:cNvPr id="3" name="Title 2">
            <a:extLst>
              <a:ext uri="{FF2B5EF4-FFF2-40B4-BE49-F238E27FC236}">
                <a16:creationId xmlns:a16="http://schemas.microsoft.com/office/drawing/2014/main" id="{224EFBEA-DB92-46E8-91AD-4C4B820DCE55}"/>
              </a:ext>
            </a:extLst>
          </p:cNvPr>
          <p:cNvSpPr>
            <a:spLocks noGrp="1"/>
          </p:cNvSpPr>
          <p:nvPr>
            <p:ph type="title"/>
          </p:nvPr>
        </p:nvSpPr>
        <p:spPr/>
        <p:txBody>
          <a:bodyPr/>
          <a:lstStyle/>
          <a:p>
            <a:r>
              <a:rPr lang="en-US" dirty="0"/>
              <a:t>F. Furnishing OP Services in Temporary Expansion Locations of Hospital  (pages 43-60) </a:t>
            </a:r>
          </a:p>
        </p:txBody>
      </p:sp>
      <p:sp>
        <p:nvSpPr>
          <p:cNvPr id="4" name="Footer Placeholder 3">
            <a:extLst>
              <a:ext uri="{FF2B5EF4-FFF2-40B4-BE49-F238E27FC236}">
                <a16:creationId xmlns:a16="http://schemas.microsoft.com/office/drawing/2014/main" id="{34D0F209-0D4D-4DBC-8B7A-1C722CDE444C}"/>
              </a:ext>
            </a:extLst>
          </p:cNvPr>
          <p:cNvSpPr>
            <a:spLocks noGrp="1"/>
          </p:cNvSpPr>
          <p:nvPr>
            <p:ph type="ftr" sz="quarter" idx="3"/>
          </p:nvPr>
        </p:nvSpPr>
        <p:spPr/>
        <p:txBody>
          <a:bodyPr/>
          <a:lstStyle/>
          <a:p>
            <a:r>
              <a:rPr lang="en-US"/>
              <a:t>©2019 Trinity Health</a:t>
            </a:r>
            <a:endParaRPr lang="en-US" dirty="0"/>
          </a:p>
        </p:txBody>
      </p:sp>
      <p:sp>
        <p:nvSpPr>
          <p:cNvPr id="5" name="Slide Number Placeholder 4">
            <a:extLst>
              <a:ext uri="{FF2B5EF4-FFF2-40B4-BE49-F238E27FC236}">
                <a16:creationId xmlns:a16="http://schemas.microsoft.com/office/drawing/2014/main" id="{5A0D9DBC-7D7C-4A05-849D-628C6C30E6D4}"/>
              </a:ext>
            </a:extLst>
          </p:cNvPr>
          <p:cNvSpPr>
            <a:spLocks noGrp="1"/>
          </p:cNvSpPr>
          <p:nvPr>
            <p:ph type="sldNum" sz="quarter" idx="4"/>
          </p:nvPr>
        </p:nvSpPr>
        <p:spPr/>
        <p:txBody>
          <a:bodyPr/>
          <a:lstStyle/>
          <a:p>
            <a:fld id="{489F9553-C816-6842-8939-EE75ECF7EB2B}" type="slidenum">
              <a:rPr lang="en-US" smtClean="0"/>
              <a:pPr/>
              <a:t>9</a:t>
            </a:fld>
            <a:endParaRPr lang="en-US" dirty="0"/>
          </a:p>
        </p:txBody>
      </p:sp>
      <p:graphicFrame>
        <p:nvGraphicFramePr>
          <p:cNvPr id="7" name="Object 6">
            <a:extLst>
              <a:ext uri="{FF2B5EF4-FFF2-40B4-BE49-F238E27FC236}">
                <a16:creationId xmlns:a16="http://schemas.microsoft.com/office/drawing/2014/main" id="{71745860-ED5A-4622-BEAA-B8F501D2D7BF}"/>
              </a:ext>
            </a:extLst>
          </p:cNvPr>
          <p:cNvGraphicFramePr>
            <a:graphicFrameLocks noChangeAspect="1"/>
          </p:cNvGraphicFramePr>
          <p:nvPr>
            <p:extLst>
              <p:ext uri="{D42A27DB-BD31-4B8C-83A1-F6EECF244321}">
                <p14:modId xmlns:p14="http://schemas.microsoft.com/office/powerpoint/2010/main" val="1007840487"/>
              </p:ext>
            </p:extLst>
          </p:nvPr>
        </p:nvGraphicFramePr>
        <p:xfrm>
          <a:off x="6877600" y="2571750"/>
          <a:ext cx="914400" cy="792163"/>
        </p:xfrm>
        <a:graphic>
          <a:graphicData uri="http://schemas.openxmlformats.org/presentationml/2006/ole">
            <mc:AlternateContent xmlns:mc="http://schemas.openxmlformats.org/markup-compatibility/2006">
              <mc:Choice xmlns:v="urn:schemas-microsoft-com:vml" Requires="v">
                <p:oleObj spid="_x0000_s1108" name="Acrobat Document" showAsIcon="1" r:id="rId3" imgW="914400" imgH="792360" progId="AcroExch.Document.DC">
                  <p:embed/>
                </p:oleObj>
              </mc:Choice>
              <mc:Fallback>
                <p:oleObj name="Acrobat Document" showAsIcon="1" r:id="rId3" imgW="914400" imgH="792360" progId="AcroExch.Document.DC">
                  <p:embed/>
                  <p:pic>
                    <p:nvPicPr>
                      <p:cNvPr id="0" name=""/>
                      <p:cNvPicPr/>
                      <p:nvPr/>
                    </p:nvPicPr>
                    <p:blipFill>
                      <a:blip r:embed="rId4"/>
                      <a:stretch>
                        <a:fillRect/>
                      </a:stretch>
                    </p:blipFill>
                    <p:spPr>
                      <a:xfrm>
                        <a:off x="6877600" y="257175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290052768"/>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http://www.w3.org/XML/1998/namespace"/>
    <ds:schemaRef ds:uri="http://purl.org/dc/dcmitype/"/>
    <ds:schemaRef ds:uri="http://purl.org/dc/terms/"/>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4b91531d-a4f7-47e3-8687-1e7e838a3343"/>
  </ds:schemaRefs>
</ds:datastoreItem>
</file>

<file path=customXml/itemProps2.xml><?xml version="1.0" encoding="utf-8"?>
<ds:datastoreItem xmlns:ds="http://schemas.openxmlformats.org/officeDocument/2006/customXml" ds:itemID="{DC61520A-7947-4253-A7C0-1564D165DB6B}"/>
</file>

<file path=customXml/itemProps3.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17758</TotalTime>
  <Words>4002</Words>
  <Application>Microsoft Office PowerPoint</Application>
  <PresentationFormat>On-screen Show (16:9)</PresentationFormat>
  <Paragraphs>406</Paragraphs>
  <Slides>46</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46</vt:i4>
      </vt:variant>
    </vt:vector>
  </HeadingPairs>
  <TitlesOfParts>
    <vt:vector size="51" baseType="lpstr">
      <vt:lpstr>Arial</vt:lpstr>
      <vt:lpstr>Calibri</vt:lpstr>
      <vt:lpstr>Main Content Slide Layout</vt:lpstr>
      <vt:lpstr>Acrobat Document</vt:lpstr>
      <vt:lpstr>Worksheet</vt:lpstr>
      <vt:lpstr>COVID-19  Interim Final Rule 4/30/2020 Effective March 1st, 2020</vt:lpstr>
      <vt:lpstr>“We all have the capacity to be a superhero.  In order to become one, you just have to find your unique power or ability and exploit it for the greater good.  The cape and mask are optional accessories, but a kind heart is essential” -Robert Clancy</vt:lpstr>
      <vt:lpstr>CMS Interim Final Rule CMS-5531, published 4/30/20</vt:lpstr>
      <vt:lpstr>Table of Contents</vt:lpstr>
      <vt:lpstr>Hospital</vt:lpstr>
      <vt:lpstr>E. Treatment of Certain Relocating PBDs Under the PHE (pages 33-43)</vt:lpstr>
      <vt:lpstr>E. Treatment of Certain Relocating PBDs Under the PHE  (pages 33-43)</vt:lpstr>
      <vt:lpstr>F. Furnishing OP Services in Temporary Expansion Locations of Hospital  (pages 43-60) </vt:lpstr>
      <vt:lpstr>F. Furnishing OP Services in Temporary Expansion Locations of Hospital  (pages 43-60) </vt:lpstr>
      <vt:lpstr>F. Furnishing OP Services in Temporary Expansion Locations of Hospital  (pages 43-60) </vt:lpstr>
      <vt:lpstr>F. Furnishing OP Services in Temporary Expansion Locations of Hospital  (pages 43-60) </vt:lpstr>
      <vt:lpstr>RHM Follow-up and Recommendations</vt:lpstr>
      <vt:lpstr>Placeholder for RO request language</vt:lpstr>
      <vt:lpstr>G. Medical Education IME Payments (pages 60-68)</vt:lpstr>
      <vt:lpstr>G. Medical Education IME Payments (pages 60-68) Time Spent by Residents at Another Hospital</vt:lpstr>
      <vt:lpstr>U. Hospital VBP Extraordinary Circumstance Exception Policy  (pages 164-168)</vt:lpstr>
      <vt:lpstr>COVID-19 Testing and Specimen Collection</vt:lpstr>
      <vt:lpstr>C. Modified Requirements for Ordering COVID-19 Tests  (pages 27-31)</vt:lpstr>
      <vt:lpstr>V. COVID-19 Serology Testing  (pages 168-170)</vt:lpstr>
      <vt:lpstr>O. Flexibility for Medicaid Laboratory Services  (pages 141-145)</vt:lpstr>
      <vt:lpstr>BB. COVID-19 Specimen Collection  (pages 184-192)</vt:lpstr>
      <vt:lpstr>BB. COVID-19 Specimen Collection  (pages 184-192)</vt:lpstr>
      <vt:lpstr>RHM Follow-up and Recommendations</vt:lpstr>
      <vt:lpstr>Physician</vt:lpstr>
      <vt:lpstr>N. Telephone Calls-Audio Only 99441-99443 (pages 137-141)</vt:lpstr>
      <vt:lpstr>CC. Remote Physiologic Monitoring  (pages 192-194)</vt:lpstr>
      <vt:lpstr>B. Scope of Practice (pages 19-27) Documentation</vt:lpstr>
      <vt:lpstr>Z. Medical Decision Making (MDM), Defined Time for E/M Services, 99201—99215 (page 182)</vt:lpstr>
      <vt:lpstr>AA. Updating the Telehealth List (pages 182-183)</vt:lpstr>
      <vt:lpstr>B. Scope of Practice (pages 19-27)</vt:lpstr>
      <vt:lpstr> B. Scope of Practice (pages 19-27)  </vt:lpstr>
      <vt:lpstr> B. Scope of Practice - Pharmacists Providing Services Incident to a Physician’s Services (pages 19-27)</vt:lpstr>
      <vt:lpstr> B. Scope of Practice - Pharmacists Providing Services Incident to a Physician’s Services (pages 19-27)</vt:lpstr>
      <vt:lpstr>Post-Acute Care</vt:lpstr>
      <vt:lpstr>K. IRF Coverage and Classification Changes for Free-standing IRFs  (pages 79-83)</vt:lpstr>
      <vt:lpstr>A. HHA Value Based Purchasing Program Reporting  (pages 15-19)</vt:lpstr>
      <vt:lpstr>J. &amp; P. Home Health Policy Updates  (page 76 and 145)</vt:lpstr>
      <vt:lpstr> T. Delay in the Compliance Date of Certain Reporting Requirements Adopted for IRFs, LTCHs, HHAs and SNFs (page 159-164)</vt:lpstr>
      <vt:lpstr> Y. Reporting Requirements Nursing Home Residents and Staff Infections, Potential Infections, and Deaths Related to COVID-19 (page 178-182)</vt:lpstr>
      <vt:lpstr> Y. Reporting Requirements Nursing Home Residents and Staff Infections, Potential Infections, and Deaths Related to COVID-19 (page 178-182)</vt:lpstr>
      <vt:lpstr>Other</vt:lpstr>
      <vt:lpstr>H. Rural Health Clinics Revision of Bed Counts (pages 68-69)</vt:lpstr>
      <vt:lpstr>I. DMEPOS Fee Schedule Adjustments (page 73)</vt:lpstr>
      <vt:lpstr>S. Application of NCDs and LCDs (pages 156-159)</vt:lpstr>
      <vt:lpstr>M. Opioid Treatment Programs  (pages 31-33)</vt:lpstr>
      <vt:lpstr>Resources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Karen Miska</cp:lastModifiedBy>
  <cp:revision>457</cp:revision>
  <cp:lastPrinted>2015-03-20T16:41:08Z</cp:lastPrinted>
  <dcterms:created xsi:type="dcterms:W3CDTF">2015-06-01T18:54:58Z</dcterms:created>
  <dcterms:modified xsi:type="dcterms:W3CDTF">2020-05-07T17:35:32Z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