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13,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361101952"/>
              </p:ext>
            </p:extLst>
          </p:nvPr>
        </p:nvGraphicFramePr>
        <p:xfrm>
          <a:off x="273319" y="848089"/>
          <a:ext cx="8707130" cy="3749244"/>
        </p:xfrm>
        <a:graphic>
          <a:graphicData uri="http://schemas.openxmlformats.org/drawingml/2006/table">
            <a:tbl>
              <a:tblPr firstRow="1" firstCol="1" bandRow="1"/>
              <a:tblGrid>
                <a:gridCol w="4231898">
                  <a:extLst>
                    <a:ext uri="{9D8B030D-6E8A-4147-A177-3AD203B41FA5}">
                      <a16:colId xmlns:a16="http://schemas.microsoft.com/office/drawing/2014/main" val="2472197640"/>
                    </a:ext>
                  </a:extLst>
                </a:gridCol>
                <a:gridCol w="243334">
                  <a:extLst>
                    <a:ext uri="{9D8B030D-6E8A-4147-A177-3AD203B41FA5}">
                      <a16:colId xmlns:a16="http://schemas.microsoft.com/office/drawing/2014/main" val="1379072303"/>
                    </a:ext>
                  </a:extLst>
                </a:gridCol>
                <a:gridCol w="4231898">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kern="1200" dirty="0">
                          <a:solidFill>
                            <a:schemeClr val="tx1"/>
                          </a:solidFill>
                          <a:effectLst/>
                          <a:latin typeface="+mn-lt"/>
                          <a:ea typeface="+mn-ea"/>
                          <a:cs typeface="+mn-cs"/>
                        </a:rPr>
                        <a:t>Recognizing the volatility </a:t>
                      </a:r>
                      <a:r>
                        <a:rPr lang="en-US" sz="1000" b="0" kern="1200">
                          <a:solidFill>
                            <a:schemeClr val="tx1"/>
                          </a:solidFill>
                          <a:effectLst/>
                          <a:latin typeface="+mn-lt"/>
                          <a:ea typeface="+mn-ea"/>
                          <a:cs typeface="+mn-cs"/>
                        </a:rPr>
                        <a:t>of the </a:t>
                      </a:r>
                      <a:r>
                        <a:rPr lang="en-US" sz="1000" b="0" kern="1200" dirty="0">
                          <a:solidFill>
                            <a:schemeClr val="tx1"/>
                          </a:solidFill>
                          <a:effectLst/>
                          <a:latin typeface="+mn-lt"/>
                          <a:ea typeface="+mn-ea"/>
                          <a:cs typeface="+mn-cs"/>
                        </a:rPr>
                        <a:t>pharmaceutical supply chain, Trinity Health collaborated with other national health systems in 2018 to start our own generic drug company. Today, </a:t>
                      </a:r>
                      <a:r>
                        <a:rPr lang="en-US" sz="1000" b="0" kern="1200" dirty="0" err="1">
                          <a:solidFill>
                            <a:schemeClr val="tx1"/>
                          </a:solidFill>
                          <a:effectLst/>
                          <a:latin typeface="+mn-lt"/>
                          <a:ea typeface="+mn-ea"/>
                          <a:cs typeface="+mn-cs"/>
                        </a:rPr>
                        <a:t>Civica</a:t>
                      </a:r>
                      <a:r>
                        <a:rPr lang="en-US" sz="1000" b="0" kern="1200" dirty="0">
                          <a:solidFill>
                            <a:schemeClr val="tx1"/>
                          </a:solidFill>
                          <a:effectLst/>
                          <a:latin typeface="+mn-lt"/>
                          <a:ea typeface="+mn-ea"/>
                          <a:cs typeface="+mn-cs"/>
                        </a:rPr>
                        <a:t> Rx is supplying our ministries with much-needed drugs, including many that are in short supply, to treat patients with COVID-19.</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“I am responsible for my own safety and the safety of others”.  </a:t>
                      </a:r>
                      <a:br>
                        <a:rPr lang="en-US" sz="1000" b="1" i="0" kern="1200" dirty="0">
                          <a:solidFill>
                            <a:schemeClr val="tx1"/>
                          </a:solidFill>
                          <a:effectLst/>
                          <a:latin typeface="+mn-lt"/>
                          <a:ea typeface="+mn-ea"/>
                          <a:cs typeface="+mn-cs"/>
                        </a:rPr>
                      </a:br>
                      <a:r>
                        <a:rPr lang="en-US" sz="1000" b="0" i="0" kern="1200" dirty="0">
                          <a:solidFill>
                            <a:schemeClr val="tx1"/>
                          </a:solidFill>
                          <a:effectLst/>
                          <a:latin typeface="+mn-lt"/>
                          <a:ea typeface="+mn-ea"/>
                          <a:cs typeface="+mn-cs"/>
                        </a:rPr>
                        <a:t>Seeking to advance the common good of all, we remind you that care for your own health is also care for the health of others. Taking the necessary precautions to ensure that you remain COVID-19 free, also protects others. Social distancing, hand washing and the other CDC recommended measures to protect yourself are helping to save the lives of others.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purl.org/dc/dcmitype/"/>
    <ds:schemaRef ds:uri="http://www.w3.org/XML/1998/namespace"/>
    <ds:schemaRef ds:uri="http://purl.org/dc/terms/"/>
    <ds:schemaRef ds:uri="http://schemas.openxmlformats.org/package/2006/metadata/core-properties"/>
    <ds:schemaRef ds:uri="http://schemas.microsoft.com/office/2006/documentManagement/types"/>
    <ds:schemaRef ds:uri="http://schemas.microsoft.com/office/2006/metadata/properties"/>
    <ds:schemaRef ds:uri="2f9963b4-3c35-4578-b1ba-a166f880c2d2"/>
    <ds:schemaRef ds:uri="http://schemas.microsoft.com/office/infopath/2007/PartnerControls"/>
    <ds:schemaRef ds:uri="e6ab4244-9723-42db-8dd8-af501f8ebc00"/>
    <ds:schemaRef ds:uri="http://purl.org/dc/elements/1.1/"/>
  </ds:schemaRefs>
</ds:datastoreItem>
</file>

<file path=customXml/itemProps3.xml><?xml version="1.0" encoding="utf-8"?>
<ds:datastoreItem xmlns:ds="http://schemas.openxmlformats.org/officeDocument/2006/customXml" ds:itemID="{A139E073-9C4C-421E-9F09-C9FB0A058666}"/>
</file>

<file path=docProps/app.xml><?xml version="1.0" encoding="utf-8"?>
<Properties xmlns="http://schemas.openxmlformats.org/officeDocument/2006/extended-properties" xmlns:vt="http://schemas.openxmlformats.org/officeDocument/2006/docPropsVTypes">
  <Template>TrinityHealth_PPTtemplate.potx</Template>
  <TotalTime>1290</TotalTime>
  <Words>154</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108</cp:revision>
  <cp:lastPrinted>2015-03-20T16:41:08Z</cp:lastPrinted>
  <dcterms:created xsi:type="dcterms:W3CDTF">2015-06-01T18:54:58Z</dcterms:created>
  <dcterms:modified xsi:type="dcterms:W3CDTF">2020-05-13T14:16:26Z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