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9/24/2020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9/24/2020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September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24</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603383322"/>
              </p:ext>
            </p:extLst>
          </p:nvPr>
        </p:nvGraphicFramePr>
        <p:xfrm>
          <a:off x="159833" y="803141"/>
          <a:ext cx="8873553" cy="3639131"/>
        </p:xfrm>
        <a:graphic>
          <a:graphicData uri="http://schemas.openxmlformats.org/drawingml/2006/table">
            <a:tbl>
              <a:tblPr firstRow="1" firstCol="1" bandRow="1"/>
              <a:tblGrid>
                <a:gridCol w="4362128">
                  <a:extLst>
                    <a:ext uri="{9D8B030D-6E8A-4147-A177-3AD203B41FA5}">
                      <a16:colId xmlns:a16="http://schemas.microsoft.com/office/drawing/2014/main" val="2472197640"/>
                    </a:ext>
                  </a:extLst>
                </a:gridCol>
                <a:gridCol w="138191">
                  <a:extLst>
                    <a:ext uri="{9D8B030D-6E8A-4147-A177-3AD203B41FA5}">
                      <a16:colId xmlns:a16="http://schemas.microsoft.com/office/drawing/2014/main" val="1379072303"/>
                    </a:ext>
                  </a:extLst>
                </a:gridCol>
                <a:gridCol w="437323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pPr marL="0" marR="0" lvl="0" indent="0">
                        <a:lnSpc>
                          <a:spcPct val="110000"/>
                        </a:lnSpc>
                        <a:spcBef>
                          <a:spcPts val="0"/>
                        </a:spcBef>
                        <a:spcAft>
                          <a:spcPts val="0"/>
                        </a:spcAft>
                        <a:buFont typeface="Symbol" panose="05050102010706020507" pitchFamily="18" charset="2"/>
                        <a:buNone/>
                      </a:pPr>
                      <a:r>
                        <a:rPr lang="en-US" sz="1000" b="1" i="0" kern="1200" dirty="0">
                          <a:solidFill>
                            <a:schemeClr val="tx1"/>
                          </a:solidFill>
                          <a:effectLst/>
                          <a:latin typeface="+mn-lt"/>
                          <a:ea typeface="+mn-ea"/>
                          <a:cs typeface="+mn-cs"/>
                        </a:rPr>
                        <a:t>Continue to Wear Your Mask to Protect Against COVID-19 and Flu </a:t>
                      </a:r>
                      <a:r>
                        <a:rPr lang="en-US" sz="1000" b="0" i="0" kern="1200" dirty="0">
                          <a:solidFill>
                            <a:schemeClr val="tx1"/>
                          </a:solidFill>
                          <a:effectLst/>
                          <a:latin typeface="+mn-lt"/>
                          <a:ea typeface="+mn-ea"/>
                          <a:cs typeface="+mn-cs"/>
                        </a:rPr>
                        <a:t>Cases of COVID-19 might not be peaking right now in your community, but that doesn't mean it's time to leave your mask behind. As we head into flu season, it's more important than ever to keep wearing your mask in public spaces to reduce the potential spread of respiratory droplets from person to person.</a:t>
                      </a:r>
                      <a:endParaRPr lang="en-US" sz="1000" b="0" i="0" kern="1200" dirty="0">
                        <a:solidFill>
                          <a:schemeClr val="tx1"/>
                        </a:solidFill>
                        <a:effectLst/>
                        <a:highlight>
                          <a:srgbClr val="FFFF00"/>
                        </a:highligh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0" i="0" kern="1200" dirty="0">
                          <a:solidFill>
                            <a:schemeClr val="tx1"/>
                          </a:solidFill>
                          <a:effectLst/>
                          <a:latin typeface="+mn-lt"/>
                          <a:ea typeface="+mn-ea"/>
                          <a:cs typeface="+mn-cs"/>
                        </a:rPr>
                        <a:t>The guidance for the use of expired N95 respirators as a crisis capacity Strategy has recently been updated. The resource is intended for clinical and operational colleagues. The changes include:	</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Indicating that this is a reserve strategy for crisis level supplies only</a:t>
                      </a:r>
                    </a:p>
                    <a:p>
                      <a:pPr marL="227013" marR="0" lvl="0" indent="-109538">
                        <a:lnSpc>
                          <a:spcPct val="110000"/>
                        </a:lnSpc>
                        <a:spcBef>
                          <a:spcPts val="0"/>
                        </a:spcBef>
                        <a:spcAft>
                          <a:spcPts val="0"/>
                        </a:spcAft>
                        <a:buFont typeface="Symbol" panose="05050102010706020507" pitchFamily="18" charset="2"/>
                        <a:buChar char=""/>
                      </a:pPr>
                      <a:r>
                        <a:rPr lang="en-US" sz="1000" b="0" i="0" kern="1200" dirty="0">
                          <a:solidFill>
                            <a:schemeClr val="tx1"/>
                          </a:solidFill>
                          <a:effectLst/>
                          <a:latin typeface="+mn-lt"/>
                          <a:ea typeface="+mn-ea"/>
                          <a:cs typeface="+mn-cs"/>
                        </a:rPr>
                        <a:t>Removed instructions to replace degraded straps as strap replacement may void the NIOSH certification</a:t>
                      </a:r>
                    </a:p>
                    <a:p>
                      <a:pPr marL="227013" marR="0" lvl="0" indent="-109538">
                        <a:lnSpc>
                          <a:spcPct val="110000"/>
                        </a:lnSpc>
                        <a:spcBef>
                          <a:spcPts val="0"/>
                        </a:spcBef>
                        <a:spcAft>
                          <a:spcPts val="0"/>
                        </a:spcAft>
                        <a:buFont typeface="Symbol" panose="05050102010706020507" pitchFamily="18" charset="2"/>
                        <a:buChar char=""/>
                      </a:pPr>
                      <a:endParaRPr lang="en-US" sz="1000" b="0" i="0" kern="1200" dirty="0">
                        <a:solidFill>
                          <a:schemeClr val="tx1"/>
                        </a:solidFill>
                        <a:effectLst/>
                        <a:latin typeface="+mn-lt"/>
                        <a:ea typeface="+mn-ea"/>
                        <a:cs typeface="+mn-cs"/>
                      </a:endParaRPr>
                    </a:p>
                    <a:p>
                      <a:pPr marL="0" marR="0" lvl="0" indent="0">
                        <a:lnSpc>
                          <a:spcPct val="110000"/>
                        </a:lnSpc>
                        <a:spcBef>
                          <a:spcPts val="0"/>
                        </a:spcBef>
                        <a:spcAft>
                          <a:spcPts val="0"/>
                        </a:spcAft>
                        <a:buFont typeface="Symbol" panose="05050102010706020507" pitchFamily="18" charset="2"/>
                        <a:buNone/>
                        <a:tabLst/>
                      </a:pPr>
                      <a:r>
                        <a:rPr lang="en-US" sz="1000" b="0" kern="1200" dirty="0">
                          <a:solidFill>
                            <a:schemeClr val="tx1"/>
                          </a:solidFill>
                          <a:effectLst/>
                          <a:latin typeface="+mn-lt"/>
                          <a:ea typeface="+mn-ea"/>
                          <a:cs typeface="+mn-cs"/>
                        </a:rPr>
                        <a:t>View this guidance on the COVID-19 Resources Page: https://www.trinity-health.org/covid-19-resources/ </a:t>
                      </a:r>
                      <a:endParaRPr lang="en-US" sz="1000" b="0" kern="1200" dirty="0">
                        <a:solidFill>
                          <a:schemeClr val="tx1"/>
                        </a:solidFill>
                        <a:effectLst/>
                        <a:highlight>
                          <a:srgbClr val="00FFFF"/>
                        </a:highligh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5D7CE4F925BF40A6DD841EA3A42BA7" ma:contentTypeVersion="10" ma:contentTypeDescription="Create a new document." ma:contentTypeScope="" ma:versionID="e2aec267f832341875e2ebf6dea2d2fc">
  <xsd:schema xmlns:xsd="http://www.w3.org/2001/XMLSchema" xmlns:xs="http://www.w3.org/2001/XMLSchema" xmlns:p="http://schemas.microsoft.com/office/2006/metadata/properties" xmlns:ns3="2f9963b4-3c35-4578-b1ba-a166f880c2d2" xmlns:ns4="e6ab4244-9723-42db-8dd8-af501f8ebc00" targetNamespace="http://schemas.microsoft.com/office/2006/metadata/properties" ma:root="true" ma:fieldsID="82cec65a72cbc3b2196468b7f4892f1c" ns3:_="" ns4:_="">
    <xsd:import namespace="2f9963b4-3c35-4578-b1ba-a166f880c2d2"/>
    <xsd:import namespace="e6ab4244-9723-42db-8dd8-af501f8ebc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963b4-3c35-4578-b1ba-a166f880c2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ab4244-9723-42db-8dd8-af501f8ebc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D04A881-B752-402D-9A42-90C6D54561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963b4-3c35-4578-b1ba-a166f880c2d2"/>
    <ds:schemaRef ds:uri="e6ab4244-9723-42db-8dd8-af501f8ebc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A189451C-B86D-43F5-AA06-34D722258368}">
  <ds:schemaRefs>
    <ds:schemaRef ds:uri="http://www.w3.org/XML/1998/namespace"/>
    <ds:schemaRef ds:uri="http://purl.org/dc/dcmitype/"/>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e6ab4244-9723-42db-8dd8-af501f8ebc00"/>
    <ds:schemaRef ds:uri="2f9963b4-3c35-4578-b1ba-a166f880c2d2"/>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2960</TotalTime>
  <Words>201</Words>
  <Application>Microsoft Office PowerPoint</Application>
  <PresentationFormat>On-screen Show (16:9)</PresentationFormat>
  <Paragraphs>31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299</cp:revision>
  <cp:lastPrinted>2015-03-20T16:41:08Z</cp:lastPrinted>
  <dcterms:created xsi:type="dcterms:W3CDTF">2015-06-01T18:54:58Z</dcterms:created>
  <dcterms:modified xsi:type="dcterms:W3CDTF">2020-09-24T15:34:05Z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0x010100E65D7CE4F925BF40A6DD841EA3A42BA7</vt:lpwstr>
  </property>
  <property fmtid="{D5CDD505-2E9C-101B-9397-08002B2CF9AE}" pid="3" name="_dlc_DocIdItemGuid">
    <vt:lpwstr>13334aa1-c854-4350-9b84-cf13f57fa411</vt:lpwstr>
  </property>
</Properties>
</file>