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0" d="100"/>
          <a:sy n="100" d="100"/>
        </p:scale>
        <p:origin x="644" y="56"/>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5/28/2020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landing.virginpulse.com/liveyourwholelif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28</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991838936"/>
              </p:ext>
            </p:extLst>
          </p:nvPr>
        </p:nvGraphicFramePr>
        <p:xfrm>
          <a:off x="159834" y="810515"/>
          <a:ext cx="8824332" cy="4026726"/>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Trinity Health Incident Command for COVID-19</a:t>
                      </a:r>
                      <a:br>
                        <a:rPr lang="en-US" sz="1000" b="1"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Trinity Health Incident Command continues to manage our response to COVID-19 and support the varied needs across our ministry. In the last month, as states re-open, Trinity Health’s Incident Command has also </a:t>
                      </a:r>
                      <a:r>
                        <a:rPr lang="en-US" sz="1000" kern="1200">
                          <a:solidFill>
                            <a:schemeClr val="tx1"/>
                          </a:solidFill>
                          <a:effectLst/>
                          <a:latin typeface="+mn-lt"/>
                          <a:ea typeface="+mn-ea"/>
                          <a:cs typeface="+mn-cs"/>
                        </a:rPr>
                        <a:t>focused on the </a:t>
                      </a:r>
                      <a:r>
                        <a:rPr lang="en-US" sz="1000" kern="1200" dirty="0">
                          <a:solidFill>
                            <a:schemeClr val="tx1"/>
                          </a:solidFill>
                          <a:effectLst/>
                          <a:latin typeface="+mn-lt"/>
                          <a:ea typeface="+mn-ea"/>
                          <a:cs typeface="+mn-cs"/>
                        </a:rPr>
                        <a:t>following:</a:t>
                      </a:r>
                    </a:p>
                    <a:p>
                      <a:pPr marL="227013" marR="0" lvl="0" indent="-109538" algn="l" defTabSz="457200" rtl="0" eaLnBrk="1" fontAlgn="auto" latinLnBrk="0" hangingPunct="1">
                        <a:lnSpc>
                          <a:spcPct val="110000"/>
                        </a:lnSpc>
                        <a:spcBef>
                          <a:spcPts val="0"/>
                        </a:spcBef>
                        <a:spcAft>
                          <a:spcPts val="0"/>
                        </a:spcAft>
                        <a:buClrTx/>
                        <a:buSzTx/>
                        <a:buFont typeface="Symbol" panose="05050102010706020507" pitchFamily="18" charset="2"/>
                        <a:buChar char=""/>
                        <a:tabLst/>
                        <a:defRPr/>
                      </a:pPr>
                      <a:r>
                        <a:rPr lang="en-US" sz="1000" kern="1200" dirty="0">
                          <a:solidFill>
                            <a:schemeClr val="tx1"/>
                          </a:solidFill>
                          <a:effectLst/>
                          <a:latin typeface="+mn-lt"/>
                          <a:ea typeface="+mn-ea"/>
                          <a:cs typeface="+mn-cs"/>
                        </a:rPr>
                        <a:t>Emergence planning</a:t>
                      </a:r>
                    </a:p>
                    <a:p>
                      <a:pPr marL="227013" marR="0" lvl="0" indent="-109538" algn="l" defTabSz="457200" rtl="0" eaLnBrk="1" fontAlgn="auto" latinLnBrk="0" hangingPunct="1">
                        <a:lnSpc>
                          <a:spcPct val="110000"/>
                        </a:lnSpc>
                        <a:spcBef>
                          <a:spcPts val="0"/>
                        </a:spcBef>
                        <a:spcAft>
                          <a:spcPts val="0"/>
                        </a:spcAft>
                        <a:buClrTx/>
                        <a:buSzTx/>
                        <a:buFont typeface="Symbol" panose="05050102010706020507" pitchFamily="18" charset="2"/>
                        <a:buChar char=""/>
                        <a:tabLst/>
                        <a:defRPr/>
                      </a:pPr>
                      <a:r>
                        <a:rPr lang="en-US" sz="1000" kern="1200" dirty="0">
                          <a:solidFill>
                            <a:schemeClr val="tx1"/>
                          </a:solidFill>
                          <a:effectLst/>
                          <a:latin typeface="+mn-lt"/>
                          <a:ea typeface="+mn-ea"/>
                          <a:cs typeface="+mn-cs"/>
                        </a:rPr>
                        <a:t>Development of a clear system-wide standard for patient safety as facilities re-open</a:t>
                      </a:r>
                    </a:p>
                    <a:p>
                      <a:pPr marL="227013" marR="0" lvl="0" indent="-109538" algn="l" defTabSz="457200" rtl="0" eaLnBrk="1" fontAlgn="auto" latinLnBrk="0" hangingPunct="1">
                        <a:lnSpc>
                          <a:spcPct val="110000"/>
                        </a:lnSpc>
                        <a:spcBef>
                          <a:spcPts val="0"/>
                        </a:spcBef>
                        <a:spcAft>
                          <a:spcPts val="0"/>
                        </a:spcAft>
                        <a:buClrTx/>
                        <a:buSzTx/>
                        <a:buFont typeface="Symbol" panose="05050102010706020507" pitchFamily="18" charset="2"/>
                        <a:buChar char=""/>
                        <a:tabLst/>
                        <a:defRPr/>
                      </a:pPr>
                      <a:r>
                        <a:rPr lang="en-US" sz="1000" kern="1200" dirty="0">
                          <a:solidFill>
                            <a:schemeClr val="tx1"/>
                          </a:solidFill>
                          <a:effectLst/>
                          <a:latin typeface="+mn-lt"/>
                          <a:ea typeface="+mn-ea"/>
                          <a:cs typeface="+mn-cs"/>
                        </a:rPr>
                        <a:t>Ensuring adequate PPE supply as procedures and services open back up</a:t>
                      </a:r>
                    </a:p>
                    <a:p>
                      <a:pPr marL="227013" marR="0" lvl="0" indent="-109538" algn="l" defTabSz="457200" rtl="0" eaLnBrk="1" fontAlgn="auto" latinLnBrk="0" hangingPunct="1">
                        <a:lnSpc>
                          <a:spcPct val="110000"/>
                        </a:lnSpc>
                        <a:spcBef>
                          <a:spcPts val="0"/>
                        </a:spcBef>
                        <a:spcAft>
                          <a:spcPts val="0"/>
                        </a:spcAft>
                        <a:buClrTx/>
                        <a:buSzTx/>
                        <a:buFont typeface="Symbol" panose="05050102010706020507" pitchFamily="18" charset="2"/>
                        <a:buChar char=""/>
                        <a:tabLst/>
                        <a:defRPr/>
                      </a:pPr>
                      <a:r>
                        <a:rPr lang="en-US" sz="1000" kern="1200" dirty="0">
                          <a:solidFill>
                            <a:schemeClr val="tx1"/>
                          </a:solidFill>
                          <a:effectLst/>
                          <a:latin typeface="+mn-lt"/>
                          <a:ea typeface="+mn-ea"/>
                          <a:cs typeface="+mn-cs"/>
                        </a:rPr>
                        <a:t>Developing a strategy for testing of colleagues and patients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Improve Your Emotional Well-being</a:t>
                      </a:r>
                      <a:endParaRPr lang="en-US" sz="1000" kern="1200" dirty="0">
                        <a:solidFill>
                          <a:schemeClr val="tx1"/>
                        </a:solidFill>
                        <a:effectLst/>
                        <a:latin typeface="+mn-lt"/>
                        <a:ea typeface="+mn-ea"/>
                        <a:cs typeface="+mn-cs"/>
                      </a:endParaRPr>
                    </a:p>
                    <a:p>
                      <a:r>
                        <a:rPr lang="en-US" sz="1000" kern="1200" dirty="0">
                          <a:solidFill>
                            <a:schemeClr val="tx1"/>
                          </a:solidFill>
                          <a:effectLst/>
                          <a:latin typeface="+mn-lt"/>
                          <a:ea typeface="+mn-ea"/>
                          <a:cs typeface="+mn-cs"/>
                        </a:rPr>
                        <a:t>One known way to improve your emotional well-being is by managing stress appropriately. Learn to recognize signs of your body’s stress response, get regular exercise, try relaxing activities, practice mindfulness, set goals and priorities, and connect with others. </a:t>
                      </a:r>
                      <a:r>
                        <a:rPr lang="en-US" sz="1000" i="1" kern="1200" dirty="0">
                          <a:solidFill>
                            <a:schemeClr val="tx1"/>
                          </a:solidFill>
                          <a:effectLst/>
                          <a:latin typeface="+mn-lt"/>
                          <a:ea typeface="+mn-ea"/>
                          <a:cs typeface="+mn-cs"/>
                        </a:rPr>
                        <a:t>Live Your Whole Life</a:t>
                      </a:r>
                      <a:r>
                        <a:rPr lang="en-US" sz="1000" kern="1200" dirty="0">
                          <a:solidFill>
                            <a:schemeClr val="tx1"/>
                          </a:solidFill>
                          <a:effectLst/>
                          <a:latin typeface="+mn-lt"/>
                          <a:ea typeface="+mn-ea"/>
                          <a:cs typeface="+mn-cs"/>
                        </a:rPr>
                        <a:t> offers tools and resources to help you learn the basics of mindfulness, emotional intelligence and yoga. Plus, </a:t>
                      </a:r>
                      <a:r>
                        <a:rPr lang="en-US" sz="1000" i="1" kern="1200" dirty="0">
                          <a:solidFill>
                            <a:schemeClr val="tx1"/>
                          </a:solidFill>
                          <a:effectLst/>
                          <a:latin typeface="+mn-lt"/>
                          <a:ea typeface="+mn-ea"/>
                          <a:cs typeface="+mn-cs"/>
                        </a:rPr>
                        <a:t>Live Your Whole Life</a:t>
                      </a:r>
                      <a:r>
                        <a:rPr lang="en-US" sz="1000" kern="1200" dirty="0">
                          <a:solidFill>
                            <a:schemeClr val="tx1"/>
                          </a:solidFill>
                          <a:effectLst/>
                          <a:latin typeface="+mn-lt"/>
                          <a:ea typeface="+mn-ea"/>
                          <a:cs typeface="+mn-cs"/>
                        </a:rPr>
                        <a:t> also offers additional mental health resources through your EAP and other services. </a:t>
                      </a:r>
                    </a:p>
                    <a:p>
                      <a:r>
                        <a:rPr lang="en-US" sz="1000" kern="1200" dirty="0">
                          <a:solidFill>
                            <a:schemeClr val="tx1"/>
                          </a:solidFill>
                          <a:effectLst/>
                          <a:latin typeface="+mn-lt"/>
                          <a:ea typeface="+mn-ea"/>
                          <a:cs typeface="+mn-cs"/>
                          <a:hlinkClick r:id="rId2"/>
                        </a:rPr>
                        <a:t>https://landing.virginpulse.com/liveyourwholelife</a:t>
                      </a: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A77889-0E99-42A9-A12D-9574F73B24C4}"/>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purl.org/dc/elements/1.1/"/>
    <ds:schemaRef ds:uri="e6ab4244-9723-42db-8dd8-af501f8ebc00"/>
    <ds:schemaRef ds:uri="http://purl.org/dc/dcmitype/"/>
    <ds:schemaRef ds:uri="2f9963b4-3c35-4578-b1ba-a166f880c2d2"/>
    <ds:schemaRef ds:uri="http://schemas.microsoft.com/office/2006/documentManagement/types"/>
    <ds:schemaRef ds:uri="http://schemas.microsoft.com/office/2006/metadata/properties"/>
    <ds:schemaRef ds:uri="http://purl.org/dc/terms/"/>
    <ds:schemaRef ds:uri="http://www.w3.org/XML/1998/namespac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1559</TotalTime>
  <Words>154</Words>
  <Application>Microsoft Office PowerPoint</Application>
  <PresentationFormat>On-screen Show (16:9)</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Maria L. Seyrig</cp:lastModifiedBy>
  <cp:revision>146</cp:revision>
  <cp:lastPrinted>2015-03-20T16:41:08Z</cp:lastPrinted>
  <dcterms:created xsi:type="dcterms:W3CDTF">2015-06-01T18:54:58Z</dcterms:created>
  <dcterms:modified xsi:type="dcterms:W3CDTF">2020-05-28T13:30:36Z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